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82"/>
  </p:notesMasterIdLst>
  <p:handoutMasterIdLst>
    <p:handoutMasterId r:id="rId83"/>
  </p:handoutMasterIdLst>
  <p:sldIdLst>
    <p:sldId id="259" r:id="rId2"/>
    <p:sldId id="559" r:id="rId3"/>
    <p:sldId id="560" r:id="rId4"/>
    <p:sldId id="561" r:id="rId5"/>
    <p:sldId id="480" r:id="rId6"/>
    <p:sldId id="568" r:id="rId7"/>
    <p:sldId id="569" r:id="rId8"/>
    <p:sldId id="504" r:id="rId9"/>
    <p:sldId id="562" r:id="rId10"/>
    <p:sldId id="506" r:id="rId11"/>
    <p:sldId id="507" r:id="rId12"/>
    <p:sldId id="551" r:id="rId13"/>
    <p:sldId id="550" r:id="rId14"/>
    <p:sldId id="563" r:id="rId15"/>
    <p:sldId id="564" r:id="rId16"/>
    <p:sldId id="565" r:id="rId17"/>
    <p:sldId id="566" r:id="rId18"/>
    <p:sldId id="552" r:id="rId19"/>
    <p:sldId id="553" r:id="rId20"/>
    <p:sldId id="546" r:id="rId21"/>
    <p:sldId id="547" r:id="rId22"/>
    <p:sldId id="548" r:id="rId23"/>
    <p:sldId id="554" r:id="rId24"/>
    <p:sldId id="574" r:id="rId25"/>
    <p:sldId id="575" r:id="rId26"/>
    <p:sldId id="477" r:id="rId27"/>
    <p:sldId id="573" r:id="rId28"/>
    <p:sldId id="486" r:id="rId29"/>
    <p:sldId id="479" r:id="rId30"/>
    <p:sldId id="576" r:id="rId31"/>
    <p:sldId id="420" r:id="rId32"/>
    <p:sldId id="361" r:id="rId33"/>
    <p:sldId id="362" r:id="rId34"/>
    <p:sldId id="357" r:id="rId35"/>
    <p:sldId id="358" r:id="rId36"/>
    <p:sldId id="359" r:id="rId37"/>
    <p:sldId id="364" r:id="rId38"/>
    <p:sldId id="571" r:id="rId39"/>
    <p:sldId id="577" r:id="rId40"/>
    <p:sldId id="570" r:id="rId41"/>
    <p:sldId id="578" r:id="rId42"/>
    <p:sldId id="335" r:id="rId43"/>
    <p:sldId id="445" r:id="rId44"/>
    <p:sldId id="567" r:id="rId45"/>
    <p:sldId id="572" r:id="rId46"/>
    <p:sldId id="512" r:id="rId47"/>
    <p:sldId id="524" r:id="rId48"/>
    <p:sldId id="518" r:id="rId49"/>
    <p:sldId id="419" r:id="rId50"/>
    <p:sldId id="488" r:id="rId51"/>
    <p:sldId id="471" r:id="rId52"/>
    <p:sldId id="472" r:id="rId53"/>
    <p:sldId id="474" r:id="rId54"/>
    <p:sldId id="475" r:id="rId55"/>
    <p:sldId id="454" r:id="rId56"/>
    <p:sldId id="458" r:id="rId57"/>
    <p:sldId id="459" r:id="rId58"/>
    <p:sldId id="460" r:id="rId59"/>
    <p:sldId id="461" r:id="rId60"/>
    <p:sldId id="462" r:id="rId61"/>
    <p:sldId id="434" r:id="rId62"/>
    <p:sldId id="435" r:id="rId63"/>
    <p:sldId id="436" r:id="rId64"/>
    <p:sldId id="437" r:id="rId65"/>
    <p:sldId id="438" r:id="rId66"/>
    <p:sldId id="440" r:id="rId67"/>
    <p:sldId id="441" r:id="rId68"/>
    <p:sldId id="442" r:id="rId69"/>
    <p:sldId id="443" r:id="rId70"/>
    <p:sldId id="509" r:id="rId71"/>
    <p:sldId id="521" r:id="rId72"/>
    <p:sldId id="522" r:id="rId73"/>
    <p:sldId id="523" r:id="rId74"/>
    <p:sldId id="529" r:id="rId75"/>
    <p:sldId id="530" r:id="rId76"/>
    <p:sldId id="531" r:id="rId77"/>
    <p:sldId id="532" r:id="rId78"/>
    <p:sldId id="533" r:id="rId79"/>
    <p:sldId id="534" r:id="rId80"/>
    <p:sldId id="535" r:id="rId8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7C"/>
    <a:srgbClr val="847470"/>
    <a:srgbClr val="A02A17"/>
    <a:srgbClr val="514843"/>
    <a:srgbClr val="95938E"/>
    <a:srgbClr val="E7E7E4"/>
    <a:srgbClr val="4F4946"/>
    <a:srgbClr val="74241F"/>
    <a:srgbClr val="EAE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3" autoAdjust="0"/>
    <p:restoredTop sz="84229" autoAdjust="0"/>
  </p:normalViewPr>
  <p:slideViewPr>
    <p:cSldViewPr snapToGrid="0" snapToObjects="1">
      <p:cViewPr>
        <p:scale>
          <a:sx n="60" d="100"/>
          <a:sy n="60" d="100"/>
        </p:scale>
        <p:origin x="-104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-309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lascar\Google%20Drive\Cd_Analysis\Cd_Compare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dlascar\Google%20Drive\Cd_Analysis\Cd_Compare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dlascar\Google%20Drive\Cd_Analysis\Cd_Compa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baseline="30000"/>
              <a:t>125</a:t>
            </a:r>
            <a:r>
              <a:rPr lang="en-US" sz="2000"/>
              <a:t>Cd</a:t>
            </a:r>
          </a:p>
        </c:rich>
      </c:tx>
      <c:layout>
        <c:manualLayout>
          <c:xMode val="edge"/>
          <c:yMode val="edge"/>
          <c:x val="0.34115266841644798"/>
          <c:y val="2.0833333333333332E-2"/>
        </c:manualLayout>
      </c:layout>
      <c:overlay val="1"/>
      <c:spPr>
        <a:solidFill>
          <a:schemeClr val="bg1"/>
        </a:solidFill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[1]Sheet1!$C$4</c:f>
              <c:strCache>
                <c:ptCount val="1"/>
                <c:pt idx="0">
                  <c:v>#REF!</c:v>
                </c:pt>
              </c:strCache>
            </c:strRef>
          </c:tx>
          <c:spPr>
            <a:ln w="28575">
              <a:noFill/>
            </a:ln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errBars>
            <c:errDir val="y"/>
            <c:errBarType val="both"/>
            <c:errValType val="cust"/>
            <c:noEndCap val="0"/>
            <c:plus>
              <c:numRef>
                <c:f>[1]Sheet1!$B$4</c:f>
                <c:numCache>
                  <c:formatCode>General</c:formatCode>
                  <c:ptCount val="1"/>
                  <c:pt idx="0">
                    <c:v>2.9</c:v>
                  </c:pt>
                </c:numCache>
              </c:numRef>
            </c:plus>
            <c:minus>
              <c:numRef>
                <c:f>[1]Sheet1!$B$4</c:f>
                <c:numCache>
                  <c:formatCode>General</c:formatCode>
                  <c:ptCount val="1"/>
                  <c:pt idx="0">
                    <c:v>2.9</c:v>
                  </c:pt>
                </c:numCache>
              </c:numRef>
            </c:minus>
          </c:errBars>
          <c:xVal>
            <c:numRef>
              <c:f>[1]Sheet1!$E$4</c:f>
              <c:numCache>
                <c:formatCode>General</c:formatCode>
                <c:ptCount val="1"/>
                <c:pt idx="0">
                  <c:v>1</c:v>
                </c:pt>
              </c:numCache>
            </c:numRef>
          </c:xVal>
          <c:yVal>
            <c:numRef>
              <c:f>[1]Sheet1!$A$4</c:f>
              <c:numCache>
                <c:formatCode>0.0</c:formatCode>
                <c:ptCount val="1"/>
                <c:pt idx="0">
                  <c:v>-73348.100000000006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[1]Sheet1!$C$5</c:f>
              <c:strCache>
                <c:ptCount val="1"/>
                <c:pt idx="0">
                  <c:v>#REF!</c:v>
                </c:pt>
              </c:strCache>
            </c:strRef>
          </c:tx>
          <c:spPr>
            <a:ln w="28575">
              <a:noFill/>
            </a:ln>
          </c:spPr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errBars>
            <c:errDir val="y"/>
            <c:errBarType val="both"/>
            <c:errValType val="cust"/>
            <c:noEndCap val="0"/>
            <c:plus>
              <c:numRef>
                <c:f>[1]Sheet1!$B$5</c:f>
                <c:numCache>
                  <c:formatCode>General</c:formatCode>
                  <c:ptCount val="1"/>
                  <c:pt idx="0">
                    <c:v>27</c:v>
                  </c:pt>
                </c:numCache>
              </c:numRef>
            </c:plus>
            <c:minus>
              <c:numRef>
                <c:f>[1]Sheet1!$B$5</c:f>
                <c:numCache>
                  <c:formatCode>General</c:formatCode>
                  <c:ptCount val="1"/>
                  <c:pt idx="0">
                    <c:v>27</c:v>
                  </c:pt>
                </c:numCache>
              </c:numRef>
            </c:minus>
          </c:errBars>
          <c:xVal>
            <c:numRef>
              <c:f>([1]Sheet1!$E$5,[1]Sheet1!$J$5)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xVal>
          <c:yVal>
            <c:numRef>
              <c:f>([1]Sheet1!$A$5,[1]Sheet1!$F$5)</c:f>
              <c:numCache>
                <c:formatCode>0</c:formatCode>
                <c:ptCount val="2"/>
                <c:pt idx="0">
                  <c:v>-73313.569852992892</c:v>
                </c:pt>
                <c:pt idx="1">
                  <c:v>-73158.253636002541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[1]Sheet1!$C$6</c:f>
              <c:strCache>
                <c:ptCount val="1"/>
                <c:pt idx="0">
                  <c:v>#REF!</c:v>
                </c:pt>
              </c:strCache>
            </c:strRef>
          </c:tx>
          <c:spPr>
            <a:ln w="28575">
              <a:noFill/>
            </a:ln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errBars>
            <c:errDir val="y"/>
            <c:errBarType val="both"/>
            <c:errValType val="cust"/>
            <c:noEndCap val="0"/>
            <c:plus>
              <c:numRef>
                <c:f>[1]Sheet1!$B$6</c:f>
                <c:numCache>
                  <c:formatCode>General</c:formatCode>
                  <c:ptCount val="1"/>
                  <c:pt idx="0">
                    <c:v>2.9</c:v>
                  </c:pt>
                </c:numCache>
              </c:numRef>
            </c:plus>
            <c:minus>
              <c:numRef>
                <c:f>[1]Sheet1!$B$6</c:f>
                <c:numCache>
                  <c:formatCode>General</c:formatCode>
                  <c:ptCount val="1"/>
                  <c:pt idx="0">
                    <c:v>2.9</c:v>
                  </c:pt>
                </c:numCache>
              </c:numRef>
            </c:minus>
          </c:errBars>
          <c:xVal>
            <c:numRef>
              <c:f>([1]Sheet1!$E$6,[1]Sheet1!$J$4)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xVal>
          <c:yVal>
            <c:numRef>
              <c:f>([1]Sheet1!$A$6,[1]Sheet1!$F$4)</c:f>
              <c:numCache>
                <c:formatCode>General</c:formatCode>
                <c:ptCount val="2"/>
                <c:pt idx="0" formatCode="0.0">
                  <c:v>-73348.100000000006</c:v>
                </c:pt>
                <c:pt idx="1">
                  <c:v>-73162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[1]Sheet1!$C$7</c:f>
              <c:strCache>
                <c:ptCount val="1"/>
                <c:pt idx="0">
                  <c:v>#REF!</c:v>
                </c:pt>
              </c:strCache>
            </c:strRef>
          </c:tx>
          <c:spPr>
            <a:ln w="28575">
              <a:noFill/>
            </a:ln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errBars>
            <c:errDir val="y"/>
            <c:errBarType val="both"/>
            <c:errValType val="cust"/>
            <c:noEndCap val="0"/>
            <c:plus>
              <c:numRef>
                <c:f>[1]Sheet1!$B$7</c:f>
                <c:numCache>
                  <c:formatCode>General</c:formatCode>
                  <c:ptCount val="1"/>
                  <c:pt idx="0">
                    <c:v>120</c:v>
                  </c:pt>
                </c:numCache>
              </c:numRef>
            </c:plus>
            <c:minus>
              <c:numRef>
                <c:f>[1]Sheet1!$B$7</c:f>
                <c:numCache>
                  <c:formatCode>General</c:formatCode>
                  <c:ptCount val="1"/>
                  <c:pt idx="0">
                    <c:v>120</c:v>
                  </c:pt>
                </c:numCache>
              </c:numRef>
            </c:minus>
          </c:errBars>
          <c:xVal>
            <c:numRef>
              <c:f>[1]Sheet1!$E$7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[1]Sheet1!$A$7</c:f>
              <c:numCache>
                <c:formatCode>General</c:formatCode>
                <c:ptCount val="1"/>
                <c:pt idx="0">
                  <c:v>-73287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56705344"/>
        <c:axId val="156705920"/>
      </c:scatterChart>
      <c:valAx>
        <c:axId val="156705344"/>
        <c:scaling>
          <c:orientation val="minMax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56705920"/>
        <c:crosses val="autoZero"/>
        <c:crossBetween val="midCat"/>
      </c:valAx>
      <c:valAx>
        <c:axId val="156705920"/>
        <c:scaling>
          <c:orientation val="minMax"/>
          <c:max val="-73100"/>
          <c:min val="-734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l-GR" sz="1800"/>
                  <a:t>Δ (</a:t>
                </a:r>
                <a:r>
                  <a:rPr lang="en-US" sz="1800"/>
                  <a:t>keV)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56705344"/>
        <c:crosses val="autoZero"/>
        <c:crossBetween val="midCat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baseline="30000"/>
              <a:t>126</a:t>
            </a:r>
            <a:r>
              <a:rPr lang="en-US" sz="2000"/>
              <a:t>Cd</a:t>
            </a:r>
          </a:p>
        </c:rich>
      </c:tx>
      <c:layout/>
      <c:overlay val="1"/>
      <c:spPr>
        <a:solidFill>
          <a:schemeClr val="bg1"/>
        </a:solidFill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[1]Sheet1!$C$4</c:f>
              <c:strCache>
                <c:ptCount val="1"/>
                <c:pt idx="0">
                  <c:v>#REF!</c:v>
                </c:pt>
              </c:strCache>
            </c:strRef>
          </c:tx>
          <c:spPr>
            <a:ln w="28575">
              <a:noFill/>
            </a:ln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errBars>
            <c:errDir val="y"/>
            <c:errBarType val="both"/>
            <c:errValType val="cust"/>
            <c:noEndCap val="0"/>
            <c:plus>
              <c:numRef>
                <c:f>[1]Sheet1!$L$4</c:f>
                <c:numCache>
                  <c:formatCode>General</c:formatCode>
                  <c:ptCount val="1"/>
                  <c:pt idx="0">
                    <c:v>2.5</c:v>
                  </c:pt>
                </c:numCache>
              </c:numRef>
            </c:plus>
            <c:minus>
              <c:numRef>
                <c:f>[1]Sheet1!$L$4</c:f>
                <c:numCache>
                  <c:formatCode>General</c:formatCode>
                  <c:ptCount val="1"/>
                  <c:pt idx="0">
                    <c:v>2.5</c:v>
                  </c:pt>
                </c:numCache>
              </c:numRef>
            </c:minus>
          </c:errBars>
          <c:xVal>
            <c:numRef>
              <c:f>[1]Sheet1!$O$4</c:f>
              <c:numCache>
                <c:formatCode>General</c:formatCode>
                <c:ptCount val="1"/>
                <c:pt idx="0">
                  <c:v>1</c:v>
                </c:pt>
              </c:numCache>
            </c:numRef>
          </c:xVal>
          <c:yVal>
            <c:numRef>
              <c:f>[1]Sheet1!$K$4</c:f>
              <c:numCache>
                <c:formatCode>General</c:formatCode>
                <c:ptCount val="1"/>
                <c:pt idx="0">
                  <c:v>-72256.800000000003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[1]Sheet1!$C$5</c:f>
              <c:strCache>
                <c:ptCount val="1"/>
                <c:pt idx="0">
                  <c:v>#REF!</c:v>
                </c:pt>
              </c:strCache>
            </c:strRef>
          </c:tx>
          <c:spPr>
            <a:ln w="28575">
              <a:noFill/>
            </a:ln>
          </c:spPr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errBars>
            <c:errDir val="y"/>
            <c:errBarType val="both"/>
            <c:errValType val="cust"/>
            <c:noEndCap val="0"/>
            <c:plus>
              <c:numRef>
                <c:f>[1]Sheet1!$L$5</c:f>
                <c:numCache>
                  <c:formatCode>General</c:formatCode>
                  <c:ptCount val="1"/>
                  <c:pt idx="0">
                    <c:v>11</c:v>
                  </c:pt>
                </c:numCache>
              </c:numRef>
            </c:plus>
            <c:minus>
              <c:numRef>
                <c:f>[1]Sheet1!$L$5</c:f>
                <c:numCache>
                  <c:formatCode>General</c:formatCode>
                  <c:ptCount val="1"/>
                  <c:pt idx="0">
                    <c:v>11</c:v>
                  </c:pt>
                </c:numCache>
              </c:numRef>
            </c:minus>
          </c:errBars>
          <c:xVal>
            <c:numRef>
              <c:f>[1]Sheet1!$O$5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[1]Sheet1!$K$5</c:f>
              <c:numCache>
                <c:formatCode>0</c:formatCode>
                <c:ptCount val="1"/>
                <c:pt idx="0">
                  <c:v>-72258.458717003465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[1]Sheet1!$M$6</c:f>
              <c:strCache>
                <c:ptCount val="1"/>
                <c:pt idx="0">
                  <c:v>#REF!</c:v>
                </c:pt>
              </c:strCache>
            </c:strRef>
          </c:tx>
          <c:spPr>
            <a:ln w="28575">
              <a:noFill/>
            </a:ln>
          </c:spPr>
          <c:dLbls>
            <c:dLbl>
              <c:idx val="1"/>
              <c:delete val="1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errBars>
            <c:errDir val="y"/>
            <c:errBarType val="both"/>
            <c:errValType val="cust"/>
            <c:noEndCap val="0"/>
            <c:plus>
              <c:numRef>
                <c:f>[1]Sheet1!$L$6:$L$7</c:f>
                <c:numCache>
                  <c:formatCode>General</c:formatCode>
                  <c:ptCount val="2"/>
                  <c:pt idx="0">
                    <c:v>4.2</c:v>
                  </c:pt>
                  <c:pt idx="1">
                    <c:v>14</c:v>
                  </c:pt>
                </c:numCache>
              </c:numRef>
            </c:plus>
            <c:minus>
              <c:numRef>
                <c:f>[1]Sheet1!$L$6:$L$7</c:f>
                <c:numCache>
                  <c:formatCode>General</c:formatCode>
                  <c:ptCount val="2"/>
                  <c:pt idx="0">
                    <c:v>4.2</c:v>
                  </c:pt>
                  <c:pt idx="1">
                    <c:v>14</c:v>
                  </c:pt>
                </c:numCache>
              </c:numRef>
            </c:minus>
          </c:errBars>
          <c:xVal>
            <c:numRef>
              <c:f>[1]Sheet1!$O$6:$O$7</c:f>
              <c:numCache>
                <c:formatCode>General</c:formatCode>
                <c:ptCount val="2"/>
                <c:pt idx="0">
                  <c:v>3</c:v>
                </c:pt>
                <c:pt idx="1">
                  <c:v>3.1</c:v>
                </c:pt>
              </c:numCache>
            </c:numRef>
          </c:xVal>
          <c:yVal>
            <c:numRef>
              <c:f>[1]Sheet1!$K$6:$K$7</c:f>
              <c:numCache>
                <c:formatCode>General</c:formatCode>
                <c:ptCount val="2"/>
                <c:pt idx="0">
                  <c:v>-72256.5</c:v>
                </c:pt>
                <c:pt idx="1">
                  <c:v>-72266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56708224"/>
        <c:axId val="156708800"/>
      </c:scatterChart>
      <c:valAx>
        <c:axId val="156708224"/>
        <c:scaling>
          <c:orientation val="minMax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56708800"/>
        <c:crosses val="autoZero"/>
        <c:crossBetween val="midCat"/>
      </c:valAx>
      <c:valAx>
        <c:axId val="1567088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l-GR" sz="1800"/>
                  <a:t>Δ (</a:t>
                </a:r>
                <a:r>
                  <a:rPr lang="en-US" sz="1800"/>
                  <a:t>keV)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56708224"/>
        <c:crosses val="autoZero"/>
        <c:crossBetween val="midCat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baseline="30000"/>
              <a:t>127</a:t>
            </a:r>
            <a:r>
              <a:rPr lang="en-US" sz="2000"/>
              <a:t>Cd</a:t>
            </a:r>
          </a:p>
        </c:rich>
      </c:tx>
      <c:layout/>
      <c:overlay val="1"/>
      <c:spPr>
        <a:solidFill>
          <a:schemeClr val="bg1"/>
        </a:solidFill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[1]Sheet1!$C$4</c:f>
              <c:strCache>
                <c:ptCount val="1"/>
                <c:pt idx="0">
                  <c:v>#REF!</c:v>
                </c:pt>
              </c:strCache>
            </c:strRef>
          </c:tx>
          <c:spPr>
            <a:ln w="28575">
              <a:noFill/>
            </a:ln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errBars>
            <c:errDir val="y"/>
            <c:errBarType val="both"/>
            <c:errValType val="cust"/>
            <c:noEndCap val="0"/>
            <c:plus>
              <c:numRef>
                <c:f>[1]Sheet1!$B$22</c:f>
                <c:numCache>
                  <c:formatCode>General</c:formatCode>
                  <c:ptCount val="1"/>
                  <c:pt idx="0">
                    <c:v>13</c:v>
                  </c:pt>
                </c:numCache>
              </c:numRef>
            </c:plus>
            <c:minus>
              <c:numRef>
                <c:f>[1]Sheet1!$B$22</c:f>
                <c:numCache>
                  <c:formatCode>General</c:formatCode>
                  <c:ptCount val="1"/>
                  <c:pt idx="0">
                    <c:v>13</c:v>
                  </c:pt>
                </c:numCache>
              </c:numRef>
            </c:minus>
          </c:errBars>
          <c:xVal>
            <c:numRef>
              <c:f>[1]Sheet1!$E$22</c:f>
              <c:numCache>
                <c:formatCode>General</c:formatCode>
                <c:ptCount val="1"/>
                <c:pt idx="0">
                  <c:v>1</c:v>
                </c:pt>
              </c:numCache>
            </c:numRef>
          </c:xVal>
          <c:yVal>
            <c:numRef>
              <c:f>[1]Sheet1!$A$22</c:f>
              <c:numCache>
                <c:formatCode>General</c:formatCode>
                <c:ptCount val="1"/>
                <c:pt idx="0">
                  <c:v>-68491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[1]Sheet1!$C$5</c:f>
              <c:strCache>
                <c:ptCount val="1"/>
                <c:pt idx="0">
                  <c:v>#REF!</c:v>
                </c:pt>
              </c:strCache>
            </c:strRef>
          </c:tx>
          <c:spPr>
            <a:ln w="28575">
              <a:noFill/>
            </a:ln>
          </c:spPr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errBars>
            <c:errDir val="y"/>
            <c:errBarType val="both"/>
            <c:errValType val="cust"/>
            <c:noEndCap val="0"/>
            <c:plus>
              <c:numRef>
                <c:f>([1]Sheet1!$B$23,[1]Sheet1!$G$22)</c:f>
                <c:numCache>
                  <c:formatCode>General</c:formatCode>
                  <c:ptCount val="2"/>
                  <c:pt idx="0">
                    <c:v>52</c:v>
                  </c:pt>
                  <c:pt idx="1">
                    <c:v>12</c:v>
                  </c:pt>
                </c:numCache>
              </c:numRef>
            </c:plus>
            <c:minus>
              <c:numRef>
                <c:f>([1]Sheet1!$B$23,[1]Sheet1!$G$22)</c:f>
                <c:numCache>
                  <c:formatCode>General</c:formatCode>
                  <c:ptCount val="2"/>
                  <c:pt idx="0">
                    <c:v>52</c:v>
                  </c:pt>
                  <c:pt idx="1">
                    <c:v>12</c:v>
                  </c:pt>
                </c:numCache>
              </c:numRef>
            </c:minus>
          </c:errBars>
          <c:xVal>
            <c:numRef>
              <c:f>([1]Sheet1!$E$23,[1]Sheet1!$E$23)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xVal>
          <c:yVal>
            <c:numRef>
              <c:f>([1]Sheet1!$A$23,[1]Sheet1!$F$22)</c:f>
              <c:numCache>
                <c:formatCode>0</c:formatCode>
                <c:ptCount val="2"/>
                <c:pt idx="0">
                  <c:v>-68707.285747990012</c:v>
                </c:pt>
                <c:pt idx="1">
                  <c:v>-68444.734409987926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[1]Sheet1!$C$24</c:f>
              <c:strCache>
                <c:ptCount val="1"/>
                <c:pt idx="0">
                  <c:v>#REF!</c:v>
                </c:pt>
              </c:strCache>
            </c:strRef>
          </c:tx>
          <c:spPr>
            <a:ln w="28575">
              <a:noFill/>
            </a:ln>
          </c:spPr>
          <c:dLbls>
            <c:dLbl>
              <c:idx val="1"/>
              <c:delete val="1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errBars>
            <c:errDir val="y"/>
            <c:errBarType val="both"/>
            <c:errValType val="cust"/>
            <c:noEndCap val="0"/>
            <c:plus>
              <c:numRef>
                <c:f>[1]Sheet1!$B$24</c:f>
                <c:numCache>
                  <c:formatCode>General</c:formatCode>
                  <c:ptCount val="1"/>
                  <c:pt idx="0">
                    <c:v>21</c:v>
                  </c:pt>
                </c:numCache>
              </c:numRef>
            </c:plus>
            <c:minus>
              <c:numRef>
                <c:f>[1]Sheet1!$B$24</c:f>
                <c:numCache>
                  <c:formatCode>General</c:formatCode>
                  <c:ptCount val="1"/>
                  <c:pt idx="0">
                    <c:v>21</c:v>
                  </c:pt>
                </c:numCache>
              </c:numRef>
            </c:minus>
          </c:errBars>
          <c:xVal>
            <c:numRef>
              <c:f>[1]Sheet1!$E$24</c:f>
              <c:numCache>
                <c:formatCode>General</c:formatCode>
                <c:ptCount val="1"/>
                <c:pt idx="0">
                  <c:v>3</c:v>
                </c:pt>
              </c:numCache>
            </c:numRef>
          </c:xVal>
          <c:yVal>
            <c:numRef>
              <c:f>[1]Sheet1!$A$24</c:f>
              <c:numCache>
                <c:formatCode>General</c:formatCode>
                <c:ptCount val="1"/>
                <c:pt idx="0">
                  <c:v>-68493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56710528"/>
        <c:axId val="156711104"/>
      </c:scatterChart>
      <c:valAx>
        <c:axId val="156710528"/>
        <c:scaling>
          <c:orientation val="minMax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56711104"/>
        <c:crosses val="autoZero"/>
        <c:crossBetween val="midCat"/>
      </c:valAx>
      <c:valAx>
        <c:axId val="1567111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l-GR" sz="1800"/>
                  <a:t>Δ (</a:t>
                </a:r>
                <a:r>
                  <a:rPr lang="en-US" sz="1800"/>
                  <a:t>keV)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56710528"/>
        <c:crosses val="autoZero"/>
        <c:crossBetween val="midCat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8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0.33134</cdr:x>
      <cdr:y>0.83564</cdr:y>
    </cdr:from>
    <cdr:to>
      <cdr:x>0.83284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4901" y="1528212"/>
          <a:ext cx="2292824" cy="30058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aseline="0" dirty="0" smtClean="0">
              <a:solidFill>
                <a:srgbClr val="FF0000"/>
              </a:solidFill>
            </a:rPr>
            <a:t>Preliminary</a:t>
          </a:r>
          <a:endParaRPr lang="en-US" sz="2000" baseline="0" dirty="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0.34245</cdr:x>
      <cdr:y>0.83564</cdr:y>
    </cdr:from>
    <cdr:to>
      <cdr:x>0.84395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5701" y="1579012"/>
          <a:ext cx="2292824" cy="30058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aseline="0" dirty="0" smtClean="0">
              <a:solidFill>
                <a:srgbClr val="FF0000"/>
              </a:solidFill>
            </a:rPr>
            <a:t>Preliminary</a:t>
          </a:r>
          <a:endParaRPr lang="en-US" sz="2000" baseline="0" dirty="0">
            <a:solidFill>
              <a:srgbClr val="FF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0.34245</cdr:x>
      <cdr:y>0.83564</cdr:y>
    </cdr:from>
    <cdr:to>
      <cdr:x>0.84395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5701" y="1579012"/>
          <a:ext cx="2292824" cy="30058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aseline="0" dirty="0" smtClean="0">
              <a:solidFill>
                <a:srgbClr val="FF0000"/>
              </a:solidFill>
            </a:rPr>
            <a:t>Preliminary</a:t>
          </a:r>
          <a:endParaRPr lang="en-US" sz="2000" baseline="0" dirty="0">
            <a:solidFill>
              <a:srgbClr val="FF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BAD7AC66-19B7-6345-9F32-F7B9834B9AA7}" type="datetime1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7E8EB5D5-35E0-754F-83D8-591221026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81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04D4055B-F5A6-A04E-9D38-48EB1FF2AB30}" type="datetime1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41DFB216-66E3-514B-BDCF-9CBADA758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262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Molar mass uncertainty is all that matters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6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Point out that potential repels in the radial direction. It’s important later</a:t>
            </a:r>
            <a:r>
              <a:rPr lang="en-US" baseline="0" dirty="0" smtClean="0"/>
              <a:t> </a:t>
            </a:r>
            <a:r>
              <a:rPr lang="en-US" dirty="0" smtClean="0"/>
              <a:t>next slide.</a:t>
            </a:r>
          </a:p>
          <a:p>
            <a:pPr marL="1714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Plus correction electrodes to account for finite extent of  the hyperboloids and for the apertures.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Explain what a quadrupole potential is.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X</a:t>
            </a:r>
            <a:r>
              <a:rPr lang="en-US" baseline="30000" dirty="0" smtClean="0"/>
              <a:t>2</a:t>
            </a:r>
            <a:r>
              <a:rPr lang="en-US" baseline="0" dirty="0" smtClean="0"/>
              <a:t> potential.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Simple harmonic oscillator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know how to solve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04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Time is</a:t>
                </a:r>
                <a:r>
                  <a:rPr lang="en-US" baseline="0" dirty="0" smtClean="0"/>
                  <a:t> the physical quantity we can measure most precisely.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Talk about decoupling of </a:t>
                </a:r>
                <a:r>
                  <a:rPr lang="en-US" dirty="0" err="1" smtClean="0"/>
                  <a:t>eigenmotions</a:t>
                </a:r>
                <a:endParaRPr lang="en-US" dirty="0"/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 smtClean="0"/>
                  <a:t> weakly mass dependent</a:t>
                </a:r>
                <a:endParaRPr lang="en-US" b="0" i="1" dirty="0" smtClean="0">
                  <a:latin typeface="Cambria Math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 smtClean="0"/>
                  <a:t> strongly mass dependent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Talk about decoupling of </a:t>
                </a:r>
                <a:r>
                  <a:rPr lang="en-US" dirty="0" err="1" smtClean="0"/>
                  <a:t>eigenmotions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0" i="0" smtClean="0">
                    <a:latin typeface="Cambria Math"/>
                  </a:rPr>
                  <a:t>𝜈_−</a:t>
                </a:r>
                <a:r>
                  <a:rPr lang="en-US" dirty="0" smtClean="0"/>
                  <a:t> weakly mass dependent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0" i="0" smtClean="0">
                    <a:latin typeface="Cambria Math"/>
                  </a:rPr>
                  <a:t>𝜈_+</a:t>
                </a:r>
                <a:r>
                  <a:rPr lang="en-US" dirty="0" smtClean="0"/>
                  <a:t> strongly mass dependent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94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measure the energy by measuring the time of flight from the PT to a </a:t>
            </a:r>
            <a:r>
              <a:rPr lang="en-US" baseline="0" dirty="0" err="1" smtClean="0"/>
              <a:t>channeltron</a:t>
            </a:r>
            <a:r>
              <a:rPr lang="en-US" baseline="0" dirty="0" smtClean="0"/>
              <a:t> detector above the trap and outside of the magnetic field.</a:t>
            </a:r>
          </a:p>
          <a:p>
            <a:endParaRPr lang="en-US" baseline="0" dirty="0" smtClean="0"/>
          </a:p>
          <a:p>
            <a:r>
              <a:rPr lang="en-US" dirty="0" smtClean="0"/>
              <a:t>We need to know</a:t>
            </a:r>
            <a:r>
              <a:rPr lang="en-US" baseline="0" dirty="0" smtClean="0"/>
              <a:t> how much energy we’ve put into the system so we need to convert the orbital energy to linear energy.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133Cs was chosen because it is close in mass to what we were measuring and because it’s precision is dm/m = 1.7 E-10.</a:t>
            </a:r>
          </a:p>
          <a:p>
            <a:endParaRPr lang="en-US" dirty="0" smtClean="0"/>
          </a:p>
          <a:p>
            <a:r>
              <a:rPr lang="en-US" dirty="0" smtClean="0"/>
              <a:t>Click</a:t>
            </a:r>
            <a:r>
              <a:rPr lang="en-US" baseline="0" dirty="0" smtClean="0"/>
              <a:t> early: </a:t>
            </a:r>
            <a:r>
              <a:rPr lang="en-US" dirty="0" err="1" smtClean="0"/>
              <a:t>trf</a:t>
            </a:r>
            <a:r>
              <a:rPr lang="en-US" dirty="0" smtClean="0"/>
              <a:t> is the amount of time that the excitation</a:t>
            </a:r>
            <a:r>
              <a:rPr lang="en-US" baseline="0" dirty="0" smtClean="0"/>
              <a:t> has been applied for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51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133Cs was chosen because it is close in mass to what we were measuring and because it’s precision is dm/m = 1.7 E-10.</a:t>
            </a:r>
          </a:p>
          <a:p>
            <a:endParaRPr lang="en-US" dirty="0" smtClean="0"/>
          </a:p>
          <a:p>
            <a:r>
              <a:rPr lang="en-US" dirty="0" smtClean="0"/>
              <a:t>Click</a:t>
            </a:r>
            <a:r>
              <a:rPr lang="en-US" baseline="0" dirty="0" smtClean="0"/>
              <a:t> early: </a:t>
            </a:r>
            <a:r>
              <a:rPr lang="en-US" dirty="0" err="1" smtClean="0"/>
              <a:t>trf</a:t>
            </a:r>
            <a:r>
              <a:rPr lang="en-US" dirty="0" smtClean="0"/>
              <a:t> is the amount of time that the excitation</a:t>
            </a:r>
            <a:r>
              <a:rPr lang="en-US" baseline="0" dirty="0" smtClean="0"/>
              <a:t> has been applied for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04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Going to a higher charge state is particularly important for TITAN because</a:t>
            </a:r>
            <a:r>
              <a:rPr lang="en-US" baseline="0" dirty="0" smtClean="0"/>
              <a:t> of…next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8FEE-B9FD-418A-9D9A-2766DEBA6F0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4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Going to a higher charge state is particularly important for TITAN because</a:t>
            </a:r>
            <a:r>
              <a:rPr lang="en-US" baseline="0" dirty="0" smtClean="0"/>
              <a:t> of…next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8FEE-B9FD-418A-9D9A-2766DEBA6F0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4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 6 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AC77F-DE53-4207-996A-F77456740EC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Tests have shown that we can go get</a:t>
                </a:r>
                <a:r>
                  <a:rPr lang="en-US" baseline="0" dirty="0" smtClean="0"/>
                  <a:t> to high precision with a 5ms excitation time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Na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=30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keV</a:t>
                </a:r>
                <a:r>
                  <a:rPr lang="en-US" dirty="0" smtClean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Li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=64</m:t>
                    </m:r>
                  </m:oMath>
                </a14:m>
                <a:r>
                  <a:rPr lang="en-US" dirty="0" smtClean="0"/>
                  <a:t> keV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Tests have shown that we can go get</a:t>
                </a:r>
                <a:r>
                  <a:rPr lang="en-US" baseline="0" dirty="0" smtClean="0"/>
                  <a:t> to high precision with a 5ms excitation time </a:t>
                </a:r>
                <a:endParaRPr lang="en-US" baseline="0" dirty="0" smtClean="0"/>
              </a:p>
              <a:p>
                <a:r>
                  <a:rPr lang="en-US" b="0" i="0" smtClean="0">
                    <a:latin typeface="Cambria Math"/>
                  </a:rPr>
                  <a:t>𝛿_"Na" =30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keV</a:t>
                </a:r>
                <a:r>
                  <a:rPr lang="en-US" dirty="0" smtClean="0"/>
                  <a:t>. </a:t>
                </a:r>
                <a:r>
                  <a:rPr lang="en-US" b="0" i="0" smtClean="0">
                    <a:latin typeface="Cambria Math"/>
                  </a:rPr>
                  <a:t>𝛿_"Li" =64</a:t>
                </a:r>
                <a:r>
                  <a:rPr lang="en-US" dirty="0" smtClean="0"/>
                  <a:t> keV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dirty="0" smtClean="0"/>
              <a:t>Masses used in almost every subfield</a:t>
            </a:r>
            <a:r>
              <a:rPr lang="en-US" baseline="0" dirty="0" smtClean="0"/>
              <a:t> of physics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baseline="0" dirty="0" smtClean="0"/>
              <a:t>Only difference is the precision required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baseline="0" dirty="0" smtClean="0"/>
              <a:t>For astrophysics that’s 10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/c</a:t>
            </a:r>
            <a:r>
              <a:rPr lang="en-US" baseline="30000" dirty="0" smtClean="0"/>
              <a:t>2</a:t>
            </a:r>
            <a:endParaRPr lang="en-US" baseline="0" dirty="0" smtClean="0"/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baseline="0" dirty="0" smtClean="0"/>
              <a:t>For QED that’s 1eV/c</a:t>
            </a:r>
            <a:r>
              <a:rPr lang="en-US" baseline="30000" dirty="0" smtClean="0"/>
              <a:t>2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05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all cases where we observed isomers, we observed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g.s</a:t>
            </a:r>
            <a:r>
              <a:rPr lang="en-US" baseline="0" dirty="0" smtClean="0"/>
              <a:t>. in the same spectrum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4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CPT measured </a:t>
            </a:r>
            <a:r>
              <a:rPr lang="en-US" baseline="30000" dirty="0" smtClean="0"/>
              <a:t>130</a:t>
            </a:r>
            <a:r>
              <a:rPr lang="en-US" baseline="0" dirty="0" smtClean="0"/>
              <a:t>In (and reported conflated states) but is seems clear that the conflated states reported wasn’t the ground state.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Still, TITAN is doing the same because NUBASE reports a 50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 isomer and we didn’t see it either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38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Good agreement in most cases.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Note that this is from the 2012 AME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It looks like JYFLTRAP misidentified the </a:t>
            </a:r>
            <a:r>
              <a:rPr lang="en-US" baseline="0" dirty="0" err="1" smtClean="0"/>
              <a:t>g.s</a:t>
            </a:r>
            <a:r>
              <a:rPr lang="en-US" baseline="0" dirty="0" smtClean="0"/>
              <a:t>. and measured the isomer so the isomer is what is listed in the 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53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55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Looked at the isomers with respect to calculations</a:t>
            </a:r>
            <a:r>
              <a:rPr lang="en-US" baseline="0" dirty="0" smtClean="0"/>
              <a:t> from the </a:t>
            </a:r>
            <a:r>
              <a:rPr lang="en-US" baseline="0" dirty="0" err="1" smtClean="0"/>
              <a:t>NuShellX</a:t>
            </a:r>
            <a:r>
              <a:rPr lang="en-US" baseline="0" dirty="0" smtClean="0"/>
              <a:t> shell model code using the jj45 interaction which is the only one available for this mass region.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95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8FEE-B9FD-418A-9D9A-2766DEBA6F0B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Talk about decoupling of </a:t>
                </a:r>
                <a:r>
                  <a:rPr lang="en-US" dirty="0" err="1" smtClean="0"/>
                  <a:t>eigenmotions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 smtClean="0"/>
                  <a:t> weakly mass dependent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 smtClean="0"/>
                  <a:t> strongly mass dependent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Talk about decoupling of </a:t>
                </a:r>
                <a:r>
                  <a:rPr lang="en-US" dirty="0" err="1" smtClean="0"/>
                  <a:t>eigenmotions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0" i="0" smtClean="0">
                    <a:latin typeface="Cambria Math"/>
                  </a:rPr>
                  <a:t>𝜈_−</a:t>
                </a:r>
                <a:r>
                  <a:rPr lang="en-US" dirty="0" smtClean="0"/>
                  <a:t> weakly mass dependent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0" i="0" smtClean="0">
                    <a:latin typeface="Cambria Math"/>
                  </a:rPr>
                  <a:t>𝜈_+</a:t>
                </a:r>
                <a:r>
                  <a:rPr lang="en-US" dirty="0" smtClean="0"/>
                  <a:t> strongly mass dependent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60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5.2 MeV/U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357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30000" dirty="0" smtClean="0"/>
                  <a:t>35</a:t>
                </a:r>
                <a:r>
                  <a:rPr lang="en-US" baseline="0" dirty="0" smtClean="0"/>
                  <a:t>Ar Production =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/>
                      </a:rPr>
                      <m:t>6.5×</m:t>
                    </m:r>
                    <m:sSup>
                      <m:sSupPr>
                        <m:ctrlPr>
                          <a:rPr lang="en-US" b="0" i="1" baseline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baseline="0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baseline="0" smtClean="0">
                            <a:latin typeface="Cambria Math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baseline="0" dirty="0" smtClean="0"/>
                  <a:t>/s with </a:t>
                </a:r>
                <a:r>
                  <a:rPr lang="en-US" baseline="0" dirty="0" err="1" smtClean="0"/>
                  <a:t>Ti</a:t>
                </a:r>
                <a:r>
                  <a:rPr lang="en-US" baseline="0" dirty="0" smtClean="0"/>
                  <a:t> target @ 70uA of proton current</a:t>
                </a:r>
                <a:endParaRPr lang="en-US" baseline="30000" dirty="0" smtClean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70Kr cross section = </a:t>
                </a:r>
                <a:r>
                  <a:rPr lang="en-US" sz="1200" b="0" i="0" u="none" strike="noStrike" kern="1200" dirty="0" smtClean="0">
                    <a:solidFill>
                      <a:schemeClr val="tx1"/>
                    </a:solidFill>
                    <a:effectLst/>
                    <a:latin typeface="+mn-lt"/>
                    <a:ea typeface="ヒラギノ角ゴ Pro W3" charset="-128"/>
                    <a:cs typeface="ヒラギノ角ゴ Pro W3" charset="-128"/>
                  </a:rPr>
                  <a:t>0.0457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mb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30000" dirty="0" smtClean="0"/>
                  <a:t>35</a:t>
                </a:r>
                <a:r>
                  <a:rPr lang="en-US" baseline="0" dirty="0" smtClean="0"/>
                  <a:t>Ar Production = </a:t>
                </a:r>
                <a:r>
                  <a:rPr lang="en-US" b="0" i="0" baseline="0" smtClean="0">
                    <a:latin typeface="Cambria Math"/>
                  </a:rPr>
                  <a:t>6.5×〖10〗^6</a:t>
                </a:r>
                <a:r>
                  <a:rPr lang="en-US" baseline="0" dirty="0" smtClean="0"/>
                  <a:t>/s with </a:t>
                </a:r>
                <a:r>
                  <a:rPr lang="en-US" baseline="0" dirty="0" err="1" smtClean="0"/>
                  <a:t>Ti</a:t>
                </a:r>
                <a:r>
                  <a:rPr lang="en-US" baseline="0" dirty="0" smtClean="0"/>
                  <a:t> target @ 70uA of proton current</a:t>
                </a:r>
                <a:endParaRPr lang="en-US" baseline="30000" dirty="0" smtClean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70Kr cross section = </a:t>
                </a:r>
                <a:r>
                  <a:rPr lang="en-US" sz="1200" b="0" i="0" u="none" strike="noStrike" kern="1200" dirty="0" smtClean="0">
                    <a:solidFill>
                      <a:schemeClr val="tx1"/>
                    </a:solidFill>
                    <a:effectLst/>
                    <a:latin typeface="+mn-lt"/>
                    <a:ea typeface="ヒラギノ角ゴ Pro W3" charset="-128"/>
                    <a:cs typeface="ヒラギノ角ゴ Pro W3" charset="-128"/>
                  </a:rPr>
                  <a:t>0.0457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mb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36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Particle in a cell simulation: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rPr>
              <a:t>Individual particle tracking given system geometry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rPr>
              <a:t>Collisions following Knudsen`s law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rPr>
              <a:t>Material outgassing is main source of gas, others can also be included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rPr>
              <a:t>"Calibrated" using actual measurements from IGs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11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Clearly we need the</a:t>
            </a:r>
            <a:r>
              <a:rPr lang="en-US" baseline="0" dirty="0" smtClean="0"/>
              <a:t> masses of nuclei far from stability.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the region of known masses, models are quite good but not terribly useful -&gt; Why use a model when you have the data?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4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  <a:r>
              <a:rPr lang="en-US" baseline="0" dirty="0" smtClean="0"/>
              <a:t> electrodes to allow for </a:t>
            </a:r>
            <a:r>
              <a:rPr lang="en-US" baseline="0" dirty="0" err="1" smtClean="0"/>
              <a:t>cryopumping</a:t>
            </a:r>
            <a:r>
              <a:rPr lang="en-US" baseline="0" dirty="0" smtClean="0"/>
              <a:t> on the surface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RF</a:t>
            </a:r>
            <a:r>
              <a:rPr lang="en-US" baseline="0" dirty="0" smtClean="0"/>
              <a:t> to be applied at ring rather than guard/correction electrodes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82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PPS = </a:t>
            </a:r>
            <a:r>
              <a:rPr lang="en-US" dirty="0" err="1" smtClean="0"/>
              <a:t>Polyphenylene</a:t>
            </a:r>
            <a:r>
              <a:rPr lang="en-US" dirty="0" smtClean="0"/>
              <a:t> </a:t>
            </a:r>
            <a:r>
              <a:rPr lang="en-US" smtClean="0"/>
              <a:t>Sulphide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2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PPS = </a:t>
            </a:r>
            <a:r>
              <a:rPr lang="en-US" dirty="0" err="1" smtClean="0"/>
              <a:t>Polyphenylene</a:t>
            </a:r>
            <a:r>
              <a:rPr lang="en-US" dirty="0" smtClean="0"/>
              <a:t> </a:t>
            </a:r>
            <a:r>
              <a:rPr lang="en-US" smtClean="0"/>
              <a:t>Sulphide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2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C.R.A.P. = Charged Residual Air 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043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C.R.A.P. = Charged Residual Air 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043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process isn’t a single line. Many assumptions go into each model, even T and </a:t>
            </a:r>
            <a:r>
              <a:rPr lang="en-US" baseline="0" dirty="0" err="1" smtClean="0"/>
              <a:t>n_n</a:t>
            </a:r>
            <a:r>
              <a:rPr lang="en-US" baseline="0" dirty="0" smtClean="0"/>
              <a:t> have a range of possibilities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Note the path density at the closed shells.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N=50,82,126 </a:t>
            </a:r>
            <a:r>
              <a:rPr lang="en-US" baseline="0" dirty="0" smtClean="0">
                <a:latin typeface="Calibri"/>
              </a:rPr>
              <a:t>→ A=82,130,195</a:t>
            </a:r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793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Most A&gt;56 nuclei produced in explosive processes.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170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n-US" baseline="-25000" dirty="0" smtClean="0"/>
              <a:t>n </a:t>
            </a:r>
            <a:r>
              <a:rPr lang="en-US" baseline="0" dirty="0" smtClean="0"/>
              <a:t>is ugly because of odd-even pairing effects. Note the inversion when we switch from Cd and In. Because it’s ugly…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310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see</a:t>
            </a:r>
            <a:r>
              <a:rPr lang="en-US" baseline="0" dirty="0" smtClean="0"/>
              <a:t> that in most cases calculated S</a:t>
            </a:r>
            <a:r>
              <a:rPr lang="en-US" baseline="-25000" dirty="0" smtClean="0"/>
              <a:t>n</a:t>
            </a:r>
            <a:r>
              <a:rPr lang="en-US" baseline="0" dirty="0" smtClean="0"/>
              <a:t> our </a:t>
            </a:r>
            <a:r>
              <a:rPr lang="en-US" baseline="0" dirty="0" err="1" smtClean="0"/>
              <a:t>g.s</a:t>
            </a:r>
            <a:r>
              <a:rPr lang="en-US" baseline="0" dirty="0" smtClean="0"/>
              <a:t>. measurements agree with the AME values though in many cases we’re able to bring values town to the order of 10keV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689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This is in mass measurement mode</a:t>
                </a:r>
                <a:r>
                  <a:rPr lang="en-US" baseline="0" dirty="0" smtClean="0"/>
                  <a:t> where the ions are sent to an MCP at the end of the analyzer. 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To select masses, they have to be selectively </a:t>
                </a:r>
                <a:r>
                  <a:rPr lang="en-US" baseline="0" dirty="0" err="1" smtClean="0"/>
                  <a:t>retrapped</a:t>
                </a:r>
                <a:r>
                  <a:rPr lang="en-US" baseline="0" dirty="0" smtClean="0"/>
                  <a:t> for transport down the RFQ. Current best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/>
                      </a:rPr>
                      <m:t>𝑅</m:t>
                    </m:r>
                    <m:r>
                      <a:rPr lang="en-US" b="0" i="1" baseline="0" smtClean="0">
                        <a:latin typeface="Cambria Math"/>
                      </a:rPr>
                      <m:t>≈16</m:t>
                    </m:r>
                    <m:r>
                      <a:rPr lang="en-US" b="0" i="1" baseline="0" smtClean="0">
                        <a:latin typeface="Cambria Math"/>
                      </a:rPr>
                      <m:t>𝑘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This is in mass measurement mode</a:t>
                </a:r>
                <a:r>
                  <a:rPr lang="en-US" baseline="0" dirty="0" smtClean="0"/>
                  <a:t> where the ions are sent to an MCP at the end of the analyzer. 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To select masses, they have to be selectively </a:t>
                </a:r>
                <a:r>
                  <a:rPr lang="en-US" baseline="0" dirty="0" err="1" smtClean="0"/>
                  <a:t>retrapped</a:t>
                </a:r>
                <a:r>
                  <a:rPr lang="en-US" baseline="0" dirty="0" smtClean="0"/>
                  <a:t> for transport down the RFQ. Current best </a:t>
                </a:r>
                <a:r>
                  <a:rPr lang="en-US" b="0" i="0" baseline="0" smtClean="0">
                    <a:latin typeface="Cambria Math"/>
                  </a:rPr>
                  <a:t>𝑅≈13𝑘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11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Further from stability, where the explosive astrophysical processes occur, there’s much more disagreement.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the most part, that’s the area where I study. WHY?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40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GSI MR-TOF</a:t>
            </a:r>
          </a:p>
          <a:p>
            <a:pPr lvl="2"/>
            <a:r>
              <a:rPr lang="en-US" dirty="0" smtClean="0"/>
              <a:t>Larger analyzer 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 not a fair comparison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Compare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resolving power vs.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Time-of-flight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574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C.R.A.P. = Charged Residual Air 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04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Triple-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𝛼</m:t>
                    </m:r>
                  </m:oMath>
                </a14:m>
                <a:r>
                  <a:rPr lang="en-US" dirty="0" smtClean="0"/>
                  <a:t> -&gt;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𝛼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𝛼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baseline="30000" dirty="0" smtClean="0"/>
                  <a:t>8</a:t>
                </a:r>
                <a:r>
                  <a:rPr lang="en-US" dirty="0" smtClean="0"/>
                  <a:t>Be</a:t>
                </a:r>
                <a:r>
                  <a:rPr lang="en-US" baseline="0" dirty="0" smtClean="0"/>
                  <a:t> +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/>
                      </a:rPr>
                      <m:t>𝛼</m:t>
                    </m:r>
                  </m:oMath>
                </a14:m>
                <a:r>
                  <a:rPr lang="en-US" dirty="0" smtClean="0"/>
                  <a:t> = </a:t>
                </a:r>
                <a:r>
                  <a:rPr lang="en-US" baseline="30000" dirty="0" smtClean="0"/>
                  <a:t>12</a:t>
                </a:r>
                <a:r>
                  <a:rPr lang="en-US" baseline="0" dirty="0" smtClean="0"/>
                  <a:t>C</a:t>
                </a:r>
                <a:endParaRPr lang="en-US" dirty="0" smtClean="0"/>
              </a:p>
              <a:p>
                <a:r>
                  <a:rPr lang="en-US" dirty="0" smtClean="0"/>
                  <a:t>Question </a:t>
                </a:r>
                <a:r>
                  <a:rPr lang="en-US" dirty="0" smtClean="0"/>
                  <a:t>3:</a:t>
                </a:r>
              </a:p>
              <a:p>
                <a:pPr lvl="1"/>
                <a:r>
                  <a:rPr lang="en-US" dirty="0" smtClean="0"/>
                  <a:t>How were the heavy elements from iron to uranium made</a:t>
                </a:r>
                <a:r>
                  <a:rPr lang="en-US" dirty="0" smtClean="0"/>
                  <a:t>?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/>
                  <a:t>Feb.</a:t>
                </a:r>
                <a:r>
                  <a:rPr lang="en-US" baseline="0" dirty="0" smtClean="0"/>
                  <a:t> 1, 2002</a:t>
                </a:r>
                <a:endParaRPr lang="en-US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Triple-</a:t>
                </a:r>
                <a:r>
                  <a:rPr lang="en-US" b="0" i="0" smtClean="0">
                    <a:latin typeface="Cambria Math"/>
                  </a:rPr>
                  <a:t>𝛼</a:t>
                </a:r>
                <a:r>
                  <a:rPr lang="en-US" dirty="0" smtClean="0"/>
                  <a:t> -&gt; </a:t>
                </a:r>
                <a:r>
                  <a:rPr lang="en-US" b="0" i="0" smtClean="0">
                    <a:latin typeface="Cambria Math"/>
                  </a:rPr>
                  <a:t>𝛼+𝛼=</a:t>
                </a:r>
                <a:r>
                  <a:rPr lang="en-US" dirty="0" smtClean="0"/>
                  <a:t> </a:t>
                </a:r>
                <a:r>
                  <a:rPr lang="en-US" baseline="30000" dirty="0" smtClean="0"/>
                  <a:t>8</a:t>
                </a:r>
                <a:r>
                  <a:rPr lang="en-US" dirty="0" smtClean="0"/>
                  <a:t>Be</a:t>
                </a:r>
                <a:r>
                  <a:rPr lang="en-US" baseline="0" dirty="0" smtClean="0"/>
                  <a:t> + </a:t>
                </a:r>
                <a:r>
                  <a:rPr lang="en-US" b="0" i="0" baseline="0" smtClean="0">
                    <a:latin typeface="Cambria Math"/>
                  </a:rPr>
                  <a:t>𝛼</a:t>
                </a:r>
                <a:r>
                  <a:rPr lang="en-US" dirty="0" smtClean="0"/>
                  <a:t> = </a:t>
                </a:r>
                <a:r>
                  <a:rPr lang="en-US" baseline="30000" dirty="0" smtClean="0"/>
                  <a:t>12</a:t>
                </a:r>
                <a:r>
                  <a:rPr lang="en-US" baseline="0" dirty="0" smtClean="0"/>
                  <a:t>C</a:t>
                </a:r>
                <a:endParaRPr lang="en-US" dirty="0" smtClean="0"/>
              </a:p>
              <a:p>
                <a:r>
                  <a:rPr lang="en-US" dirty="0" smtClean="0"/>
                  <a:t>Question </a:t>
                </a:r>
                <a:r>
                  <a:rPr lang="en-US" dirty="0" smtClean="0"/>
                  <a:t>3:</a:t>
                </a:r>
              </a:p>
              <a:p>
                <a:pPr lvl="1"/>
                <a:r>
                  <a:rPr lang="en-US" dirty="0" smtClean="0"/>
                  <a:t>How were the heavy elements from iron to uranium made</a:t>
                </a:r>
                <a:r>
                  <a:rPr lang="en-US" dirty="0" smtClean="0"/>
                  <a:t>?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/>
                  <a:t>Feb.</a:t>
                </a:r>
                <a:r>
                  <a:rPr lang="en-US" baseline="0" dirty="0" smtClean="0"/>
                  <a:t> 1, 2002</a:t>
                </a:r>
                <a:endParaRPr lang="en-US" dirty="0" smtClean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01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As</a:t>
            </a:r>
            <a:r>
              <a:rPr lang="en-US" baseline="0" dirty="0" smtClean="0"/>
              <a:t> Sn drops, the number of available photons with enough energy knock out a neutron increase.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03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left size is the ratio of relative abundance between two adjacent isotopes.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48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Walk through the process. Start with Stability and the s-process then move</a:t>
            </a:r>
            <a:r>
              <a:rPr lang="en-US" baseline="0" dirty="0" smtClean="0"/>
              <a:t> towards the r-process.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the path density at the closed shells.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smtClean="0"/>
              <a:t>second in 3 billion years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82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443665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rgbClr val="113F7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239963"/>
            <a:ext cx="6076950" cy="655638"/>
          </a:xfrm>
        </p:spPr>
        <p:txBody>
          <a:bodyPr/>
          <a:lstStyle>
            <a:lvl1pPr algn="r">
              <a:buNone/>
              <a:defRPr b="1">
                <a:solidFill>
                  <a:srgbClr val="113F7C"/>
                </a:solidFill>
              </a:defRPr>
            </a:lvl1pPr>
            <a:lvl2pPr algn="r">
              <a:buNone/>
              <a:defRPr sz="2000" b="1">
                <a:solidFill>
                  <a:srgbClr val="6E615D"/>
                </a:solidFill>
              </a:defRPr>
            </a:lvl2pPr>
            <a:lvl3pPr algn="r">
              <a:buNone/>
              <a:defRPr sz="1400" b="1">
                <a:solidFill>
                  <a:srgbClr val="6E615D"/>
                </a:solidFill>
              </a:defRPr>
            </a:lvl3pPr>
            <a:lvl4pPr algn="r">
              <a:buNone/>
              <a:defRPr sz="1100" b="1">
                <a:solidFill>
                  <a:schemeClr val="accent1"/>
                </a:solidFill>
                <a:latin typeface="+mj-lt"/>
              </a:defRPr>
            </a:lvl4pPr>
            <a:lvl5pPr algn="r">
              <a:buNone/>
              <a:defRPr sz="1100">
                <a:solidFill>
                  <a:srgbClr val="6E615D"/>
                </a:solidFill>
                <a:latin typeface="+mj-lt"/>
              </a:defRPr>
            </a:lvl5pPr>
          </a:lstStyle>
          <a:p>
            <a:pPr lvl="0"/>
            <a:r>
              <a:rPr lang="en-CA" dirty="0" smtClean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2895600"/>
            <a:ext cx="6076950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4F4946"/>
                </a:solidFill>
              </a:defRPr>
            </a:lvl1pPr>
          </a:lstStyle>
          <a:p>
            <a:pPr lvl="0"/>
            <a:r>
              <a:rPr lang="en-CA"/>
              <a:t>Subtitle, if 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581400"/>
            <a:ext cx="6076950" cy="457200"/>
          </a:xfrm>
        </p:spPr>
        <p:txBody>
          <a:bodyPr/>
          <a:lstStyle>
            <a:lvl1pPr algn="r">
              <a:buNone/>
              <a:defRPr sz="1400" b="1" baseline="0">
                <a:solidFill>
                  <a:srgbClr val="95938E"/>
                </a:solidFill>
              </a:defRPr>
            </a:lvl1pPr>
          </a:lstStyle>
          <a:p>
            <a:pPr lvl="0"/>
            <a:r>
              <a:rPr lang="en-CA"/>
              <a:t>Tagline, if any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4343400"/>
            <a:ext cx="6076950" cy="533400"/>
          </a:xfrm>
        </p:spPr>
        <p:txBody>
          <a:bodyPr/>
          <a:lstStyle>
            <a:lvl1pPr algn="r">
              <a:buNone/>
              <a:defRPr sz="1100" b="1" baseline="0">
                <a:solidFill>
                  <a:srgbClr val="113F7C"/>
                </a:solidFill>
              </a:defRPr>
            </a:lvl1pPr>
          </a:lstStyle>
          <a:p>
            <a:pPr lvl="0"/>
            <a:r>
              <a:rPr lang="en-CA"/>
              <a:t>Name | Position | TRIUMF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028656" y="49530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028656" y="12954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7028656" y="31242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57200" y="6087521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 userDrawn="1"/>
        </p:nvSpPr>
        <p:spPr bwMode="auto">
          <a:xfrm>
            <a:off x="533400" y="6102881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i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Accelerating</a:t>
            </a:r>
            <a:r>
              <a:rPr lang="en-US" sz="600" i="0" baseline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Science for Canada</a:t>
            </a:r>
          </a:p>
          <a:p>
            <a:pPr marL="0" marR="0" indent="0" algn="l" defTabSz="457200" rtl="0" eaLnBrk="1" fontAlgn="base" latinLnBrk="0" hangingPunct="1">
              <a:lnSpc>
                <a:spcPts val="5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Un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accélérateur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de la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démarche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scientifique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canadienne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21111" y="1411111"/>
            <a:ext cx="3654602" cy="46425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5"/>
          </p:nvPr>
        </p:nvSpPr>
        <p:spPr>
          <a:xfrm>
            <a:off x="381000" y="1411111"/>
            <a:ext cx="4629150" cy="4642556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A9CC-D407-2C40-A733-1A362103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495425"/>
            <a:ext cx="8077200" cy="4586288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CB916-5AC1-644C-AE40-D75B460B9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81000" y="1439863"/>
            <a:ext cx="4797425" cy="4725987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62575" y="1439863"/>
            <a:ext cx="3443288" cy="472598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7CCD4-CC97-4D48-A617-7F176D98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0"/>
            <a:ext cx="2325687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948165" y="1140839"/>
            <a:ext cx="2161417" cy="68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  <a:r>
              <a:rPr lang="en-US" sz="700" dirty="0" smtClean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et 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48166" y="276193"/>
            <a:ext cx="1856911" cy="50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1985126"/>
            <a:ext cx="6818884" cy="3349657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70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7000" dirty="0" smtClean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6976324" y="2997200"/>
            <a:ext cx="2010775" cy="2337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9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8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NRCan-Canada_E.jpg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68" name="Rectangle 67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70" name="Picture 69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4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75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3" name="TextBox 82"/>
          <p:cNvSpPr txBox="1"/>
          <p:nvPr userDrawn="1"/>
        </p:nvSpPr>
        <p:spPr>
          <a:xfrm>
            <a:off x="6948166" y="1967449"/>
            <a:ext cx="211328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</a:t>
            </a:r>
            <a:r>
              <a:rPr lang="en-US" sz="800" b="0" baseline="0" dirty="0" smtClean="0">
                <a:solidFill>
                  <a:schemeClr val="bg1"/>
                </a:solidFill>
              </a:rPr>
              <a:t> </a:t>
            </a:r>
            <a:r>
              <a:rPr lang="en-US" sz="800" b="0" dirty="0" smtClean="0">
                <a:solidFill>
                  <a:schemeClr val="bg1"/>
                </a:solidFill>
              </a:rPr>
              <a:t>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2235078"/>
            <a:ext cx="6818884" cy="23495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62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Merci!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976324" y="2997200"/>
            <a:ext cx="2010775" cy="2638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NRCan-Canada_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34" name="Rectangle 33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6" name="TextBox 65"/>
          <p:cNvSpPr txBox="1"/>
          <p:nvPr/>
        </p:nvSpPr>
        <p:spPr>
          <a:xfrm>
            <a:off x="6948166" y="1798767"/>
            <a:ext cx="204343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 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-1" y="4810499"/>
            <a:ext cx="68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13F7C"/>
                </a:solidFill>
                <a:latin typeface="Myriad Pro"/>
                <a:cs typeface="Myriad Pro"/>
              </a:rPr>
              <a:t>Questions?</a:t>
            </a:r>
            <a:endParaRPr lang="en-US" sz="3600" dirty="0">
              <a:solidFill>
                <a:srgbClr val="113F7C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572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Apr 19,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American University Physics Seminar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AA227C2-4196-418D-8FB5-02E3E6165C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288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Apr 19,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American University Physics Seminar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B09099-DC75-47EE-8760-4D0ADDAB2D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279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Apr 19,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American University Physics Seminar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C2FCEB9-E7B8-4818-B6D0-2E9C555A5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7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1524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RIUMF_logo_grey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99" y="67606"/>
            <a:ext cx="1102360" cy="3022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54051" y="603778"/>
            <a:ext cx="7835899" cy="56504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2C25A-5506-FD4F-B37D-9145376A3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4D01-0053-A943-B22B-53B005C7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2733-F38B-6A49-BC10-73E8D4B9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6354"/>
            <a:ext cx="5111750" cy="49398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48404"/>
            <a:ext cx="3008313" cy="377775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1CA4-6432-C847-B056-BB428797E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89413"/>
            <a:ext cx="5486400" cy="30381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DE00-3A65-8A49-9448-F7694395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6999"/>
            <a:ext cx="8229600" cy="60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9" y="6396038"/>
            <a:ext cx="79925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Apr 19, 2017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08186" y="6400800"/>
            <a:ext cx="467841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American University Physics Seminar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7250" y="6400800"/>
            <a:ext cx="1439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6A860FD2-16CC-AD45-96AE-CBD078A1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00800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7113" y="6400800"/>
            <a:ext cx="39687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2" r:id="rId3"/>
    <p:sldLayoutId id="2147483943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ts val="3040"/>
        </a:lnSpc>
        <a:spcBef>
          <a:spcPct val="0"/>
        </a:spcBef>
        <a:spcAft>
          <a:spcPct val="0"/>
        </a:spcAft>
        <a:defRPr sz="3200" b="1" kern="0" spc="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>
          <a:solidFill>
            <a:srgbClr val="4F4946"/>
          </a:solidFill>
          <a:latin typeface="+mj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600">
          <a:solidFill>
            <a:srgbClr val="4F4946"/>
          </a:solidFill>
          <a:latin typeface="+mj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3" Type="http://schemas.openxmlformats.org/officeDocument/2006/relationships/image" Target="../media/image290.png"/><Relationship Id="rId7" Type="http://schemas.openxmlformats.org/officeDocument/2006/relationships/image" Target="../media/image3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11.png"/><Relationship Id="rId5" Type="http://schemas.openxmlformats.org/officeDocument/2006/relationships/image" Target="../media/image71.jpeg"/><Relationship Id="rId10" Type="http://schemas.openxmlformats.org/officeDocument/2006/relationships/image" Target="../media/image401.png"/><Relationship Id="rId4" Type="http://schemas.openxmlformats.org/officeDocument/2006/relationships/image" Target="../media/image70.wmf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quadro.mov" TargetMode="External"/><Relationship Id="rId2" Type="http://schemas.openxmlformats.org/officeDocument/2006/relationships/hyperlink" Target="dipol000.avi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4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76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80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83.png"/><Relationship Id="rId5" Type="http://schemas.openxmlformats.org/officeDocument/2006/relationships/image" Target="../media/image77.wmf"/><Relationship Id="rId15" Type="http://schemas.openxmlformats.org/officeDocument/2006/relationships/image" Target="../media/image81.wmf"/><Relationship Id="rId10" Type="http://schemas.openxmlformats.org/officeDocument/2006/relationships/image" Target="../media/image82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oleObject" Target="../embeddings/oleObject16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8.wmf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1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77.wmf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82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84.wmf"/><Relationship Id="rId14" Type="http://schemas.openxmlformats.org/officeDocument/2006/relationships/image" Target="../media/image80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1.wmf"/><Relationship Id="rId4" Type="http://schemas.openxmlformats.org/officeDocument/2006/relationships/oleObject" Target="../embeddings/oleObject18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99.wmf"/><Relationship Id="rId4" Type="http://schemas.openxmlformats.org/officeDocument/2006/relationships/oleObject" Target="../embeddings/oleObject19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hyperlink" Target="http://www.uni-giessen.d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7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1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410.png"/><Relationship Id="rId5" Type="http://schemas.openxmlformats.org/officeDocument/2006/relationships/image" Target="../media/image71.jpeg"/><Relationship Id="rId10" Type="http://schemas.openxmlformats.org/officeDocument/2006/relationships/image" Target="../media/image400.png"/><Relationship Id="rId4" Type="http://schemas.openxmlformats.org/officeDocument/2006/relationships/image" Target="../media/image70.wmf"/><Relationship Id="rId9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127.png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500.png"/><Relationship Id="rId4" Type="http://schemas.openxmlformats.org/officeDocument/2006/relationships/image" Target="../media/image128.png"/><Relationship Id="rId9" Type="http://schemas.openxmlformats.org/officeDocument/2006/relationships/image" Target="../media/image9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3" Type="http://schemas.openxmlformats.org/officeDocument/2006/relationships/image" Target="../media/image127.pn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5" Type="http://schemas.openxmlformats.org/officeDocument/2006/relationships/image" Target="../media/image600.png"/><Relationship Id="rId4" Type="http://schemas.openxmlformats.org/officeDocument/2006/relationships/image" Target="../media/image500.png"/><Relationship Id="rId9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wmv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video" Target="../media/media3.wmv"/><Relationship Id="rId11" Type="http://schemas.openxmlformats.org/officeDocument/2006/relationships/image" Target="../media/image36.png"/><Relationship Id="rId5" Type="http://schemas.microsoft.com/office/2007/relationships/media" Target="../media/media3.wmv"/><Relationship Id="rId10" Type="http://schemas.openxmlformats.org/officeDocument/2006/relationships/image" Target="../media/image35.png"/><Relationship Id="rId4" Type="http://schemas.openxmlformats.org/officeDocument/2006/relationships/video" Target="../media/media2.wmv"/><Relationship Id="rId9" Type="http://schemas.openxmlformats.org/officeDocument/2006/relationships/hyperlink" Target="http://wonka.physics.ncsu.edu/~blondin/AAS/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7650" y="1781503"/>
            <a:ext cx="6076950" cy="1114098"/>
          </a:xfrm>
        </p:spPr>
        <p:txBody>
          <a:bodyPr/>
          <a:lstStyle/>
          <a:p>
            <a:r>
              <a:rPr lang="en-US" dirty="0" smtClean="0"/>
              <a:t>Penning Trap Mass Measurements at TITAN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April 19, 2017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American University Physics Seminar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D. Lascar | Postdoctoral Fellow | TRIUMF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7" name="Picture Placeholder 16"/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3034" y="3712675"/>
            <a:ext cx="1901952" cy="68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7043034" y="1027156"/>
            <a:ext cx="1901952" cy="2363089"/>
            <a:chOff x="7040853" y="1417341"/>
            <a:chExt cx="1920219" cy="2103098"/>
          </a:xfrm>
        </p:grpSpPr>
        <p:sp>
          <p:nvSpPr>
            <p:cNvPr id="14" name="Rectangle 13"/>
            <p:cNvSpPr/>
            <p:nvPr/>
          </p:nvSpPr>
          <p:spPr>
            <a:xfrm>
              <a:off x="7040853" y="1417341"/>
              <a:ext cx="1920219" cy="210309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49997" y="1463062"/>
              <a:ext cx="1901952" cy="1997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3" descr="C:\Users\aniak.TRWIN\Documents\presentations\images\100806_titanPlatformSW.jpg"/>
          <p:cNvPicPr>
            <a:picLocks noChangeAspect="1" noChangeArrowheads="1"/>
          </p:cNvPicPr>
          <p:nvPr/>
        </p:nvPicPr>
        <p:blipFill>
          <a:blip r:embed="rId4" cstate="print"/>
          <a:srcRect l="4276" t="1800" r="18264"/>
          <a:stretch>
            <a:fillRect/>
          </a:stretch>
        </p:blipFill>
        <p:spPr bwMode="auto">
          <a:xfrm>
            <a:off x="7043034" y="4720974"/>
            <a:ext cx="1901952" cy="1603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64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50" indent="-304800"/>
            <a:r>
              <a:rPr lang="en-US" sz="2100" b="1" dirty="0" smtClean="0"/>
              <a:t>Temperatures are very high (T~10</a:t>
            </a:r>
            <a:r>
              <a:rPr lang="en-US" sz="2100" b="1" baseline="30000" dirty="0" smtClean="0"/>
              <a:t>9</a:t>
            </a:r>
            <a:r>
              <a:rPr lang="en-US" sz="2100" b="1" dirty="0" smtClean="0"/>
              <a:t>K)</a:t>
            </a:r>
          </a:p>
          <a:p>
            <a:pPr marL="323850" indent="-304800"/>
            <a:r>
              <a:rPr lang="en-US" sz="2100" b="1" dirty="0" smtClean="0"/>
              <a:t>Neutron densities are very high (</a:t>
            </a:r>
            <a:r>
              <a:rPr lang="en-US" sz="2100" b="1" dirty="0" err="1" smtClean="0"/>
              <a:t>n</a:t>
            </a:r>
            <a:r>
              <a:rPr lang="en-US" sz="2100" b="1" baseline="-25000" dirty="0" err="1" smtClean="0"/>
              <a:t>n</a:t>
            </a:r>
            <a:r>
              <a:rPr lang="en-US" sz="2100" b="1" dirty="0" smtClean="0"/>
              <a:t> &gt; 10</a:t>
            </a:r>
            <a:r>
              <a:rPr lang="en-US" sz="2100" b="1" baseline="30000" dirty="0" smtClean="0"/>
              <a:t>20</a:t>
            </a:r>
            <a:r>
              <a:rPr lang="en-US" sz="2100" b="1" dirty="0" smtClean="0"/>
              <a:t> cm</a:t>
            </a:r>
            <a:r>
              <a:rPr lang="en-US" sz="2100" b="1" baseline="30000" dirty="0" smtClean="0"/>
              <a:t>-3</a:t>
            </a:r>
            <a:r>
              <a:rPr lang="en-US" sz="2100" b="1" dirty="0" smtClean="0"/>
              <a:t>)</a:t>
            </a:r>
          </a:p>
          <a:p>
            <a:pPr marL="304800" indent="-304800"/>
            <a:r>
              <a:rPr lang="en-US" sz="2100" b="1" dirty="0" smtClean="0"/>
              <a:t>(</a:t>
            </a:r>
            <a:r>
              <a:rPr lang="en-US" sz="2100" b="1" dirty="0" err="1" smtClean="0"/>
              <a:t>n,</a:t>
            </a:r>
            <a:r>
              <a:rPr lang="en-US" sz="2100" b="1" dirty="0" err="1" smtClean="0">
                <a:latin typeface="Symbol" pitchFamily="18" charset="2"/>
              </a:rPr>
              <a:t>g</a:t>
            </a:r>
            <a:r>
              <a:rPr lang="en-US" sz="2100" b="1" dirty="0" smtClean="0"/>
              <a:t>) rate is high ( &lt; 1 </a:t>
            </a:r>
            <a:r>
              <a:rPr lang="en-US" sz="2100" b="1" dirty="0" smtClean="0">
                <a:latin typeface="Symbol" pitchFamily="18" charset="2"/>
              </a:rPr>
              <a:t>m</a:t>
            </a:r>
            <a:r>
              <a:rPr lang="en-US" sz="2100" b="1" dirty="0" smtClean="0"/>
              <a:t>s/capture )</a:t>
            </a:r>
          </a:p>
          <a:p>
            <a:pPr marL="304800" indent="-304800"/>
            <a:r>
              <a:rPr lang="en-US" sz="2100" b="1" dirty="0" smtClean="0"/>
              <a:t>As region of low neutron separation energy (S</a:t>
            </a:r>
            <a:r>
              <a:rPr lang="en-US" sz="2100" b="1" baseline="-25000" dirty="0" smtClean="0"/>
              <a:t>n</a:t>
            </a:r>
            <a:r>
              <a:rPr lang="en-US" sz="2100" b="1" dirty="0" smtClean="0"/>
              <a:t>) reached (</a:t>
            </a:r>
            <a:r>
              <a:rPr lang="en-US" sz="2100" b="1" dirty="0" err="1" smtClean="0"/>
              <a:t>n,</a:t>
            </a:r>
            <a:r>
              <a:rPr lang="en-US" sz="2100" b="1" dirty="0" err="1" smtClean="0">
                <a:latin typeface="Symbol" pitchFamily="18" charset="2"/>
              </a:rPr>
              <a:t>g</a:t>
            </a:r>
            <a:r>
              <a:rPr lang="en-US" sz="2100" b="1" dirty="0" smtClean="0"/>
              <a:t>) </a:t>
            </a:r>
            <a:r>
              <a:rPr lang="en-US" sz="2100" b="1" dirty="0">
                <a:latin typeface="Calibri"/>
              </a:rPr>
              <a:t>↔</a:t>
            </a:r>
            <a:r>
              <a:rPr lang="en-US" sz="2100" b="1" dirty="0" smtClean="0"/>
              <a:t> (</a:t>
            </a:r>
            <a:r>
              <a:rPr lang="en-US" sz="2100" b="1" dirty="0" err="1" smtClean="0">
                <a:latin typeface="Symbol" pitchFamily="18" charset="2"/>
              </a:rPr>
              <a:t>g</a:t>
            </a:r>
            <a:r>
              <a:rPr lang="en-US" sz="2100" b="1" dirty="0" err="1" smtClean="0"/>
              <a:t>,n</a:t>
            </a:r>
            <a:r>
              <a:rPr lang="en-US" sz="2100" b="1" dirty="0" smtClean="0"/>
              <a:t>) equilibrium achieved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astrophysical </a:t>
            </a:r>
            <a:r>
              <a:rPr lang="en-US" i="1" dirty="0" smtClean="0"/>
              <a:t>r</a:t>
            </a:r>
            <a:r>
              <a:rPr lang="en-US" dirty="0" smtClean="0"/>
              <a:t>-process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46C8-9893-4F0D-96CE-D0A3665AAC6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23" name="Equilibrium"/>
          <p:cNvGrpSpPr>
            <a:grpSpLocks/>
          </p:cNvGrpSpPr>
          <p:nvPr/>
        </p:nvGrpSpPr>
        <p:grpSpPr bwMode="auto">
          <a:xfrm>
            <a:off x="457200" y="3868472"/>
            <a:ext cx="8451849" cy="2352675"/>
            <a:chOff x="561" y="762"/>
            <a:chExt cx="5324" cy="1482"/>
          </a:xfrm>
        </p:grpSpPr>
        <p:pic>
          <p:nvPicPr>
            <p:cNvPr id="24" name="Picture 5" descr="r_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1" y="762"/>
              <a:ext cx="4289" cy="1161"/>
            </a:xfrm>
            <a:prstGeom prst="rect">
              <a:avLst/>
            </a:prstGeom>
            <a:noFill/>
          </p:spPr>
        </p:pic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3249" y="2050"/>
              <a:ext cx="263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smtClean="0">
                  <a:solidFill>
                    <a:schemeClr val="tx2"/>
                  </a:solidFill>
                  <a:latin typeface="+mj-lt"/>
                </a:rPr>
                <a:t>[A. Champagne, RIA Summer School ‘06</a:t>
              </a: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]</a:t>
              </a:r>
              <a:endParaRPr lang="en-US" sz="1800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2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50" indent="-304800"/>
            <a:r>
              <a:rPr lang="en-US" sz="2100" b="1" dirty="0" smtClean="0"/>
              <a:t>Temperatures are very high (T~10</a:t>
            </a:r>
            <a:r>
              <a:rPr lang="en-US" sz="2100" b="1" baseline="30000" dirty="0" smtClean="0"/>
              <a:t>9</a:t>
            </a:r>
            <a:r>
              <a:rPr lang="en-US" sz="2100" b="1" dirty="0" smtClean="0"/>
              <a:t>K)</a:t>
            </a:r>
          </a:p>
          <a:p>
            <a:pPr marL="323850" indent="-304800"/>
            <a:r>
              <a:rPr lang="en-US" sz="2100" b="1" dirty="0" smtClean="0"/>
              <a:t>Neutron densities are very high (</a:t>
            </a:r>
            <a:r>
              <a:rPr lang="en-US" sz="2100" b="1" dirty="0" err="1" smtClean="0"/>
              <a:t>n</a:t>
            </a:r>
            <a:r>
              <a:rPr lang="en-US" sz="2100" b="1" baseline="-25000" dirty="0" err="1" smtClean="0"/>
              <a:t>n</a:t>
            </a:r>
            <a:r>
              <a:rPr lang="en-US" sz="2100" b="1" dirty="0" smtClean="0"/>
              <a:t> &gt; 10</a:t>
            </a:r>
            <a:r>
              <a:rPr lang="en-US" sz="2100" b="1" baseline="30000" dirty="0" smtClean="0"/>
              <a:t>20</a:t>
            </a:r>
            <a:r>
              <a:rPr lang="en-US" sz="2100" b="1" dirty="0" smtClean="0"/>
              <a:t> cm</a:t>
            </a:r>
            <a:r>
              <a:rPr lang="en-US" sz="2100" b="1" baseline="30000" dirty="0" smtClean="0"/>
              <a:t>-3</a:t>
            </a:r>
            <a:r>
              <a:rPr lang="en-US" sz="2100" b="1" dirty="0" smtClean="0"/>
              <a:t>)</a:t>
            </a:r>
          </a:p>
          <a:p>
            <a:pPr marL="304800" indent="-304800"/>
            <a:r>
              <a:rPr lang="en-US" sz="2100" b="1" dirty="0" smtClean="0"/>
              <a:t>(</a:t>
            </a:r>
            <a:r>
              <a:rPr lang="en-US" sz="2100" b="1" dirty="0" err="1" smtClean="0"/>
              <a:t>n,</a:t>
            </a:r>
            <a:r>
              <a:rPr lang="en-US" sz="2100" b="1" dirty="0" err="1" smtClean="0">
                <a:latin typeface="Symbol" pitchFamily="18" charset="2"/>
              </a:rPr>
              <a:t>g</a:t>
            </a:r>
            <a:r>
              <a:rPr lang="en-US" sz="2100" b="1" dirty="0" smtClean="0"/>
              <a:t>) rate is high ( &lt; 1 </a:t>
            </a:r>
            <a:r>
              <a:rPr lang="en-US" sz="2100" b="1" dirty="0" smtClean="0">
                <a:latin typeface="Symbol" pitchFamily="18" charset="2"/>
              </a:rPr>
              <a:t>m</a:t>
            </a:r>
            <a:r>
              <a:rPr lang="en-US" sz="2100" b="1" dirty="0" smtClean="0"/>
              <a:t>s/capture )</a:t>
            </a:r>
          </a:p>
          <a:p>
            <a:pPr marL="304800" indent="-304800"/>
            <a:r>
              <a:rPr lang="en-US" sz="2100" b="1" dirty="0" smtClean="0"/>
              <a:t>As region of low neutron separation energy (</a:t>
            </a:r>
            <a:r>
              <a:rPr lang="en-US" sz="2100" b="1" dirty="0" err="1" smtClean="0"/>
              <a:t>S</a:t>
            </a:r>
            <a:r>
              <a:rPr lang="en-US" sz="2100" b="1" baseline="-25000" dirty="0" err="1" smtClean="0"/>
              <a:t>n</a:t>
            </a:r>
            <a:r>
              <a:rPr lang="en-US" sz="2100" b="1" dirty="0" smtClean="0"/>
              <a:t>) reached (</a:t>
            </a:r>
            <a:r>
              <a:rPr lang="en-US" sz="2100" b="1" dirty="0" err="1" smtClean="0"/>
              <a:t>n,</a:t>
            </a:r>
            <a:r>
              <a:rPr lang="en-US" sz="2100" b="1" dirty="0" err="1" smtClean="0">
                <a:latin typeface="Symbol" pitchFamily="18" charset="2"/>
              </a:rPr>
              <a:t>g</a:t>
            </a:r>
            <a:r>
              <a:rPr lang="en-US" sz="2100" b="1" dirty="0" smtClean="0"/>
              <a:t>) &lt;-&gt; (</a:t>
            </a:r>
            <a:r>
              <a:rPr lang="en-US" sz="2100" b="1" dirty="0" err="1" smtClean="0">
                <a:latin typeface="Symbol" pitchFamily="18" charset="2"/>
              </a:rPr>
              <a:t>g</a:t>
            </a:r>
            <a:r>
              <a:rPr lang="en-US" sz="2100" b="1" dirty="0" err="1" smtClean="0"/>
              <a:t>,n</a:t>
            </a:r>
            <a:r>
              <a:rPr lang="en-US" sz="2100" b="1" dirty="0" smtClean="0"/>
              <a:t>) equilibrium achieved</a:t>
            </a:r>
          </a:p>
          <a:p>
            <a:pPr marL="304800" indent="-304800"/>
            <a:r>
              <a:rPr lang="en-US" sz="2100" b="1" dirty="0" smtClean="0"/>
              <a:t>Equilibrium point defined by </a:t>
            </a:r>
            <a:r>
              <a:rPr lang="en-US" sz="2100" b="1" dirty="0" err="1" smtClean="0"/>
              <a:t>Saha</a:t>
            </a:r>
            <a:r>
              <a:rPr lang="en-US" sz="2100" b="1" dirty="0" smtClean="0"/>
              <a:t> Equation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astrophysical </a:t>
            </a:r>
            <a:r>
              <a:rPr lang="en-US" i="1" dirty="0" smtClean="0"/>
              <a:t>r</a:t>
            </a:r>
            <a:r>
              <a:rPr lang="en-US" dirty="0" smtClean="0"/>
              <a:t>-process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46C8-9893-4F0D-96CE-D0A3665AAC6B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2" name="Group 42" hidden="1"/>
          <p:cNvGrpSpPr>
            <a:grpSpLocks/>
          </p:cNvGrpSpPr>
          <p:nvPr/>
        </p:nvGrpSpPr>
        <p:grpSpPr bwMode="auto">
          <a:xfrm>
            <a:off x="130175" y="4189413"/>
            <a:ext cx="8778875" cy="2192337"/>
            <a:chOff x="82" y="2627"/>
            <a:chExt cx="5530" cy="1381"/>
          </a:xfrm>
        </p:grpSpPr>
        <p:sp>
          <p:nvSpPr>
            <p:cNvPr id="44042" name="Rectangle 10" hidden="1"/>
            <p:cNvSpPr>
              <a:spLocks noChangeArrowheads="1"/>
            </p:cNvSpPr>
            <p:nvPr/>
          </p:nvSpPr>
          <p:spPr bwMode="auto">
            <a:xfrm>
              <a:off x="622" y="2922"/>
              <a:ext cx="463" cy="4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3" name="Line 11" hidden="1"/>
            <p:cNvSpPr>
              <a:spLocks noChangeShapeType="1"/>
            </p:cNvSpPr>
            <p:nvPr/>
          </p:nvSpPr>
          <p:spPr bwMode="auto">
            <a:xfrm>
              <a:off x="1086" y="3147"/>
              <a:ext cx="3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6" name="Rectangle 14" hidden="1"/>
            <p:cNvSpPr>
              <a:spLocks noChangeArrowheads="1"/>
            </p:cNvSpPr>
            <p:nvPr/>
          </p:nvSpPr>
          <p:spPr bwMode="auto">
            <a:xfrm>
              <a:off x="1454" y="2927"/>
              <a:ext cx="463" cy="4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7" name="Line 15" hidden="1"/>
            <p:cNvSpPr>
              <a:spLocks noChangeShapeType="1"/>
            </p:cNvSpPr>
            <p:nvPr/>
          </p:nvSpPr>
          <p:spPr bwMode="auto">
            <a:xfrm>
              <a:off x="1918" y="3165"/>
              <a:ext cx="3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1" name="Rectangle 19" hidden="1"/>
            <p:cNvSpPr>
              <a:spLocks noChangeArrowheads="1"/>
            </p:cNvSpPr>
            <p:nvPr/>
          </p:nvSpPr>
          <p:spPr bwMode="auto">
            <a:xfrm>
              <a:off x="2285" y="2929"/>
              <a:ext cx="463" cy="46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5" name="Rectangle 23" hidden="1"/>
            <p:cNvSpPr>
              <a:spLocks noChangeArrowheads="1"/>
            </p:cNvSpPr>
            <p:nvPr/>
          </p:nvSpPr>
          <p:spPr bwMode="auto">
            <a:xfrm>
              <a:off x="3117" y="2934"/>
              <a:ext cx="463" cy="46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6" name="Line 24" hidden="1"/>
            <p:cNvSpPr>
              <a:spLocks noChangeShapeType="1"/>
            </p:cNvSpPr>
            <p:nvPr/>
          </p:nvSpPr>
          <p:spPr bwMode="auto">
            <a:xfrm>
              <a:off x="3581" y="3168"/>
              <a:ext cx="3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0" name="Rectangle 28" hidden="1"/>
            <p:cNvSpPr>
              <a:spLocks noChangeArrowheads="1"/>
            </p:cNvSpPr>
            <p:nvPr/>
          </p:nvSpPr>
          <p:spPr bwMode="auto">
            <a:xfrm>
              <a:off x="3946" y="2922"/>
              <a:ext cx="463" cy="4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1" name="Line 29" hidden="1"/>
            <p:cNvSpPr>
              <a:spLocks noChangeShapeType="1"/>
            </p:cNvSpPr>
            <p:nvPr/>
          </p:nvSpPr>
          <p:spPr bwMode="auto">
            <a:xfrm>
              <a:off x="4410" y="3160"/>
              <a:ext cx="3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Rectangle 32" hidden="1"/>
            <p:cNvSpPr>
              <a:spLocks noChangeArrowheads="1"/>
            </p:cNvSpPr>
            <p:nvPr/>
          </p:nvSpPr>
          <p:spPr bwMode="auto">
            <a:xfrm>
              <a:off x="4778" y="2927"/>
              <a:ext cx="463" cy="4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5" name="Line 33" hidden="1"/>
            <p:cNvSpPr>
              <a:spLocks noChangeShapeType="1"/>
            </p:cNvSpPr>
            <p:nvPr/>
          </p:nvSpPr>
          <p:spPr bwMode="auto">
            <a:xfrm>
              <a:off x="5242" y="3165"/>
              <a:ext cx="3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9" name="Line 37" hidden="1"/>
            <p:cNvSpPr>
              <a:spLocks noChangeShapeType="1"/>
            </p:cNvSpPr>
            <p:nvPr/>
          </p:nvSpPr>
          <p:spPr bwMode="auto">
            <a:xfrm flipV="1">
              <a:off x="331" y="2627"/>
              <a:ext cx="0" cy="10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0" name="Line 38" hidden="1"/>
            <p:cNvSpPr>
              <a:spLocks noChangeShapeType="1"/>
            </p:cNvSpPr>
            <p:nvPr/>
          </p:nvSpPr>
          <p:spPr bwMode="auto">
            <a:xfrm>
              <a:off x="331" y="3661"/>
              <a:ext cx="11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1" name="Text Box 39" hidden="1"/>
            <p:cNvSpPr txBox="1">
              <a:spLocks noChangeArrowheads="1"/>
            </p:cNvSpPr>
            <p:nvPr/>
          </p:nvSpPr>
          <p:spPr bwMode="auto">
            <a:xfrm>
              <a:off x="82" y="2917"/>
              <a:ext cx="26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/>
                <a:t>Z</a:t>
              </a:r>
            </a:p>
          </p:txBody>
        </p:sp>
        <p:sp>
          <p:nvSpPr>
            <p:cNvPr id="44072" name="Text Box 40" hidden="1"/>
            <p:cNvSpPr txBox="1">
              <a:spLocks noChangeArrowheads="1"/>
            </p:cNvSpPr>
            <p:nvPr/>
          </p:nvSpPr>
          <p:spPr bwMode="auto">
            <a:xfrm rot="-11402">
              <a:off x="934" y="3681"/>
              <a:ext cx="25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/>
                <a:t>N</a:t>
              </a:r>
            </a:p>
          </p:txBody>
        </p:sp>
        <p:sp>
          <p:nvSpPr>
            <p:cNvPr id="44073" name="Text Box 41" hidden="1"/>
            <p:cNvSpPr txBox="1">
              <a:spLocks noChangeArrowheads="1"/>
            </p:cNvSpPr>
            <p:nvPr/>
          </p:nvSpPr>
          <p:spPr bwMode="auto">
            <a:xfrm>
              <a:off x="2671" y="2747"/>
              <a:ext cx="46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5400"/>
                <a:t>…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25" name="Line Callout 2 24"/>
          <p:cNvSpPr/>
          <p:nvPr/>
        </p:nvSpPr>
        <p:spPr>
          <a:xfrm>
            <a:off x="525463" y="5364479"/>
            <a:ext cx="956401" cy="548640"/>
          </a:xfrm>
          <a:prstGeom prst="borderCallout2">
            <a:avLst>
              <a:gd name="adj1" fmla="val 20052"/>
              <a:gd name="adj2" fmla="val 104948"/>
              <a:gd name="adj3" fmla="val 20052"/>
              <a:gd name="adj4" fmla="val 146093"/>
              <a:gd name="adj5" fmla="val -75334"/>
              <a:gd name="adj6" fmla="val 192241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Neutron density</a:t>
            </a:r>
          </a:p>
        </p:txBody>
      </p:sp>
      <p:sp>
        <p:nvSpPr>
          <p:cNvPr id="26" name="Line Callout 2 25"/>
          <p:cNvSpPr/>
          <p:nvPr/>
        </p:nvSpPr>
        <p:spPr>
          <a:xfrm>
            <a:off x="5517931" y="5516880"/>
            <a:ext cx="1371600" cy="365760"/>
          </a:xfrm>
          <a:prstGeom prst="borderCallout2">
            <a:avLst>
              <a:gd name="adj1" fmla="val 20052"/>
              <a:gd name="adj2" fmla="val 104948"/>
              <a:gd name="adj3" fmla="val 20052"/>
              <a:gd name="adj4" fmla="val 146093"/>
              <a:gd name="adj5" fmla="val -165850"/>
              <a:gd name="adj6" fmla="val 165786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Temperature</a:t>
            </a:r>
          </a:p>
        </p:txBody>
      </p:sp>
      <p:sp>
        <p:nvSpPr>
          <p:cNvPr id="27" name="Line Callout 2 26"/>
          <p:cNvSpPr/>
          <p:nvPr/>
        </p:nvSpPr>
        <p:spPr>
          <a:xfrm>
            <a:off x="7890116" y="3004908"/>
            <a:ext cx="1215783" cy="807446"/>
          </a:xfrm>
          <a:prstGeom prst="borderCallout2">
            <a:avLst>
              <a:gd name="adj1" fmla="val 18099"/>
              <a:gd name="adj2" fmla="val -4248"/>
              <a:gd name="adj3" fmla="val 16147"/>
              <a:gd name="adj4" fmla="val -42125"/>
              <a:gd name="adj5" fmla="val 153634"/>
              <a:gd name="adj6" fmla="val -64728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Neutron separation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8107" y="3868827"/>
                <a:ext cx="8067786" cy="1496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𝐴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3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𝑍</m:t>
                                  </m:r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+1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3200" b="0" i="1" smtClean="0">
                                  <a:latin typeface="Cambria Math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07" y="3868827"/>
                <a:ext cx="8067786" cy="149675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86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731838"/>
          </a:xfrm>
        </p:spPr>
        <p:txBody>
          <a:bodyPr/>
          <a:lstStyle/>
          <a:p>
            <a:pPr algn="ctr"/>
            <a:r>
              <a:rPr lang="en-US" sz="5000"/>
              <a:t>So we wait for a </a:t>
            </a:r>
            <a:r>
              <a:rPr lang="en-US" sz="5000">
                <a:latin typeface="Symbol" pitchFamily="18" charset="2"/>
              </a:rPr>
              <a:t>b</a:t>
            </a:r>
            <a:r>
              <a:rPr lang="en-US" sz="5000"/>
              <a:t>-decay</a:t>
            </a:r>
          </a:p>
        </p:txBody>
      </p:sp>
      <p:pic>
        <p:nvPicPr>
          <p:cNvPr id="50179" name="Picture 3" descr="r_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7838" y="1362075"/>
            <a:ext cx="8253412" cy="2917825"/>
          </a:xfrm>
          <a:prstGeom prst="rect">
            <a:avLst/>
          </a:prstGeom>
          <a:noFill/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04800" y="4644131"/>
            <a:ext cx="41846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tx2"/>
                </a:solidFill>
              </a:rPr>
              <a:t>The </a:t>
            </a:r>
            <a:r>
              <a:rPr lang="en-US" sz="2800" b="1" dirty="0" err="1">
                <a:solidFill>
                  <a:schemeClr val="tx2"/>
                </a:solidFill>
              </a:rPr>
              <a:t>S</a:t>
            </a:r>
            <a:r>
              <a:rPr lang="en-US" sz="2800" b="1" baseline="-25000" dirty="0" err="1">
                <a:solidFill>
                  <a:schemeClr val="tx2"/>
                </a:solidFill>
              </a:rPr>
              <a:t>n</a:t>
            </a:r>
            <a:r>
              <a:rPr lang="en-US" sz="2800" b="1" dirty="0">
                <a:solidFill>
                  <a:schemeClr val="tx2"/>
                </a:solidFill>
              </a:rPr>
              <a:t> where equilibrium occurs depends only on T and </a:t>
            </a:r>
            <a:r>
              <a:rPr lang="en-US" sz="2800" b="1" dirty="0" err="1">
                <a:solidFill>
                  <a:schemeClr val="tx2"/>
                </a:solidFill>
              </a:rPr>
              <a:t>n</a:t>
            </a:r>
            <a:r>
              <a:rPr lang="en-US" sz="2800" b="1" baseline="-25000" dirty="0" err="1">
                <a:solidFill>
                  <a:schemeClr val="tx2"/>
                </a:solidFill>
              </a:rPr>
              <a:t>n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953000" y="4249738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[A. Champagne, RIA Summer School 06</a:t>
            </a:r>
            <a:r>
              <a:rPr lang="en-US" sz="1800" dirty="0">
                <a:solidFill>
                  <a:schemeClr val="tx2"/>
                </a:solidFill>
              </a:rPr>
              <a:t>]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448175" y="4810125"/>
          <a:ext cx="4581525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9" name="Equation" r:id="rId5" imgW="1638000" imgH="533160" progId="Equation.3">
                  <p:embed/>
                </p:oleObj>
              </mc:Choice>
              <mc:Fallback>
                <p:oleObj name="Equation" r:id="rId5" imgW="16380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8175" y="4810125"/>
                        <a:ext cx="4581525" cy="139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19, 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separation energy and mass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085330"/>
              </p:ext>
            </p:extLst>
          </p:nvPr>
        </p:nvGraphicFramePr>
        <p:xfrm>
          <a:off x="45720" y="2576297"/>
          <a:ext cx="9052560" cy="946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1" name="Equation" r:id="rId3" imgW="2184400" imgH="228600" progId="Equation.3">
                  <p:embed/>
                </p:oleObj>
              </mc:Choice>
              <mc:Fallback>
                <p:oleObj name="Equation" r:id="rId3" imgW="2184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" y="2576297"/>
                        <a:ext cx="9052560" cy="946929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7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06311" y="503712"/>
            <a:ext cx="4040188" cy="639762"/>
          </a:xfrm>
        </p:spPr>
        <p:txBody>
          <a:bodyPr/>
          <a:lstStyle/>
          <a:p>
            <a:r>
              <a:rPr lang="en-US" dirty="0" smtClean="0"/>
              <a:t>Dipole mass spectrometry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6310" y="1143473"/>
                <a:ext cx="4295553" cy="4429773"/>
              </a:xfrm>
            </p:spPr>
            <p:txBody>
              <a:bodyPr/>
              <a:lstStyle/>
              <a:p>
                <a:r>
                  <a:rPr lang="en-US" dirty="0" smtClean="0"/>
                  <a:t>Charged particle in a uniform magnetic field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𝑞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 smtClean="0"/>
                  <a:t> (Magnetic force)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en-US" i="1" smtClean="0">
                        <a:latin typeface="Cambria Math"/>
                        <a:ea typeface="Cambria Math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 smtClean="0"/>
                  <a:t> (F is a centripetal force)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Magnetic Rigidity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𝐵</m:t>
                    </m:r>
                    <m:r>
                      <a:rPr lang="en-US" b="0" i="1" smtClean="0">
                        <a:latin typeface="Cambria Math"/>
                      </a:rPr>
                      <m:t>𝜌</m:t>
                    </m:r>
                  </m:oMath>
                </a14:m>
                <a:r>
                  <a:rPr lang="en-US" dirty="0" smtClean="0"/>
                  <a:t>):</a:t>
                </a:r>
              </a:p>
              <a:p>
                <a:endParaRPr lang="en-US" dirty="0"/>
              </a:p>
              <a:p>
                <a:r>
                  <a:rPr lang="en-US" dirty="0" smtClean="0"/>
                  <a:t>Best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𝛿</m:t>
                        </m:r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−5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6310" y="1143473"/>
                <a:ext cx="4295553" cy="4429773"/>
              </a:xfrm>
              <a:blipFill rotWithShape="1">
                <a:blip r:embed="rId2"/>
                <a:stretch>
                  <a:fillRect l="-1844" t="-964" b="-12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1174"/>
            <a:ext cx="8229600" cy="605977"/>
          </a:xfrm>
        </p:spPr>
        <p:txBody>
          <a:bodyPr/>
          <a:lstStyle/>
          <a:p>
            <a:r>
              <a:rPr lang="en-US" dirty="0" smtClean="0"/>
              <a:t>How to measure masses?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7,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SFU Nuclear Chemistry - Mass1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5238028" y="-788227"/>
            <a:ext cx="2921956" cy="3086210"/>
            <a:chOff x="5163597" y="572797"/>
            <a:chExt cx="2921956" cy="3086210"/>
          </a:xfrm>
        </p:grpSpPr>
        <p:grpSp>
          <p:nvGrpSpPr>
            <p:cNvPr id="46" name="Group 45"/>
            <p:cNvGrpSpPr/>
            <p:nvPr/>
          </p:nvGrpSpPr>
          <p:grpSpPr>
            <a:xfrm>
              <a:off x="5163597" y="572797"/>
              <a:ext cx="2921956" cy="3086210"/>
              <a:chOff x="4270987" y="-467861"/>
              <a:chExt cx="2921956" cy="3086210"/>
            </a:xfrm>
          </p:grpSpPr>
          <p:sp>
            <p:nvSpPr>
              <p:cNvPr id="26" name="Arc 25"/>
              <p:cNvSpPr>
                <a:spLocks noChangeAspect="1"/>
              </p:cNvSpPr>
              <p:nvPr/>
            </p:nvSpPr>
            <p:spPr>
              <a:xfrm>
                <a:off x="4270987" y="-467861"/>
                <a:ext cx="2743200" cy="2743200"/>
              </a:xfrm>
              <a:prstGeom prst="arc">
                <a:avLst>
                  <a:gd name="adj1" fmla="val 2430564"/>
                  <a:gd name="adj2" fmla="val 5451095"/>
                </a:avLst>
              </a:prstGeom>
              <a:ln w="952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4752631" y="437325"/>
                <a:ext cx="2440312" cy="2181024"/>
                <a:chOff x="4752631" y="426692"/>
                <a:chExt cx="2440312" cy="218102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136189" y="993991"/>
                  <a:ext cx="2056754" cy="1613725"/>
                  <a:chOff x="5136189" y="993991"/>
                  <a:chExt cx="2056754" cy="1613725"/>
                </a:xfrm>
              </p:grpSpPr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5136189" y="1586233"/>
                    <a:ext cx="1022147" cy="1021483"/>
                    <a:chOff x="6135691" y="1511802"/>
                    <a:chExt cx="1022147" cy="1021483"/>
                  </a:xfrm>
                </p:grpSpPr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 flipV="1">
                      <a:off x="6517758" y="1573619"/>
                      <a:ext cx="0" cy="64008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" name="Straight Arrow Connector 13"/>
                    <p:cNvCxnSpPr/>
                    <p:nvPr/>
                  </p:nvCxnSpPr>
                  <p:spPr>
                    <a:xfrm>
                      <a:off x="6517758" y="2213699"/>
                      <a:ext cx="640080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9" name="Group 18"/>
                    <p:cNvGrpSpPr/>
                    <p:nvPr/>
                  </p:nvGrpSpPr>
                  <p:grpSpPr>
                    <a:xfrm>
                      <a:off x="6381629" y="2030838"/>
                      <a:ext cx="263688" cy="338554"/>
                      <a:chOff x="6785683" y="903740"/>
                      <a:chExt cx="263688" cy="338554"/>
                    </a:xfrm>
                  </p:grpSpPr>
                  <p:sp>
                    <p:nvSpPr>
                      <p:cNvPr id="17" name="Oval 16"/>
                      <p:cNvSpPr/>
                      <p:nvPr/>
                    </p:nvSpPr>
                    <p:spPr>
                      <a:xfrm>
                        <a:off x="6837798" y="982976"/>
                        <a:ext cx="182880" cy="18288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8" name="TextBox 17"/>
                      <p:cNvSpPr txBox="1"/>
                      <p:nvPr/>
                    </p:nvSpPr>
                    <p:spPr>
                      <a:xfrm>
                        <a:off x="6785683" y="903740"/>
                        <a:ext cx="263688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600" dirty="0" smtClean="0"/>
                          <a:t>+</a:t>
                        </a:r>
                        <a:endParaRPr lang="en-US" sz="1600" dirty="0"/>
                      </a:p>
                    </p:txBody>
                  </p: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" name="TextBox 20"/>
                        <p:cNvSpPr txBox="1"/>
                        <p:nvPr/>
                      </p:nvSpPr>
                      <p:spPr>
                        <a:xfrm>
                          <a:off x="6135691" y="1511802"/>
                          <a:ext cx="398892" cy="40293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𝐹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800" dirty="0"/>
                        </a:p>
                      </p:txBody>
                    </p:sp>
                  </mc:Choice>
                  <mc:Fallback xmlns="">
                    <p:sp>
                      <p:nvSpPr>
                        <p:cNvPr id="21" name="TextBox 20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135691" y="1511802"/>
                          <a:ext cx="398892" cy="402931"/>
                        </a:xfrm>
                        <a:prstGeom prst="rect">
                          <a:avLst/>
                        </a:prstGeom>
                        <a:blipFill rotWithShape="1">
                          <a:blip r:embed="rId3"/>
                          <a:stretch>
                            <a:fillRect t="-21212" r="-3030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2" name="TextBox 21"/>
                        <p:cNvSpPr txBox="1"/>
                        <p:nvPr/>
                      </p:nvSpPr>
                      <p:spPr>
                        <a:xfrm>
                          <a:off x="6745310" y="2163953"/>
                          <a:ext cx="380552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800" dirty="0"/>
                        </a:p>
                      </p:txBody>
                    </p:sp>
                  </mc:Choice>
                  <mc:Fallback xmlns="">
                    <p:sp>
                      <p:nvSpPr>
                        <p:cNvPr id="22" name="TextBox 21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745310" y="2163953"/>
                          <a:ext cx="380552" cy="369332"/>
                        </a:xfrm>
                        <a:prstGeom prst="rect">
                          <a:avLst/>
                        </a:prstGeom>
                        <a:blipFill rotWithShape="1">
                          <a:blip r:embed="rId4"/>
                          <a:stretch>
                            <a:fillRect t="-21311" r="-26984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7" name="Group 26"/>
                  <p:cNvGrpSpPr/>
                  <p:nvPr/>
                </p:nvGrpSpPr>
                <p:grpSpPr>
                  <a:xfrm rot="18409709">
                    <a:off x="6171128" y="994323"/>
                    <a:ext cx="1022147" cy="1021483"/>
                    <a:chOff x="6135691" y="1511802"/>
                    <a:chExt cx="1022147" cy="1021483"/>
                  </a:xfrm>
                </p:grpSpPr>
                <p:cxnSp>
                  <p:nvCxnSpPr>
                    <p:cNvPr id="28" name="Straight Arrow Connector 27"/>
                    <p:cNvCxnSpPr/>
                    <p:nvPr/>
                  </p:nvCxnSpPr>
                  <p:spPr>
                    <a:xfrm flipV="1">
                      <a:off x="6517758" y="1573619"/>
                      <a:ext cx="0" cy="64008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Arrow Connector 28"/>
                    <p:cNvCxnSpPr/>
                    <p:nvPr/>
                  </p:nvCxnSpPr>
                  <p:spPr>
                    <a:xfrm>
                      <a:off x="6517758" y="2213699"/>
                      <a:ext cx="640080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6381629" y="2030838"/>
                      <a:ext cx="263688" cy="338554"/>
                      <a:chOff x="6785683" y="903740"/>
                      <a:chExt cx="263688" cy="338554"/>
                    </a:xfrm>
                  </p:grpSpPr>
                  <p:sp>
                    <p:nvSpPr>
                      <p:cNvPr id="33" name="Oval 32"/>
                      <p:cNvSpPr/>
                      <p:nvPr/>
                    </p:nvSpPr>
                    <p:spPr>
                      <a:xfrm>
                        <a:off x="6837798" y="982976"/>
                        <a:ext cx="182880" cy="18288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" name="TextBox 33"/>
                      <p:cNvSpPr txBox="1"/>
                      <p:nvPr/>
                    </p:nvSpPr>
                    <p:spPr>
                      <a:xfrm>
                        <a:off x="6785683" y="903740"/>
                        <a:ext cx="263688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600" dirty="0" smtClean="0"/>
                          <a:t>+</a:t>
                        </a:r>
                        <a:endParaRPr lang="en-US" sz="1600" dirty="0"/>
                      </a:p>
                    </p:txBody>
                  </p: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1" name="TextBox 30"/>
                        <p:cNvSpPr txBox="1"/>
                        <p:nvPr/>
                      </p:nvSpPr>
                      <p:spPr>
                        <a:xfrm>
                          <a:off x="6135691" y="1511802"/>
                          <a:ext cx="398892" cy="40293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𝐹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800" dirty="0"/>
                        </a:p>
                      </p:txBody>
                    </p:sp>
                  </mc:Choice>
                  <mc:Fallback xmlns="">
                    <p:sp>
                      <p:nvSpPr>
                        <p:cNvPr id="31" name="TextBox 30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135691" y="1511802"/>
                          <a:ext cx="398892" cy="402931"/>
                        </a:xfrm>
                        <a:prstGeom prst="rect">
                          <a:avLst/>
                        </a:prstGeom>
                        <a:blipFill rotWithShape="1">
                          <a:blip r:embed="rId5"/>
                          <a:stretch>
                            <a:fillRect l="-5376" t="-25806" r="-430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2" name="TextBox 31"/>
                        <p:cNvSpPr txBox="1"/>
                        <p:nvPr/>
                      </p:nvSpPr>
                      <p:spPr>
                        <a:xfrm>
                          <a:off x="6745310" y="2163953"/>
                          <a:ext cx="380552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800" dirty="0"/>
                        </a:p>
                      </p:txBody>
                    </p:sp>
                  </mc:Choice>
                  <mc:Fallback xmlns="">
                    <p:sp>
                      <p:nvSpPr>
                        <p:cNvPr id="32" name="TextBox 31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745310" y="2163953"/>
                          <a:ext cx="380552" cy="369332"/>
                        </a:xfrm>
                        <a:prstGeom prst="rect">
                          <a:avLst/>
                        </a:prstGeom>
                        <a:blipFill rotWithShape="1">
                          <a:blip r:embed="rId6"/>
                          <a:stretch>
                            <a:fillRect l="-6977" t="-24138" r="-9302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  <p:sp>
              <p:nvSpPr>
                <p:cNvPr id="36" name="Oval 35"/>
                <p:cNvSpPr/>
                <p:nvPr/>
              </p:nvSpPr>
              <p:spPr>
                <a:xfrm>
                  <a:off x="5159922" y="517427"/>
                  <a:ext cx="365760" cy="36576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1" name="Straight Connector 40"/>
                <p:cNvCxnSpPr>
                  <a:stCxn id="36" idx="3"/>
                  <a:endCxn id="36" idx="7"/>
                </p:cNvCxnSpPr>
                <p:nvPr/>
              </p:nvCxnSpPr>
              <p:spPr>
                <a:xfrm flipV="1">
                  <a:off x="5213486" y="570991"/>
                  <a:ext cx="258632" cy="25863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>
                  <a:stCxn id="36" idx="1"/>
                  <a:endCxn id="36" idx="5"/>
                </p:cNvCxnSpPr>
                <p:nvPr/>
              </p:nvCxnSpPr>
              <p:spPr>
                <a:xfrm>
                  <a:off x="5213486" y="570991"/>
                  <a:ext cx="258632" cy="25863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4752631" y="426692"/>
                      <a:ext cx="407291" cy="4029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180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800" b="0" i="1" smtClean="0">
                                    <a:latin typeface="Cambria Math"/>
                                  </a:rPr>
                                  <m:t>𝐵</m:t>
                                </m:r>
                              </m:e>
                            </m:acc>
                          </m:oMath>
                        </m:oMathPara>
                      </a14:m>
                      <a:endParaRPr lang="en-US" sz="1800" dirty="0"/>
                    </a:p>
                  </p:txBody>
                </p:sp>
              </mc:Choice>
              <mc:Fallback xmlns="">
                <p:sp>
                  <p:nvSpPr>
                    <p:cNvPr id="44" name="TextBox 4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52631" y="426692"/>
                      <a:ext cx="407291" cy="402931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50" name="Straight Connector 49"/>
            <p:cNvCxnSpPr/>
            <p:nvPr/>
          </p:nvCxnSpPr>
          <p:spPr>
            <a:xfrm flipH="1" flipV="1">
              <a:off x="6638418" y="2257633"/>
              <a:ext cx="502042" cy="898927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6389563" y="2136452"/>
                  <a:ext cx="3814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/>
                          </a:rPr>
                          <m:t>𝜌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9563" y="2136452"/>
                  <a:ext cx="381450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945252" y="3588459"/>
                <a:ext cx="1822615" cy="895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𝑞𝑣𝐵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52" y="3588459"/>
                <a:ext cx="1822615" cy="89569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Line Callout 2 (Accent Bar) 54"/>
          <p:cNvSpPr/>
          <p:nvPr/>
        </p:nvSpPr>
        <p:spPr>
          <a:xfrm>
            <a:off x="3147210" y="3753265"/>
            <a:ext cx="1562986" cy="616688"/>
          </a:xfrm>
          <a:prstGeom prst="accentCallout2">
            <a:avLst>
              <a:gd name="adj1" fmla="val 20164"/>
              <a:gd name="adj2" fmla="val -6293"/>
              <a:gd name="adj3" fmla="val 79985"/>
              <a:gd name="adj4" fmla="val -22109"/>
              <a:gd name="adj5" fmla="val 83575"/>
              <a:gd name="adj6" fmla="val -48027"/>
            </a:avLst>
          </a:prstGeom>
          <a:grp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Radius of curvature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2767867" y="4900505"/>
                <a:ext cx="1223988" cy="78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  <m:r>
                        <a:rPr lang="en-US" b="0" i="1" smtClean="0">
                          <a:latin typeface="Cambria Math"/>
                        </a:rPr>
                        <m:t>𝜌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867" y="4900505"/>
                <a:ext cx="1223988" cy="7870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2"/>
          <a:stretch/>
        </p:blipFill>
        <p:spPr bwMode="auto">
          <a:xfrm>
            <a:off x="4862740" y="2110127"/>
            <a:ext cx="2040385" cy="204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34" y="3894120"/>
            <a:ext cx="4060471" cy="249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5"/>
          <a:stretch/>
        </p:blipFill>
        <p:spPr bwMode="auto">
          <a:xfrm>
            <a:off x="7086600" y="2106589"/>
            <a:ext cx="1961704" cy="204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6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06310" y="918399"/>
            <a:ext cx="5018583" cy="639762"/>
          </a:xfrm>
        </p:spPr>
        <p:txBody>
          <a:bodyPr/>
          <a:lstStyle/>
          <a:p>
            <a:r>
              <a:rPr lang="en-US" dirty="0" smtClean="0"/>
              <a:t>Time of flight mass spectrometry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06310" y="1558160"/>
            <a:ext cx="4295553" cy="4429773"/>
          </a:xfrm>
        </p:spPr>
        <p:txBody>
          <a:bodyPr/>
          <a:lstStyle/>
          <a:p>
            <a:r>
              <a:rPr lang="en-US" dirty="0" smtClean="0"/>
              <a:t>Measure the time that an ion at known energy will travel a known distance.</a:t>
            </a:r>
          </a:p>
          <a:p>
            <a:r>
              <a:rPr lang="en-US" dirty="0" smtClean="0"/>
              <a:t>Can be linear</a:t>
            </a:r>
          </a:p>
          <a:p>
            <a:pPr lvl="1"/>
            <a:r>
              <a:rPr lang="en-US" dirty="0" smtClean="0"/>
              <a:t>Space limitation</a:t>
            </a:r>
          </a:p>
          <a:p>
            <a:r>
              <a:rPr lang="en-US" dirty="0" smtClean="0"/>
              <a:t>Storage rings better</a:t>
            </a:r>
          </a:p>
          <a:p>
            <a:pPr lvl="1"/>
            <a:r>
              <a:rPr lang="en-US" dirty="0" smtClean="0"/>
              <a:t>Distance unlimited</a:t>
            </a:r>
          </a:p>
          <a:p>
            <a:r>
              <a:rPr lang="en-US" dirty="0" smtClean="0"/>
              <a:t>Best precision: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masses?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7,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SFU Nuclear Chemistry - Mass1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5284380" y="1743737"/>
            <a:ext cx="365760" cy="365760"/>
          </a:xfrm>
          <a:prstGeom prst="ellipse">
            <a:avLst/>
          </a:prstGeom>
          <a:solidFill>
            <a:srgbClr val="A02A17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650139" y="1190844"/>
            <a:ext cx="1" cy="128016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444492" y="1190844"/>
            <a:ext cx="2903" cy="128016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263114" y="2401519"/>
                <a:ext cx="7754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/>
                        </a:rPr>
                        <m:t>𝑡</m:t>
                      </m:r>
                      <m:r>
                        <a:rPr lang="en-US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114" y="2401519"/>
                <a:ext cx="775405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4"/>
          <p:cNvSpPr/>
          <p:nvPr/>
        </p:nvSpPr>
        <p:spPr>
          <a:xfrm rot="5400000">
            <a:off x="6787414" y="-466230"/>
            <a:ext cx="519801" cy="2794353"/>
          </a:xfrm>
          <a:prstGeom prst="leftBrace">
            <a:avLst/>
          </a:prstGeom>
          <a:ln w="9525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35084" y="362989"/>
                <a:ext cx="3769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084" y="362989"/>
                <a:ext cx="376962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8059482" y="2401519"/>
                <a:ext cx="6808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/>
                        </a:rPr>
                        <m:t>𝑡</m:t>
                      </m:r>
                      <m:r>
                        <a:rPr lang="en-US" sz="1800" b="0" i="1" smtClean="0">
                          <a:latin typeface="Cambria Math"/>
                        </a:rPr>
                        <m:t>=?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482" y="2401519"/>
                <a:ext cx="680827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71" name="Group 7170"/>
          <p:cNvGrpSpPr/>
          <p:nvPr/>
        </p:nvGrpSpPr>
        <p:grpSpPr>
          <a:xfrm>
            <a:off x="5124893" y="2794946"/>
            <a:ext cx="3357982" cy="3593537"/>
            <a:chOff x="5124893" y="2794946"/>
            <a:chExt cx="3357982" cy="3593537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" r="2308"/>
            <a:stretch/>
          </p:blipFill>
          <p:spPr bwMode="auto">
            <a:xfrm>
              <a:off x="5124893" y="2794946"/>
              <a:ext cx="3357982" cy="354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9" name="Rectangle 7168"/>
            <p:cNvSpPr/>
            <p:nvPr/>
          </p:nvSpPr>
          <p:spPr>
            <a:xfrm>
              <a:off x="5467261" y="6088957"/>
              <a:ext cx="864828" cy="299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306138" y="3905144"/>
              <a:ext cx="176737" cy="299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72" name="TextBox 7171"/>
              <p:cNvSpPr txBox="1"/>
              <p:nvPr/>
            </p:nvSpPr>
            <p:spPr>
              <a:xfrm>
                <a:off x="1117158" y="4882101"/>
                <a:ext cx="1614929" cy="794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72" name="TextBox 71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158" y="4882101"/>
                <a:ext cx="1614929" cy="79451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28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0555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 animBg="1"/>
      <p:bldP spid="49" grpId="0"/>
      <p:bldP spid="71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Actually we need</a:t>
                </a:r>
              </a:p>
              <a:p>
                <a:pPr lvl="1"/>
                <a:r>
                  <a:rPr lang="en-US" dirty="0" smtClean="0"/>
                  <a:t>For nuclear astrophysics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𝛿</m:t>
                        </m:r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i="1" dirty="0" smtClean="0"/>
                  <a:t>minimum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For fundamental symmetries: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𝛿</m:t>
                        </m:r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i="1" dirty="0" smtClean="0"/>
                  <a:t>minimum</a:t>
                </a:r>
              </a:p>
              <a:p>
                <a:r>
                  <a:rPr lang="en-US" sz="4800" dirty="0" smtClean="0"/>
                  <a:t>What is the physical quantity that we can measure to the highest precision?</a:t>
                </a:r>
                <a:endParaRPr lang="en-US" sz="48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3037" t="-2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 can do better than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/>
                          </a:rPr>
                          <m:t>𝜹</m:t>
                        </m:r>
                        <m:r>
                          <a:rPr lang="en-US" b="1" i="1" smtClean="0">
                            <a:latin typeface="Cambria Math"/>
                          </a:rPr>
                          <m:t>𝒎</m:t>
                        </m:r>
                      </m:num>
                      <m:den>
                        <m:r>
                          <a:rPr lang="en-US" b="1" i="1" smtClean="0">
                            <a:latin typeface="Cambria Math"/>
                          </a:rPr>
                          <m:t>𝒎</m:t>
                        </m:r>
                      </m:den>
                    </m:f>
                    <m:r>
                      <a:rPr lang="en-US" b="1" i="1" smtClean="0">
                        <a:latin typeface="Cambria Math"/>
                      </a:rPr>
                      <m:t>~</m:t>
                    </m:r>
                    <m:r>
                      <a:rPr lang="en-US" b="1" i="1" smtClean="0"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latin typeface="Cambria Math"/>
                          </a:rPr>
                          <m:t>−</m:t>
                        </m:r>
                        <m:r>
                          <a:rPr lang="en-US" b="1" i="1" smtClean="0">
                            <a:latin typeface="Cambria Math"/>
                          </a:rPr>
                          <m:t>𝟔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852" t="-2020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SFU Nuclear Chemistry - Mass1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78130" y="909965"/>
                <a:ext cx="4317670" cy="5299324"/>
              </a:xfrm>
            </p:spPr>
            <p:txBody>
              <a:bodyPr/>
              <a:lstStyle/>
              <a:p>
                <a:r>
                  <a:rPr lang="en-US" dirty="0" smtClean="0"/>
                  <a:t>Time is the physical quantity we can measure most precisely</a:t>
                </a:r>
              </a:p>
              <a:p>
                <a:r>
                  <a:rPr lang="en-US" dirty="0" smtClean="0"/>
                  <a:t>For this clock:</a:t>
                </a:r>
              </a:p>
              <a:p>
                <a:r>
                  <a:rPr lang="en-US" dirty="0" smtClean="0"/>
                  <a:t>We can do better than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𝛿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−15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When making a precision measurement, the goal is to measure time (frequency)</a:t>
                </a: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78130" y="909965"/>
                <a:ext cx="4317670" cy="5299324"/>
              </a:xfrm>
              <a:blipFill rotWithShape="1">
                <a:blip r:embed="rId3"/>
                <a:stretch>
                  <a:fillRect l="-2398" t="-1149" r="-1693" b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3895106"/>
            <a:ext cx="4038600" cy="22310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next class:</a:t>
            </a:r>
          </a:p>
          <a:p>
            <a:r>
              <a:rPr lang="en-US" dirty="0" smtClean="0"/>
              <a:t>How can you relate a time (frequency) measurement to mass?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5749"/>
            <a:ext cx="8229600" cy="605977"/>
          </a:xfrm>
        </p:spPr>
        <p:txBody>
          <a:bodyPr/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SFU Nuclear Chemistry - Mass1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4" t="21964" r="37258" b="54333"/>
          <a:stretch/>
        </p:blipFill>
        <p:spPr bwMode="auto">
          <a:xfrm>
            <a:off x="4495800" y="868853"/>
            <a:ext cx="4508206" cy="17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0" t="10870" r="45208" b="83333"/>
          <a:stretch/>
        </p:blipFill>
        <p:spPr bwMode="auto">
          <a:xfrm>
            <a:off x="5377275" y="137893"/>
            <a:ext cx="2745256" cy="87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75838" y="2588828"/>
                <a:ext cx="1610762" cy="794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−14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838" y="2588828"/>
                <a:ext cx="1610762" cy="79444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516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44150"/>
            <a:ext cx="8229600" cy="5506001"/>
          </a:xfrm>
        </p:spPr>
        <p:txBody>
          <a:bodyPr/>
          <a:lstStyle/>
          <a:p>
            <a:r>
              <a:rPr lang="en-US" dirty="0" smtClean="0"/>
              <a:t>Put it in a magnetic field</a:t>
            </a:r>
          </a:p>
          <a:p>
            <a:pPr lvl="1"/>
            <a:r>
              <a:rPr lang="en-US" dirty="0" smtClean="0"/>
              <a:t>Long enough that it can complete multiple orbits.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relate time to mass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296141" y="2648223"/>
            <a:ext cx="5484669" cy="2087101"/>
            <a:chOff x="1296141" y="3099473"/>
            <a:chExt cx="5484669" cy="2087101"/>
          </a:xfrm>
        </p:grpSpPr>
        <p:sp>
          <p:nvSpPr>
            <p:cNvPr id="22" name="TextBox 21"/>
            <p:cNvSpPr txBox="1"/>
            <p:nvPr/>
          </p:nvSpPr>
          <p:spPr>
            <a:xfrm>
              <a:off x="1296141" y="309947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96141" y="337037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96141" y="3641285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96141" y="3912191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96141" y="4183097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96141" y="445400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96141" y="472490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3966391" y="2838260"/>
            <a:ext cx="274320" cy="2743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+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757060" y="2258734"/>
                <a:ext cx="2402389" cy="895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𝐹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𝑞𝑣𝐵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060" y="2258734"/>
                <a:ext cx="2402389" cy="89569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438573" y="4013857"/>
                <a:ext cx="12482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𝜌𝜔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573" y="4013857"/>
                <a:ext cx="1248227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601634" y="5509678"/>
                <a:ext cx="25578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𝑞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𝜌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𝜌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634" y="5509678"/>
                <a:ext cx="2557815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6887688" y="5498641"/>
            <a:ext cx="1728737" cy="472702"/>
            <a:chOff x="6887688" y="3922606"/>
            <a:chExt cx="1728737" cy="472702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6887688" y="3922606"/>
              <a:ext cx="319562" cy="472702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8296863" y="3922606"/>
              <a:ext cx="319562" cy="472702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7218213" y="5498641"/>
            <a:ext cx="1831335" cy="472702"/>
            <a:chOff x="7218213" y="3922606"/>
            <a:chExt cx="1831335" cy="472702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7218213" y="3922606"/>
              <a:ext cx="319562" cy="472702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cxnSpLocks noChangeAspect="1"/>
            </p:cNvCxnSpPr>
            <p:nvPr/>
          </p:nvCxnSpPr>
          <p:spPr>
            <a:xfrm flipH="1">
              <a:off x="8912388" y="3922606"/>
              <a:ext cx="137160" cy="202890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410771" y="5082595"/>
                <a:ext cx="1872051" cy="112947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/>
                            </a:rPr>
                            <m:t>𝑞𝐵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/>
                            </a:rPr>
                            <m:t>𝜔</m:t>
                          </m:r>
                        </m:den>
                      </m:f>
                      <m:r>
                        <a:rPr lang="en-US" sz="3600" b="0" i="1" smtClean="0">
                          <a:latin typeface="Cambria Math"/>
                        </a:rPr>
                        <m:t>=</m:t>
                      </m:r>
                      <m:r>
                        <a:rPr lang="en-US" sz="3600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771" y="5082595"/>
                <a:ext cx="1872051" cy="112947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254027" y="3087428"/>
                <a:ext cx="1208023" cy="724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027" y="3087428"/>
                <a:ext cx="1208023" cy="72481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601634" y="4551506"/>
                <a:ext cx="2399118" cy="895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𝑞</m:t>
                      </m:r>
                      <m:r>
                        <a:rPr lang="en-US" b="0" i="1" smtClean="0">
                          <a:latin typeface="Cambria Math"/>
                        </a:rPr>
                        <m:t>𝜌𝜔</m:t>
                      </m:r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634" y="4551506"/>
                <a:ext cx="2399118" cy="89569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038475" y="3538544"/>
            <a:ext cx="656355" cy="654968"/>
            <a:chOff x="4038475" y="3538544"/>
            <a:chExt cx="656355" cy="654968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4038475" y="3731847"/>
              <a:ext cx="656355" cy="46166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248298" y="3538544"/>
                  <a:ext cx="4465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𝜌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8298" y="3538544"/>
                  <a:ext cx="446532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1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1687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99537E-6 C 0.04775 4.99537E-6 0.08716 0.04694 0.08716 0.10499 C 0.08716 0.16304 0.04775 0.21022 -4.72222E-6 0.21022 C -0.04826 0.21022 -0.0868 0.16304 -0.0868 0.10499 C -0.0868 0.04694 -0.04826 4.99537E-6 -4.72222E-6 4.99537E-6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0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  <p:bldP spid="31" grpId="0"/>
      <p:bldP spid="32" grpId="0"/>
      <p:bldP spid="43" grpId="0" animBg="1"/>
      <p:bldP spid="4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44150"/>
            <a:ext cx="8229600" cy="5506001"/>
          </a:xfrm>
        </p:spPr>
        <p:txBody>
          <a:bodyPr/>
          <a:lstStyle/>
          <a:p>
            <a:r>
              <a:rPr lang="en-US" dirty="0" smtClean="0"/>
              <a:t>Put it in a magnetic field</a:t>
            </a:r>
          </a:p>
          <a:p>
            <a:pPr lvl="1"/>
            <a:r>
              <a:rPr lang="en-US" dirty="0" smtClean="0"/>
              <a:t>Long enough that it can complete multiple orbits.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Can’t come in perpendicularly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Radius is a function of initial energy but you’ll never do better than a semicircle</a:t>
            </a:r>
          </a:p>
          <a:p>
            <a:r>
              <a:rPr lang="en-US" dirty="0" smtClean="0"/>
              <a:t>How to get a full orbit?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relate time to mass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296141" y="2648223"/>
            <a:ext cx="5484669" cy="2087101"/>
            <a:chOff x="1296141" y="3099473"/>
            <a:chExt cx="5484669" cy="2087101"/>
          </a:xfrm>
        </p:grpSpPr>
        <p:sp>
          <p:nvSpPr>
            <p:cNvPr id="7" name="TextBox 6"/>
            <p:cNvSpPr txBox="1"/>
            <p:nvPr/>
          </p:nvSpPr>
          <p:spPr>
            <a:xfrm>
              <a:off x="1296141" y="309947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96141" y="337037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96141" y="3641285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6141" y="3912191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96141" y="4183097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96141" y="445400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96141" y="472490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5652641" y="4619510"/>
            <a:ext cx="274320" cy="2743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+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>
            <a:off x="5237017" y="4335253"/>
            <a:ext cx="548640" cy="548640"/>
          </a:xfrm>
          <a:prstGeom prst="arc">
            <a:avLst>
              <a:gd name="adj1" fmla="val 10633839"/>
              <a:gd name="adj2" fmla="val 0"/>
            </a:avLst>
          </a:prstGeom>
          <a:ln w="28575">
            <a:solidFill>
              <a:schemeClr val="tx1"/>
            </a:solidFill>
            <a:prstDash val="solid"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tIns="457200"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>
            <a:spLocks noChangeAspect="1"/>
          </p:cNvSpPr>
          <p:nvPr/>
        </p:nvSpPr>
        <p:spPr>
          <a:xfrm>
            <a:off x="4792602" y="4109628"/>
            <a:ext cx="987698" cy="987698"/>
          </a:xfrm>
          <a:prstGeom prst="arc">
            <a:avLst>
              <a:gd name="adj1" fmla="val 10633839"/>
              <a:gd name="adj2" fmla="val 0"/>
            </a:avLst>
          </a:prstGeom>
          <a:ln w="28575">
            <a:solidFill>
              <a:schemeClr val="tx1"/>
            </a:solidFill>
            <a:prstDash val="solid"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tIns="457200"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>
            <a:spLocks noChangeAspect="1"/>
          </p:cNvSpPr>
          <p:nvPr/>
        </p:nvSpPr>
        <p:spPr>
          <a:xfrm>
            <a:off x="4038475" y="3735501"/>
            <a:ext cx="1739850" cy="1739850"/>
          </a:xfrm>
          <a:prstGeom prst="arc">
            <a:avLst>
              <a:gd name="adj1" fmla="val 10633839"/>
              <a:gd name="adj2" fmla="val 0"/>
            </a:avLst>
          </a:prstGeom>
          <a:ln w="28575">
            <a:solidFill>
              <a:schemeClr val="tx1"/>
            </a:solidFill>
            <a:prstDash val="solid"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tIns="457200"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>
            <a:spLocks noChangeAspect="1"/>
          </p:cNvSpPr>
          <p:nvPr/>
        </p:nvSpPr>
        <p:spPr>
          <a:xfrm>
            <a:off x="3063834" y="3247735"/>
            <a:ext cx="2712516" cy="2712516"/>
          </a:xfrm>
          <a:prstGeom prst="arc">
            <a:avLst>
              <a:gd name="adj1" fmla="val 10633839"/>
              <a:gd name="adj2" fmla="val 0"/>
            </a:avLst>
          </a:prstGeom>
          <a:ln w="28575">
            <a:solidFill>
              <a:schemeClr val="tx1"/>
            </a:solidFill>
            <a:prstDash val="solid"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tIns="457200"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>
            <a:spLocks noChangeAspect="1"/>
          </p:cNvSpPr>
          <p:nvPr/>
        </p:nvSpPr>
        <p:spPr>
          <a:xfrm>
            <a:off x="2280062" y="2843963"/>
            <a:ext cx="3506188" cy="3506188"/>
          </a:xfrm>
          <a:prstGeom prst="arc">
            <a:avLst>
              <a:gd name="adj1" fmla="val 10633839"/>
              <a:gd name="adj2" fmla="val 0"/>
            </a:avLst>
          </a:prstGeom>
          <a:ln w="28575">
            <a:solidFill>
              <a:schemeClr val="tx1"/>
            </a:solidFill>
            <a:prstDash val="solid"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tIns="45720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 uiExpand="1" animBg="1"/>
      <p:bldP spid="15" grpId="0" uiExpand="1" animBg="1"/>
      <p:bldP spid="17" grpId="0" uiExpand="1" animBg="1"/>
      <p:bldP spid="18" grpId="0" uiExpand="1" animBg="1"/>
      <p:bldP spid="19" grpId="0" uiExpand="1" animBg="1"/>
      <p:bldP spid="20" grpId="0" uiExpan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v. Accuracy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1520481" y="3866217"/>
            <a:ext cx="1828800" cy="2451622"/>
            <a:chOff x="1520481" y="3866217"/>
            <a:chExt cx="1828800" cy="2451622"/>
          </a:xfrm>
        </p:grpSpPr>
        <p:grpSp>
          <p:nvGrpSpPr>
            <p:cNvPr id="43" name="Group 42"/>
            <p:cNvGrpSpPr/>
            <p:nvPr/>
          </p:nvGrpSpPr>
          <p:grpSpPr>
            <a:xfrm>
              <a:off x="1520481" y="3866217"/>
              <a:ext cx="1828800" cy="1828800"/>
              <a:chOff x="882501" y="1467292"/>
              <a:chExt cx="1828800" cy="1828800"/>
            </a:xfrm>
          </p:grpSpPr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882501" y="1467292"/>
                <a:ext cx="1828800" cy="18288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1202541" y="1787332"/>
                <a:ext cx="1188720" cy="1188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1568301" y="2153092"/>
                <a:ext cx="457200" cy="45720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583121" y="5609953"/>
              <a:ext cx="17479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Not Accurate</a:t>
              </a:r>
              <a:endParaRPr lang="en-US" sz="2000" dirty="0"/>
            </a:p>
            <a:p>
              <a:r>
                <a:rPr lang="en-US" sz="2000" dirty="0" smtClean="0"/>
                <a:t>Precise</a:t>
              </a:r>
              <a:endParaRPr lang="en-US" sz="2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648656" y="4119085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69157" y="4218320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666365" y="4285656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84839" y="4236029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737239" y="4143870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751410" y="4317536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616719" y="4331707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01018" y="4356511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836455" y="4243086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91131" y="4395486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268913" y="3866217"/>
            <a:ext cx="1828800" cy="2451622"/>
            <a:chOff x="5268913" y="3866217"/>
            <a:chExt cx="1828800" cy="2451622"/>
          </a:xfrm>
        </p:grpSpPr>
        <p:grpSp>
          <p:nvGrpSpPr>
            <p:cNvPr id="58" name="Group 57"/>
            <p:cNvGrpSpPr/>
            <p:nvPr/>
          </p:nvGrpSpPr>
          <p:grpSpPr>
            <a:xfrm>
              <a:off x="5268913" y="3866217"/>
              <a:ext cx="1828800" cy="1828800"/>
              <a:chOff x="882501" y="1467292"/>
              <a:chExt cx="1828800" cy="1828800"/>
            </a:xfrm>
          </p:grpSpPr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882501" y="1467292"/>
                <a:ext cx="1828800" cy="18288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1202541" y="1787332"/>
                <a:ext cx="1188720" cy="1188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1568301" y="2153092"/>
                <a:ext cx="457200" cy="45720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342666" y="5609953"/>
              <a:ext cx="17479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Accurate</a:t>
              </a:r>
              <a:endParaRPr lang="en-US" sz="2000" dirty="0"/>
            </a:p>
            <a:p>
              <a:r>
                <a:rPr lang="en-US" sz="2000" dirty="0" smtClean="0"/>
                <a:t>Precise</a:t>
              </a:r>
              <a:endParaRPr lang="en-US" sz="20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959057" y="4441613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079558" y="4540848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976766" y="4608184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95240" y="4558557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047640" y="4466398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061811" y="4640064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927120" y="4654235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111419" y="4679039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146856" y="4565614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268913" y="1144129"/>
            <a:ext cx="1828800" cy="2540859"/>
            <a:chOff x="5268913" y="1144129"/>
            <a:chExt cx="1828800" cy="2540859"/>
          </a:xfrm>
        </p:grpSpPr>
        <p:grpSp>
          <p:nvGrpSpPr>
            <p:cNvPr id="27" name="Group 26"/>
            <p:cNvGrpSpPr/>
            <p:nvPr/>
          </p:nvGrpSpPr>
          <p:grpSpPr>
            <a:xfrm>
              <a:off x="5268913" y="1233366"/>
              <a:ext cx="1828800" cy="1828800"/>
              <a:chOff x="882501" y="1467292"/>
              <a:chExt cx="1828800" cy="1828800"/>
            </a:xfrm>
          </p:grpSpPr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882501" y="1467292"/>
                <a:ext cx="1828800" cy="18288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1202541" y="1787332"/>
                <a:ext cx="1188720" cy="1188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1568301" y="2153092"/>
                <a:ext cx="457200" cy="45720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5320440" y="2977102"/>
              <a:ext cx="17479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Accurate</a:t>
              </a:r>
              <a:endParaRPr lang="en-US" sz="2000" dirty="0"/>
            </a:p>
            <a:p>
              <a:r>
                <a:rPr lang="en-US" sz="2000" dirty="0" smtClean="0"/>
                <a:t>Not Precise</a:t>
              </a:r>
              <a:endParaRPr lang="en-US" sz="2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669671" y="1573082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85869" y="1736115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17003" y="1580158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80285" y="1923952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34712" y="2065719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93442" y="1931028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861027" y="2147226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94188" y="1757343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240258" y="2186201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92658" y="1626190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58216" y="2384671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693920" y="1948718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84798" y="2409475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478201" y="2402380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269079" y="1597810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793634" y="1144129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275657" y="1296529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200793" y="965011"/>
            <a:ext cx="2148488" cy="2719977"/>
            <a:chOff x="1200793" y="965011"/>
            <a:chExt cx="2148488" cy="2719977"/>
          </a:xfrm>
        </p:grpSpPr>
        <p:grpSp>
          <p:nvGrpSpPr>
            <p:cNvPr id="9" name="Group 8"/>
            <p:cNvGrpSpPr/>
            <p:nvPr/>
          </p:nvGrpSpPr>
          <p:grpSpPr>
            <a:xfrm>
              <a:off x="1520481" y="1233366"/>
              <a:ext cx="1828800" cy="1828800"/>
              <a:chOff x="882501" y="1467292"/>
              <a:chExt cx="1828800" cy="1828800"/>
            </a:xfrm>
          </p:grpSpPr>
          <p:sp>
            <p:nvSpPr>
              <p:cNvPr id="6" name="Oval 5"/>
              <p:cNvSpPr>
                <a:spLocks noChangeAspect="1"/>
              </p:cNvSpPr>
              <p:nvPr/>
            </p:nvSpPr>
            <p:spPr>
              <a:xfrm>
                <a:off x="882501" y="1467292"/>
                <a:ext cx="1828800" cy="18288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>
                <a:spLocks noChangeAspect="1"/>
              </p:cNvSpPr>
              <p:nvPr/>
            </p:nvSpPr>
            <p:spPr>
              <a:xfrm>
                <a:off x="1202541" y="1787332"/>
                <a:ext cx="1188720" cy="1188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>
                <a:spLocks noChangeAspect="1"/>
              </p:cNvSpPr>
              <p:nvPr/>
            </p:nvSpPr>
            <p:spPr>
              <a:xfrm>
                <a:off x="1568301" y="2153092"/>
                <a:ext cx="457200" cy="45720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940467" y="1514271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96981" y="1719111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10431" y="2019130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65915" y="1233366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56698" y="1153831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78836" y="1433425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09902" y="1834070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11077" y="1741239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63477" y="1404521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05244" y="1099702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49038" y="965011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83121" y="2977102"/>
              <a:ext cx="17479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Not Accurate</a:t>
              </a:r>
              <a:endParaRPr lang="en-US" sz="2000" dirty="0"/>
            </a:p>
            <a:p>
              <a:r>
                <a:rPr lang="en-US" sz="2000" dirty="0" smtClean="0"/>
                <a:t>Not Precise</a:t>
              </a:r>
              <a:endParaRPr lang="en-US" sz="20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31181" y="2033301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00793" y="1122401"/>
              <a:ext cx="287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x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6352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44150"/>
                <a:ext cx="8229600" cy="5506001"/>
              </a:xfrm>
            </p:spPr>
            <p:txBody>
              <a:bodyPr/>
              <a:lstStyle/>
              <a:p>
                <a:r>
                  <a:rPr lang="en-US" dirty="0" smtClean="0"/>
                  <a:t>Put it back in a magnetic field</a:t>
                </a:r>
              </a:p>
              <a:p>
                <a:pPr lvl="1"/>
                <a:r>
                  <a:rPr lang="en-US" dirty="0" smtClean="0"/>
                  <a:t>This time for longer.</a:t>
                </a:r>
              </a:p>
              <a:p>
                <a:pPr lvl="1"/>
                <a:r>
                  <a:rPr lang="en-US" dirty="0" smtClean="0"/>
                  <a:t>Long enough that it can complete multiple orbits.</a:t>
                </a:r>
              </a:p>
              <a:p>
                <a:r>
                  <a:rPr lang="en-US" dirty="0" smtClean="0"/>
                  <a:t>Send it along a uniform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 smtClean="0"/>
                  <a:t>-field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44150"/>
                <a:ext cx="8229600" cy="5506001"/>
              </a:xfrm>
              <a:blipFill rotWithShape="1">
                <a:blip r:embed="rId2"/>
                <a:stretch>
                  <a:fillRect l="-1259" t="-1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relate time to mass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296141" y="2648223"/>
            <a:ext cx="5484669" cy="2087101"/>
            <a:chOff x="1296141" y="3099473"/>
            <a:chExt cx="5484669" cy="2087101"/>
          </a:xfrm>
        </p:grpSpPr>
        <p:sp>
          <p:nvSpPr>
            <p:cNvPr id="22" name="TextBox 21"/>
            <p:cNvSpPr txBox="1"/>
            <p:nvPr/>
          </p:nvSpPr>
          <p:spPr>
            <a:xfrm>
              <a:off x="1296141" y="309947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96141" y="337037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96141" y="3641285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96141" y="3912191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96141" y="4183097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96141" y="445400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96141" y="472490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3966391" y="2838260"/>
            <a:ext cx="274320" cy="2743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+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985244" y="844106"/>
                <a:ext cx="1498039" cy="898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𝑞𝐵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𝜔</m:t>
                          </m:r>
                        </m:den>
                      </m:f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244" y="844106"/>
                <a:ext cx="1498039" cy="8989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296141" y="4910320"/>
            <a:ext cx="5689103" cy="1132100"/>
            <a:chOff x="1296141" y="4910320"/>
            <a:chExt cx="5689103" cy="113210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296141" y="491032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296141" y="5193345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296141" y="547637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1296141" y="5759395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1296141" y="604242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/>
          <p:cNvCxnSpPr>
            <a:stCxn id="33" idx="6"/>
          </p:cNvCxnSpPr>
          <p:nvPr/>
        </p:nvCxnSpPr>
        <p:spPr>
          <a:xfrm flipV="1">
            <a:off x="1139272" y="5023262"/>
            <a:ext cx="618276" cy="409558"/>
          </a:xfrm>
          <a:prstGeom prst="straightConnector1">
            <a:avLst/>
          </a:prstGeom>
          <a:ln w="38100">
            <a:solidFill>
              <a:srgbClr val="113F7C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163798" y="5011387"/>
            <a:ext cx="0" cy="453108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97202" y="4834178"/>
                <a:ext cx="4453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02" y="4834178"/>
                <a:ext cx="445378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7105" r="-34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/>
          <p:cNvCxnSpPr>
            <a:stCxn id="33" idx="6"/>
          </p:cNvCxnSpPr>
          <p:nvPr/>
        </p:nvCxnSpPr>
        <p:spPr>
          <a:xfrm>
            <a:off x="1139272" y="5432820"/>
            <a:ext cx="618276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86600" y="3109888"/>
            <a:ext cx="2057400" cy="1938992"/>
          </a:xfrm>
          <a:prstGeom prst="rect">
            <a:avLst/>
          </a:prstGeom>
          <a:noFill/>
          <a:ln w="38100">
            <a:solidFill>
              <a:srgbClr val="113F7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13F7C"/>
                </a:solidFill>
              </a:rPr>
              <a:t>Any perpendicular component will induce an oscillation</a:t>
            </a:r>
            <a:endParaRPr lang="en-US" dirty="0">
              <a:solidFill>
                <a:srgbClr val="113F7C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64952" y="5295660"/>
            <a:ext cx="274320" cy="2743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+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0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2222E-6 4.99537E-6 C 0.04775 4.99537E-6 0.08716 0.04694 0.08716 0.10499 C 0.08716 0.16304 0.04775 0.21022 -4.72222E-6 0.21022 C -0.04826 0.21022 -0.0868 0.16304 -0.0868 0.10499 C -0.0868 0.04694 -0.04826 4.99537E-6 -4.72222E-6 4.99537E-6 Z " pathEditMode="relative" rAng="0" ptsTypes="fffff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0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87 0.00092 L 0.00989 -0.02336 L 0.0217 -0.04047 L 0.03333 -0.05273 L 0.04896 -0.05967 L 0.05677 -0.06314 L 0.07361 -0.05967 L 0.08524 -0.04394 L 0.09167 -0.02683 L 0.10087 -0.00602 L 0.10868 0.03214 L 0.12031 0.07007 L 0.12934 0.07886 L 0.14635 0.08395 L 0.15677 0.0858 L 0.16962 0.08395 L 0.18663 0.07007 L 0.19566 0.05619 L 0.19826 0.04255 L 0.20469 0.0148 L 0.21771 -0.01295 L 0.22673 -0.03539 L 0.24236 -0.05273 L 0.27361 -0.06129 L 0.29687 -0.05967 L 0.30989 -0.02498 L 0.31771 0.00277 L 0.32812 0.04417 L 0.34375 0.07886 L 0.37222 0.08395 L 0.40208 0.08233 L 0.42031 0.07701 L 0.44236 0.03561 L 0.45538 -0.00763 L 0.4684 -0.03377 L 0.47882 -0.04741 L 0.49167 -0.05782 L 0.50729 -0.05782 L 0.5191 -0.04926 L 0.52934 -0.0303 L 0.53854 -0.00949 L 0.54496 0.01133 L 0.55156 0.03376 L 0.5592 0.04602 L 0.5684 0.05804 L 0.57882 0.06845 L 0.59167 0.07539 L 0.60469 0.07354 L 0.6191 0.06151 L 0.62812 0.0407 L 0.63854 0.0148 " pathEditMode="relative" ptsTypes="AAAAAAAAAAAAAAAAAAAAAAAAAAAAAAAAAAAAAAAAAAAAAAAAAAA">
                                      <p:cBhvr>
                                        <p:cTn id="2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5" grpId="0"/>
      <p:bldP spid="15" grpId="1"/>
      <p:bldP spid="20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44150"/>
            <a:ext cx="8229600" cy="5506001"/>
          </a:xfrm>
        </p:spPr>
        <p:txBody>
          <a:bodyPr/>
          <a:lstStyle/>
          <a:p>
            <a:r>
              <a:rPr lang="en-US" dirty="0" smtClean="0"/>
              <a:t>The ion will keep moving along.</a:t>
            </a:r>
          </a:p>
          <a:p>
            <a:r>
              <a:rPr lang="en-US" dirty="0" smtClean="0"/>
              <a:t>Doesn’t give us much time to study it.</a:t>
            </a:r>
          </a:p>
          <a:p>
            <a:r>
              <a:rPr lang="en-US" dirty="0" smtClean="0"/>
              <a:t>What should we do?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about the axial direction?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296141" y="2648223"/>
            <a:ext cx="5484669" cy="2087101"/>
            <a:chOff x="1296141" y="3099473"/>
            <a:chExt cx="5484669" cy="2087101"/>
          </a:xfrm>
        </p:grpSpPr>
        <p:sp>
          <p:nvSpPr>
            <p:cNvPr id="22" name="TextBox 21"/>
            <p:cNvSpPr txBox="1"/>
            <p:nvPr/>
          </p:nvSpPr>
          <p:spPr>
            <a:xfrm>
              <a:off x="1296141" y="309947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96141" y="337037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96141" y="3641285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96141" y="3912191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96141" y="4183097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96141" y="445400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96141" y="472490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3966391" y="2838260"/>
            <a:ext cx="274320" cy="2743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+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985244" y="844106"/>
                <a:ext cx="1498039" cy="898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𝑞𝐵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𝜔</m:t>
                          </m:r>
                        </m:den>
                      </m:f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244" y="844106"/>
                <a:ext cx="1498039" cy="8989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296141" y="4910320"/>
            <a:ext cx="5689103" cy="1132100"/>
            <a:chOff x="1296141" y="4910320"/>
            <a:chExt cx="5689103" cy="113210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296141" y="491032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296141" y="5193345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296141" y="547637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1296141" y="5759395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1296141" y="604242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/>
          <p:cNvSpPr/>
          <p:nvPr/>
        </p:nvSpPr>
        <p:spPr>
          <a:xfrm>
            <a:off x="864952" y="5295660"/>
            <a:ext cx="274320" cy="2743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+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7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99537E-6 C 0.04775 4.99537E-6 0.08716 0.04694 0.08716 0.10499 C 0.08716 0.16304 0.04775 0.21022 -4.72222E-6 0.21022 C -0.04826 0.21022 -0.0868 0.16304 -0.0868 0.10499 C -0.0868 0.04694 -0.04826 4.99537E-6 -4.72222E-6 4.99537E-6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0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92 L 0.00989 -0.02336 L 0.0217 -0.04047 L 0.03333 -0.05273 L 0.04896 -0.05967 L 0.05677 -0.06314 L 0.07361 -0.05967 L 0.08524 -0.04394 L 0.09167 -0.02683 L 0.10087 -0.00602 L 0.10868 0.03214 L 0.12031 0.07007 L 0.12934 0.07886 L 0.14635 0.08395 L 0.15677 0.0858 L 0.16962 0.08395 L 0.18663 0.07007 L 0.19566 0.05619 L 0.19826 0.04255 L 0.20469 0.0148 L 0.21771 -0.01295 L 0.22673 -0.03539 L 0.24236 -0.05273 L 0.27361 -0.06129 L 0.29687 -0.05967 L 0.30989 -0.02498 L 0.31771 0.00277 L 0.32812 0.04417 L 0.34375 0.07886 L 0.37222 0.08395 L 0.40208 0.08233 L 0.42031 0.07701 L 0.44236 0.03561 L 0.45538 -0.00763 L 0.4684 -0.03377 L 0.47882 -0.04741 L 0.49167 -0.05782 L 0.50729 -0.05782 L 0.5191 -0.04926 L 0.52934 -0.0303 L 0.53854 -0.00949 L 0.54496 0.01133 L 0.55156 0.03376 L 0.5592 0.04602 L 0.5684 0.05804 L 0.57882 0.06845 L 0.59167 0.07539 L 0.60469 0.07354 L 0.6191 0.06151 L 0.62812 0.0407 L 0.63854 0.0148 " pathEditMode="relative" ptsTypes="AAAAAAAAAAAAAAAAAAAAAAAAAAAAAAAAAAAAAAAAAAAAAAAAAAA">
                                      <p:cBhvr>
                                        <p:cTn id="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44150"/>
            <a:ext cx="8229600" cy="5506001"/>
          </a:xfrm>
        </p:spPr>
        <p:txBody>
          <a:bodyPr/>
          <a:lstStyle/>
          <a:p>
            <a:r>
              <a:rPr lang="en-US" dirty="0" smtClean="0"/>
              <a:t>Create a potential well.</a:t>
            </a:r>
          </a:p>
          <a:p>
            <a:r>
              <a:rPr lang="en-US" dirty="0" smtClean="0"/>
              <a:t>All you need are a few </a:t>
            </a:r>
            <a:br>
              <a:rPr lang="en-US" dirty="0" smtClean="0"/>
            </a:br>
            <a:r>
              <a:rPr lang="en-US" dirty="0" smtClean="0"/>
              <a:t>electrodes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about the axial direction?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296141" y="2648223"/>
            <a:ext cx="5484669" cy="2087101"/>
            <a:chOff x="1296141" y="3099473"/>
            <a:chExt cx="5484669" cy="2087101"/>
          </a:xfrm>
        </p:grpSpPr>
        <p:sp>
          <p:nvSpPr>
            <p:cNvPr id="22" name="TextBox 21"/>
            <p:cNvSpPr txBox="1"/>
            <p:nvPr/>
          </p:nvSpPr>
          <p:spPr>
            <a:xfrm>
              <a:off x="1296141" y="309947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96141" y="337037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96141" y="3641285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96141" y="3912191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96141" y="4183097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96141" y="445400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96141" y="472490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3966391" y="2838260"/>
            <a:ext cx="274320" cy="2743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+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985244" y="844106"/>
                <a:ext cx="1498039" cy="898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𝑞𝐵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𝜔</m:t>
                          </m:r>
                        </m:den>
                      </m:f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244" y="844106"/>
                <a:ext cx="1498039" cy="8989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296141" y="4910320"/>
            <a:ext cx="5689103" cy="1132100"/>
            <a:chOff x="1296141" y="4910320"/>
            <a:chExt cx="5689103" cy="113210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296141" y="491032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296141" y="5193345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296141" y="547637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1296141" y="5759395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1296141" y="604242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/>
          <p:cNvSpPr/>
          <p:nvPr/>
        </p:nvSpPr>
        <p:spPr>
          <a:xfrm>
            <a:off x="2824380" y="5339210"/>
            <a:ext cx="274320" cy="2743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+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07551" y="4858913"/>
            <a:ext cx="2840952" cy="1188720"/>
            <a:chOff x="2607551" y="4858913"/>
            <a:chExt cx="2840952" cy="118872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643176" y="4858913"/>
              <a:ext cx="0" cy="1188720"/>
            </a:xfrm>
            <a:prstGeom prst="line">
              <a:avLst/>
            </a:prstGeom>
            <a:ln w="76200">
              <a:solidFill>
                <a:srgbClr val="113F7C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412878" y="4858913"/>
              <a:ext cx="0" cy="1188720"/>
            </a:xfrm>
            <a:prstGeom prst="line">
              <a:avLst/>
            </a:prstGeom>
            <a:ln w="76200">
              <a:solidFill>
                <a:srgbClr val="113F7C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607551" y="6042420"/>
              <a:ext cx="2840952" cy="0"/>
            </a:xfrm>
            <a:prstGeom prst="line">
              <a:avLst/>
            </a:prstGeom>
            <a:ln w="76200">
              <a:solidFill>
                <a:srgbClr val="113F7C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942215" y="4800955"/>
            <a:ext cx="4095236" cy="463640"/>
            <a:chOff x="1942215" y="4800955"/>
            <a:chExt cx="4095236" cy="4636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942215" y="4802930"/>
                  <a:ext cx="7009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215" y="4802930"/>
                  <a:ext cx="700961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336490" y="4800955"/>
                  <a:ext cx="7009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6490" y="4800955"/>
                  <a:ext cx="700961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8150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2222E-6 4.99537E-6 C 0.04775 4.99537E-6 0.08716 0.04694 0.08716 0.10499 C 0.08716 0.16304 0.04775 0.21022 -4.72222E-6 0.21022 C -0.04826 0.21022 -0.0868 0.16304 -0.0868 0.10499 C -0.0868 0.04694 -0.04826 4.99537E-6 -4.72222E-6 4.99537E-6 Z " pathEditMode="relative" rAng="0" ptsTypes="fffff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0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Penning Trap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40" name="concept"/>
          <p:cNvGrpSpPr/>
          <p:nvPr/>
        </p:nvGrpSpPr>
        <p:grpSpPr>
          <a:xfrm>
            <a:off x="5461518" y="152400"/>
            <a:ext cx="3149082" cy="3657600"/>
            <a:chOff x="4876800" y="1079500"/>
            <a:chExt cx="3733800" cy="4559300"/>
          </a:xfrm>
        </p:grpSpPr>
        <p:grpSp>
          <p:nvGrpSpPr>
            <p:cNvPr id="24" name="Group 32"/>
            <p:cNvGrpSpPr>
              <a:grpSpLocks/>
            </p:cNvGrpSpPr>
            <p:nvPr/>
          </p:nvGrpSpPr>
          <p:grpSpPr bwMode="auto">
            <a:xfrm>
              <a:off x="4876800" y="1079500"/>
              <a:ext cx="3733800" cy="4559300"/>
              <a:chOff x="1632" y="720"/>
              <a:chExt cx="2352" cy="2872"/>
            </a:xfrm>
          </p:grpSpPr>
          <p:pic>
            <p:nvPicPr>
              <p:cNvPr id="25" name="Picture 3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4" y="720"/>
                <a:ext cx="1920" cy="2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6" name="Picture 3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32" y="1507"/>
                <a:ext cx="736" cy="1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7" name="Picture 35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256" y="1627"/>
                <a:ext cx="72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" name="Picture 36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448" y="2227"/>
                <a:ext cx="232" cy="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9" name="Picture 37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80" y="2219"/>
                <a:ext cx="256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0" name="Line 38" hidden="1"/>
              <p:cNvSpPr>
                <a:spLocks noChangeShapeType="1"/>
              </p:cNvSpPr>
              <p:nvPr/>
            </p:nvSpPr>
            <p:spPr bwMode="auto">
              <a:xfrm>
                <a:off x="2784" y="2256"/>
                <a:ext cx="0" cy="240"/>
              </a:xfrm>
              <a:prstGeom prst="line">
                <a:avLst/>
              </a:prstGeom>
              <a:noFill/>
              <a:ln w="952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" name="Freeform 30"/>
            <p:cNvSpPr/>
            <p:nvPr/>
          </p:nvSpPr>
          <p:spPr bwMode="auto">
            <a:xfrm>
              <a:off x="7011061" y="2496027"/>
              <a:ext cx="1109965" cy="1057110"/>
            </a:xfrm>
            <a:custGeom>
              <a:avLst/>
              <a:gdLst>
                <a:gd name="connsiteX0" fmla="*/ 0 w 1109965"/>
                <a:gd name="connsiteY0" fmla="*/ 946113 h 1057110"/>
                <a:gd name="connsiteX1" fmla="*/ 36999 w 1109965"/>
                <a:gd name="connsiteY1" fmla="*/ 1057110 h 1057110"/>
                <a:gd name="connsiteX2" fmla="*/ 84568 w 1109965"/>
                <a:gd name="connsiteY2" fmla="*/ 1057110 h 1057110"/>
                <a:gd name="connsiteX3" fmla="*/ 158566 w 1109965"/>
                <a:gd name="connsiteY3" fmla="*/ 983112 h 1057110"/>
                <a:gd name="connsiteX4" fmla="*/ 290705 w 1109965"/>
                <a:gd name="connsiteY4" fmla="*/ 739977 h 1057110"/>
                <a:gd name="connsiteX5" fmla="*/ 761119 w 1109965"/>
                <a:gd name="connsiteY5" fmla="*/ 348846 h 1057110"/>
                <a:gd name="connsiteX6" fmla="*/ 1062395 w 1109965"/>
                <a:gd name="connsiteY6" fmla="*/ 116282 h 1057110"/>
                <a:gd name="connsiteX7" fmla="*/ 1109965 w 1109965"/>
                <a:gd name="connsiteY7" fmla="*/ 31713 h 1057110"/>
                <a:gd name="connsiteX8" fmla="*/ 983112 w 1109965"/>
                <a:gd name="connsiteY8" fmla="*/ 0 h 1057110"/>
                <a:gd name="connsiteX9" fmla="*/ 787547 w 1109965"/>
                <a:gd name="connsiteY9" fmla="*/ 68712 h 1057110"/>
                <a:gd name="connsiteX10" fmla="*/ 628980 w 1109965"/>
                <a:gd name="connsiteY10" fmla="*/ 211422 h 1057110"/>
                <a:gd name="connsiteX11" fmla="*/ 221993 w 1109965"/>
                <a:gd name="connsiteY11" fmla="*/ 512698 h 1057110"/>
                <a:gd name="connsiteX12" fmla="*/ 63426 w 1109965"/>
                <a:gd name="connsiteY12" fmla="*/ 755834 h 1057110"/>
                <a:gd name="connsiteX13" fmla="*/ 0 w 1109965"/>
                <a:gd name="connsiteY13" fmla="*/ 946113 h 105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9965" h="1057110">
                  <a:moveTo>
                    <a:pt x="0" y="946113"/>
                  </a:moveTo>
                  <a:lnTo>
                    <a:pt x="36999" y="1057110"/>
                  </a:lnTo>
                  <a:lnTo>
                    <a:pt x="84568" y="1057110"/>
                  </a:lnTo>
                  <a:lnTo>
                    <a:pt x="158566" y="983112"/>
                  </a:lnTo>
                  <a:lnTo>
                    <a:pt x="290705" y="739977"/>
                  </a:lnTo>
                  <a:lnTo>
                    <a:pt x="761119" y="348846"/>
                  </a:lnTo>
                  <a:lnTo>
                    <a:pt x="1062395" y="116282"/>
                  </a:lnTo>
                  <a:lnTo>
                    <a:pt x="1109965" y="31713"/>
                  </a:lnTo>
                  <a:lnTo>
                    <a:pt x="983112" y="0"/>
                  </a:lnTo>
                  <a:lnTo>
                    <a:pt x="787547" y="68712"/>
                  </a:lnTo>
                  <a:lnTo>
                    <a:pt x="628980" y="211422"/>
                  </a:lnTo>
                  <a:lnTo>
                    <a:pt x="221993" y="512698"/>
                  </a:lnTo>
                  <a:lnTo>
                    <a:pt x="63426" y="755834"/>
                  </a:lnTo>
                  <a:lnTo>
                    <a:pt x="0" y="94611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7039289" y="3822700"/>
              <a:ext cx="723481" cy="889279"/>
            </a:xfrm>
            <a:custGeom>
              <a:avLst/>
              <a:gdLst>
                <a:gd name="connsiteX0" fmla="*/ 80387 w 723481"/>
                <a:gd name="connsiteY0" fmla="*/ 281354 h 889279"/>
                <a:gd name="connsiteX1" fmla="*/ 20097 w 723481"/>
                <a:gd name="connsiteY1" fmla="*/ 125604 h 889279"/>
                <a:gd name="connsiteX2" fmla="*/ 5024 w 723481"/>
                <a:gd name="connsiteY2" fmla="*/ 30145 h 889279"/>
                <a:gd name="connsiteX3" fmla="*/ 0 w 723481"/>
                <a:gd name="connsiteY3" fmla="*/ 0 h 889279"/>
                <a:gd name="connsiteX4" fmla="*/ 60290 w 723481"/>
                <a:gd name="connsiteY4" fmla="*/ 5024 h 889279"/>
                <a:gd name="connsiteX5" fmla="*/ 60290 w 723481"/>
                <a:gd name="connsiteY5" fmla="*/ 35169 h 889279"/>
                <a:gd name="connsiteX6" fmla="*/ 70338 w 723481"/>
                <a:gd name="connsiteY6" fmla="*/ 35169 h 889279"/>
                <a:gd name="connsiteX7" fmla="*/ 70338 w 723481"/>
                <a:gd name="connsiteY7" fmla="*/ 75363 h 889279"/>
                <a:gd name="connsiteX8" fmla="*/ 105508 w 723481"/>
                <a:gd name="connsiteY8" fmla="*/ 155749 h 889279"/>
                <a:gd name="connsiteX9" fmla="*/ 241160 w 723481"/>
                <a:gd name="connsiteY9" fmla="*/ 391886 h 889279"/>
                <a:gd name="connsiteX10" fmla="*/ 713433 w 723481"/>
                <a:gd name="connsiteY10" fmla="*/ 808892 h 889279"/>
                <a:gd name="connsiteX11" fmla="*/ 723481 w 723481"/>
                <a:gd name="connsiteY11" fmla="*/ 889279 h 889279"/>
                <a:gd name="connsiteX12" fmla="*/ 572756 w 723481"/>
                <a:gd name="connsiteY12" fmla="*/ 818941 h 889279"/>
                <a:gd name="connsiteX13" fmla="*/ 110532 w 723481"/>
                <a:gd name="connsiteY13" fmla="*/ 391886 h 889279"/>
                <a:gd name="connsiteX14" fmla="*/ 80387 w 723481"/>
                <a:gd name="connsiteY14" fmla="*/ 281354 h 88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3481" h="889279">
                  <a:moveTo>
                    <a:pt x="80387" y="281354"/>
                  </a:moveTo>
                  <a:lnTo>
                    <a:pt x="20097" y="125604"/>
                  </a:lnTo>
                  <a:lnTo>
                    <a:pt x="5024" y="30145"/>
                  </a:lnTo>
                  <a:lnTo>
                    <a:pt x="0" y="0"/>
                  </a:lnTo>
                  <a:lnTo>
                    <a:pt x="60290" y="5024"/>
                  </a:lnTo>
                  <a:lnTo>
                    <a:pt x="60290" y="35169"/>
                  </a:lnTo>
                  <a:lnTo>
                    <a:pt x="70338" y="35169"/>
                  </a:lnTo>
                  <a:lnTo>
                    <a:pt x="70338" y="75363"/>
                  </a:lnTo>
                  <a:lnTo>
                    <a:pt x="105508" y="155749"/>
                  </a:lnTo>
                  <a:lnTo>
                    <a:pt x="241160" y="391886"/>
                  </a:lnTo>
                  <a:lnTo>
                    <a:pt x="713433" y="808892"/>
                  </a:lnTo>
                  <a:lnTo>
                    <a:pt x="723481" y="889279"/>
                  </a:lnTo>
                  <a:lnTo>
                    <a:pt x="572756" y="818941"/>
                  </a:lnTo>
                  <a:lnTo>
                    <a:pt x="110532" y="391886"/>
                  </a:lnTo>
                  <a:lnTo>
                    <a:pt x="80387" y="281354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5331069" y="4083957"/>
              <a:ext cx="949569" cy="783772"/>
            </a:xfrm>
            <a:custGeom>
              <a:avLst/>
              <a:gdLst>
                <a:gd name="connsiteX0" fmla="*/ 949569 w 949569"/>
                <a:gd name="connsiteY0" fmla="*/ 10048 h 783772"/>
                <a:gd name="connsiteX1" fmla="*/ 808893 w 949569"/>
                <a:gd name="connsiteY1" fmla="*/ 0 h 783772"/>
                <a:gd name="connsiteX2" fmla="*/ 713433 w 949569"/>
                <a:gd name="connsiteY2" fmla="*/ 170822 h 783772"/>
                <a:gd name="connsiteX3" fmla="*/ 612950 w 949569"/>
                <a:gd name="connsiteY3" fmla="*/ 286378 h 783772"/>
                <a:gd name="connsiteX4" fmla="*/ 437104 w 949569"/>
                <a:gd name="connsiteY4" fmla="*/ 447152 h 783772"/>
                <a:gd name="connsiteX5" fmla="*/ 221064 w 949569"/>
                <a:gd name="connsiteY5" fmla="*/ 592853 h 783772"/>
                <a:gd name="connsiteX6" fmla="*/ 45218 w 949569"/>
                <a:gd name="connsiteY6" fmla="*/ 713433 h 783772"/>
                <a:gd name="connsiteX7" fmla="*/ 0 w 949569"/>
                <a:gd name="connsiteY7" fmla="*/ 773723 h 783772"/>
                <a:gd name="connsiteX8" fmla="*/ 45218 w 949569"/>
                <a:gd name="connsiteY8" fmla="*/ 783772 h 783772"/>
                <a:gd name="connsiteX9" fmla="*/ 145701 w 949569"/>
                <a:gd name="connsiteY9" fmla="*/ 753627 h 783772"/>
                <a:gd name="connsiteX10" fmla="*/ 341644 w 949569"/>
                <a:gd name="connsiteY10" fmla="*/ 673240 h 783772"/>
                <a:gd name="connsiteX11" fmla="*/ 668216 w 949569"/>
                <a:gd name="connsiteY11" fmla="*/ 411983 h 783772"/>
                <a:gd name="connsiteX12" fmla="*/ 889279 w 949569"/>
                <a:gd name="connsiteY12" fmla="*/ 175846 h 783772"/>
                <a:gd name="connsiteX13" fmla="*/ 949569 w 949569"/>
                <a:gd name="connsiteY13" fmla="*/ 10048 h 78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9569" h="783772">
                  <a:moveTo>
                    <a:pt x="949569" y="10048"/>
                  </a:moveTo>
                  <a:lnTo>
                    <a:pt x="808893" y="0"/>
                  </a:lnTo>
                  <a:lnTo>
                    <a:pt x="713433" y="170822"/>
                  </a:lnTo>
                  <a:lnTo>
                    <a:pt x="612950" y="286378"/>
                  </a:lnTo>
                  <a:lnTo>
                    <a:pt x="437104" y="447152"/>
                  </a:lnTo>
                  <a:lnTo>
                    <a:pt x="221064" y="592853"/>
                  </a:lnTo>
                  <a:lnTo>
                    <a:pt x="45218" y="713433"/>
                  </a:lnTo>
                  <a:lnTo>
                    <a:pt x="0" y="773723"/>
                  </a:lnTo>
                  <a:lnTo>
                    <a:pt x="45218" y="783772"/>
                  </a:lnTo>
                  <a:lnTo>
                    <a:pt x="145701" y="753627"/>
                  </a:lnTo>
                  <a:lnTo>
                    <a:pt x="341644" y="673240"/>
                  </a:lnTo>
                  <a:lnTo>
                    <a:pt x="668216" y="411983"/>
                  </a:lnTo>
                  <a:lnTo>
                    <a:pt x="889279" y="175846"/>
                  </a:lnTo>
                  <a:lnTo>
                    <a:pt x="949569" y="10048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6468324" y="3442454"/>
              <a:ext cx="482851" cy="633743"/>
            </a:xfrm>
            <a:custGeom>
              <a:avLst/>
              <a:gdLst>
                <a:gd name="connsiteX0" fmla="*/ 150891 w 482851"/>
                <a:gd name="connsiteY0" fmla="*/ 0 h 633743"/>
                <a:gd name="connsiteX1" fmla="*/ 229354 w 482851"/>
                <a:gd name="connsiteY1" fmla="*/ 30179 h 633743"/>
                <a:gd name="connsiteX2" fmla="*/ 292728 w 482851"/>
                <a:gd name="connsiteY2" fmla="*/ 12072 h 633743"/>
                <a:gd name="connsiteX3" fmla="*/ 482851 w 482851"/>
                <a:gd name="connsiteY3" fmla="*/ 175034 h 633743"/>
                <a:gd name="connsiteX4" fmla="*/ 425513 w 482851"/>
                <a:gd name="connsiteY4" fmla="*/ 175034 h 633743"/>
                <a:gd name="connsiteX5" fmla="*/ 425513 w 482851"/>
                <a:gd name="connsiteY5" fmla="*/ 398353 h 633743"/>
                <a:gd name="connsiteX6" fmla="*/ 286693 w 482851"/>
                <a:gd name="connsiteY6" fmla="*/ 630725 h 633743"/>
                <a:gd name="connsiteX7" fmla="*/ 235390 w 482851"/>
                <a:gd name="connsiteY7" fmla="*/ 597529 h 633743"/>
                <a:gd name="connsiteX8" fmla="*/ 168998 w 482851"/>
                <a:gd name="connsiteY8" fmla="*/ 633743 h 633743"/>
                <a:gd name="connsiteX9" fmla="*/ 3018 w 482851"/>
                <a:gd name="connsiteY9" fmla="*/ 389299 h 633743"/>
                <a:gd name="connsiteX10" fmla="*/ 48285 w 482851"/>
                <a:gd name="connsiteY10" fmla="*/ 392317 h 633743"/>
                <a:gd name="connsiteX11" fmla="*/ 45267 w 482851"/>
                <a:gd name="connsiteY11" fmla="*/ 178052 h 633743"/>
                <a:gd name="connsiteX12" fmla="*/ 0 w 482851"/>
                <a:gd name="connsiteY12" fmla="*/ 175034 h 633743"/>
                <a:gd name="connsiteX13" fmla="*/ 150891 w 482851"/>
                <a:gd name="connsiteY13" fmla="*/ 0 h 63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2851" h="633743">
                  <a:moveTo>
                    <a:pt x="150891" y="0"/>
                  </a:moveTo>
                  <a:lnTo>
                    <a:pt x="229354" y="30179"/>
                  </a:lnTo>
                  <a:lnTo>
                    <a:pt x="292728" y="12072"/>
                  </a:lnTo>
                  <a:lnTo>
                    <a:pt x="482851" y="175034"/>
                  </a:lnTo>
                  <a:lnTo>
                    <a:pt x="425513" y="175034"/>
                  </a:lnTo>
                  <a:lnTo>
                    <a:pt x="425513" y="398353"/>
                  </a:lnTo>
                  <a:lnTo>
                    <a:pt x="286693" y="630725"/>
                  </a:lnTo>
                  <a:lnTo>
                    <a:pt x="235390" y="597529"/>
                  </a:lnTo>
                  <a:lnTo>
                    <a:pt x="168998" y="633743"/>
                  </a:lnTo>
                  <a:lnTo>
                    <a:pt x="3018" y="389299"/>
                  </a:lnTo>
                  <a:lnTo>
                    <a:pt x="48285" y="392317"/>
                  </a:lnTo>
                  <a:lnTo>
                    <a:pt x="45267" y="178052"/>
                  </a:lnTo>
                  <a:lnTo>
                    <a:pt x="0" y="175034"/>
                  </a:lnTo>
                  <a:lnTo>
                    <a:pt x="150891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6591300" y="35941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6743700" y="37465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6591300" y="388682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6625248" y="37465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6777648" y="35941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4175" y="3695283"/>
            <a:ext cx="4800600" cy="281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824" y="1154674"/>
            <a:ext cx="4471927" cy="5103622"/>
          </a:xfrm>
        </p:spPr>
        <p:txBody>
          <a:bodyPr/>
          <a:lstStyle/>
          <a:p>
            <a:r>
              <a:rPr lang="en-US" dirty="0" smtClean="0"/>
              <a:t>Electrodes create </a:t>
            </a:r>
            <a:r>
              <a:rPr lang="en-US" dirty="0"/>
              <a:t>an axial quadrupole trapping potential</a:t>
            </a:r>
          </a:p>
          <a:p>
            <a:pPr lvl="1"/>
            <a:r>
              <a:rPr lang="en-US" dirty="0"/>
              <a:t>The potential </a:t>
            </a:r>
            <a:r>
              <a:rPr lang="en-US" b="1" dirty="0"/>
              <a:t>repels</a:t>
            </a:r>
            <a:r>
              <a:rPr lang="en-US" dirty="0"/>
              <a:t> in the radial direction but B takes care of that</a:t>
            </a:r>
          </a:p>
          <a:p>
            <a:r>
              <a:rPr lang="en-US" dirty="0"/>
              <a:t>Quadrupole potential created by making the electrodes conform to 2 hyperboloids of revolution.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54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44150"/>
            <a:ext cx="8229600" cy="5506001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Trapping 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23,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 TRIUMF Fall Student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296141" y="2648223"/>
            <a:ext cx="5484669" cy="2087101"/>
            <a:chOff x="1296141" y="3099473"/>
            <a:chExt cx="5484669" cy="2087101"/>
          </a:xfrm>
        </p:grpSpPr>
        <p:sp>
          <p:nvSpPr>
            <p:cNvPr id="22" name="TextBox 21"/>
            <p:cNvSpPr txBox="1"/>
            <p:nvPr/>
          </p:nvSpPr>
          <p:spPr>
            <a:xfrm>
              <a:off x="1296141" y="309947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96141" y="337037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96141" y="3641285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96141" y="3912191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96141" y="4183097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96141" y="445400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96141" y="472490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3966391" y="2838260"/>
            <a:ext cx="274320" cy="2743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+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985244" y="844106"/>
                <a:ext cx="1498039" cy="898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𝑞𝐵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𝜔</m:t>
                          </m:r>
                        </m:den>
                      </m:f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244" y="844106"/>
                <a:ext cx="1498039" cy="8989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296141" y="4910320"/>
            <a:ext cx="5689103" cy="1132100"/>
            <a:chOff x="1296141" y="4910320"/>
            <a:chExt cx="5689103" cy="113210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296141" y="491032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296141" y="5193345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296141" y="547637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1296141" y="5759395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1296141" y="604242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 hidden="1"/>
          <p:cNvSpPr/>
          <p:nvPr/>
        </p:nvSpPr>
        <p:spPr>
          <a:xfrm>
            <a:off x="2824380" y="5339210"/>
            <a:ext cx="274320" cy="2743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+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42215" y="4802930"/>
                <a:ext cx="7009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215" y="4802930"/>
                <a:ext cx="700961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336490" y="4800955"/>
                <a:ext cx="7009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490" y="4800955"/>
                <a:ext cx="700961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/>
          <p:cNvSpPr/>
          <p:nvPr/>
        </p:nvSpPr>
        <p:spPr>
          <a:xfrm>
            <a:off x="-442695" y="5315525"/>
            <a:ext cx="274320" cy="2743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+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42" name="Closed"/>
          <p:cNvSpPr/>
          <p:nvPr/>
        </p:nvSpPr>
        <p:spPr>
          <a:xfrm rot="10800000">
            <a:off x="2643176" y="2114549"/>
            <a:ext cx="2805124" cy="4657725"/>
          </a:xfrm>
          <a:prstGeom prst="arc">
            <a:avLst>
              <a:gd name="adj1" fmla="val 11883847"/>
              <a:gd name="adj2" fmla="val 20488235"/>
            </a:avLst>
          </a:prstGeom>
          <a:ln w="57150">
            <a:solidFill>
              <a:srgbClr val="113F7C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Open"/>
          <p:cNvGrpSpPr/>
          <p:nvPr/>
        </p:nvGrpSpPr>
        <p:grpSpPr>
          <a:xfrm>
            <a:off x="2643175" y="2114549"/>
            <a:ext cx="2805125" cy="4657725"/>
            <a:chOff x="2643175" y="2114549"/>
            <a:chExt cx="2805125" cy="4657725"/>
          </a:xfrm>
        </p:grpSpPr>
        <p:sp>
          <p:nvSpPr>
            <p:cNvPr id="7" name="Open"/>
            <p:cNvSpPr/>
            <p:nvPr/>
          </p:nvSpPr>
          <p:spPr>
            <a:xfrm rot="10800000">
              <a:off x="2643176" y="2114549"/>
              <a:ext cx="2805124" cy="4657725"/>
            </a:xfrm>
            <a:prstGeom prst="arc">
              <a:avLst>
                <a:gd name="adj1" fmla="val 11883847"/>
                <a:gd name="adj2" fmla="val 16204814"/>
              </a:avLst>
            </a:prstGeom>
            <a:ln w="57150">
              <a:solidFill>
                <a:srgbClr val="113F7C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7" idx="2"/>
            </p:cNvCxnSpPr>
            <p:nvPr/>
          </p:nvCxnSpPr>
          <p:spPr>
            <a:xfrm flipH="1">
              <a:off x="2643175" y="6772268"/>
              <a:ext cx="1399302" cy="6"/>
            </a:xfrm>
            <a:prstGeom prst="line">
              <a:avLst/>
            </a:prstGeom>
            <a:ln w="57150">
              <a:solidFill>
                <a:srgbClr val="113F7C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34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pat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99537E-6 C 0.04775 4.99537E-6 0.08716 0.04694 0.08716 0.10499 C 0.08716 0.16304 0.04775 0.21022 -4.72222E-6 0.21022 C -0.04826 0.21022 -0.0868 0.16304 -0.0868 0.10499 C -0.0868 0.04694 -0.04826 4.99537E-6 -4.72222E-6 4.99537E-6 Z " pathEditMode="relative" rAng="0" ptsTypes="fffff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0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03704E-6 C 0.01407 -0.03126 0.02831 -0.06251 0.04792 -0.05278 C 0.06754 -0.04306 0.09237 0.05694 0.11772 0.05833 C 0.14306 0.05972 0.17292 -0.04538 0.20001 -0.04445 C 0.22709 -0.04352 0.25087 0.05578 0.28022 0.06388 C 0.30956 0.07199 0.36042 0.01388 0.37605 0.00416 " pathEditMode="relative" ptsTypes="aaaaaA">
                                      <p:cBhvr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13" grpId="0"/>
      <p:bldP spid="32" grpId="0"/>
      <p:bldP spid="41" grpId="0" animBg="1"/>
      <p:bldP spid="42" grpId="0" animBg="1"/>
      <p:bldP spid="4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44150"/>
            <a:ext cx="8229600" cy="5506001"/>
          </a:xfrm>
        </p:spPr>
        <p:txBody>
          <a:bodyPr/>
          <a:lstStyle/>
          <a:p>
            <a:r>
              <a:rPr lang="en-US" dirty="0" smtClean="0"/>
              <a:t>Ions are trapped in 3 dimensions</a:t>
            </a:r>
          </a:p>
          <a:p>
            <a:r>
              <a:rPr lang="en-US" dirty="0" smtClean="0"/>
              <a:t>Now you can study them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Trapping 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23,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 TRIUMF Fall Student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296141" y="2648223"/>
            <a:ext cx="5484669" cy="2087101"/>
            <a:chOff x="1296141" y="3099473"/>
            <a:chExt cx="5484669" cy="2087101"/>
          </a:xfrm>
        </p:grpSpPr>
        <p:sp>
          <p:nvSpPr>
            <p:cNvPr id="22" name="TextBox 21"/>
            <p:cNvSpPr txBox="1"/>
            <p:nvPr/>
          </p:nvSpPr>
          <p:spPr>
            <a:xfrm>
              <a:off x="1296141" y="309947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96141" y="337037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96141" y="3641285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96141" y="3912191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96141" y="4183097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96141" y="4454003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96141" y="4724909"/>
              <a:ext cx="548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alpha val="50000"/>
                    </a:schemeClr>
                  </a:solidFill>
                </a:rPr>
                <a:t>x	x	x	x	x	x	x	x	x	x	x	x</a:t>
              </a:r>
              <a:endParaRPr lang="en-US" dirty="0">
                <a:solidFill>
                  <a:schemeClr val="tx1">
                    <a:alpha val="50000"/>
                  </a:schemeClr>
                </a:solidFill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3966391" y="2838260"/>
            <a:ext cx="274320" cy="2743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+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985244" y="844106"/>
                <a:ext cx="1498039" cy="898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𝑞𝐵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𝜔</m:t>
                          </m:r>
                        </m:den>
                      </m:f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244" y="844106"/>
                <a:ext cx="1498039" cy="8989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296141" y="4910320"/>
            <a:ext cx="5689103" cy="1132100"/>
            <a:chOff x="1296141" y="4910320"/>
            <a:chExt cx="5689103" cy="113210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296141" y="491032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296141" y="5193345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296141" y="547637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1296141" y="5759395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1296141" y="6042420"/>
              <a:ext cx="568910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/>
          <p:cNvSpPr/>
          <p:nvPr/>
        </p:nvSpPr>
        <p:spPr>
          <a:xfrm>
            <a:off x="2824380" y="5339210"/>
            <a:ext cx="274320" cy="2743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+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42215" y="4800955"/>
            <a:ext cx="4095236" cy="463640"/>
            <a:chOff x="1942215" y="4800955"/>
            <a:chExt cx="4095236" cy="4636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942215" y="4802930"/>
                  <a:ext cx="7009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215" y="4802930"/>
                  <a:ext cx="700961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336490" y="4800955"/>
                  <a:ext cx="7009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6490" y="4800955"/>
                  <a:ext cx="700961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Closed"/>
          <p:cNvSpPr/>
          <p:nvPr/>
        </p:nvSpPr>
        <p:spPr>
          <a:xfrm rot="10800000">
            <a:off x="2643176" y="2114549"/>
            <a:ext cx="2805124" cy="4657725"/>
          </a:xfrm>
          <a:prstGeom prst="arc">
            <a:avLst>
              <a:gd name="adj1" fmla="val 11883847"/>
              <a:gd name="adj2" fmla="val 20488235"/>
            </a:avLst>
          </a:prstGeom>
          <a:ln w="57150">
            <a:solidFill>
              <a:srgbClr val="113F7C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99537E-6 C 0.04775 4.99537E-6 0.08716 0.04694 0.08716 0.10499 C 0.08716 0.16304 0.04775 0.21022 -4.72222E-6 0.21022 C -0.04826 0.21022 -0.0868 0.16304 -0.0868 0.10499 C -0.0868 0.04694 -0.04826 4.99537E-6 -4.72222E-6 4.99537E-6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0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C -4.72222E-6 0.0331 0.02553 0.05995 0.0566 0.05995 C 0.09323 0.05995 0.10643 0.03009 0.11198 0.01204 L 0.11771 -0.01204 C 0.12344 -0.03009 0.1375 -0.05995 0.17882 -0.05995 C 0.20539 -0.05995 0.2356 -0.0331 0.2356 3.7037E-7 C 0.2356 0.0331 0.20539 0.05995 0.17882 0.05995 C 0.1375 0.05995 0.12344 0.03009 0.11771 0.01204 L 0.11198 -0.01204 C 0.10643 -0.03009 0.09323 -0.05995 0.0566 -0.05995 C 0.02553 -0.05995 -4.72222E-6 -0.0331 -4.72222E-6 3.7037E-7 Z " pathEditMode="relative" rAng="0" ptsTypes="ffFffffFfff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9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ChangeArrowheads="1"/>
          </p:cNvSpPr>
          <p:nvPr/>
        </p:nvSpPr>
        <p:spPr bwMode="auto">
          <a:xfrm>
            <a:off x="0" y="1079500"/>
            <a:ext cx="9144000" cy="5778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2" name="Rectangle 6" hidden="1"/>
          <p:cNvSpPr>
            <a:spLocks noChangeArrowheads="1"/>
          </p:cNvSpPr>
          <p:nvPr/>
        </p:nvSpPr>
        <p:spPr bwMode="auto">
          <a:xfrm>
            <a:off x="0" y="3124200"/>
            <a:ext cx="28956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741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2084252"/>
            <a:ext cx="2947988" cy="31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AutoShape 16"/>
          <p:cNvSpPr>
            <a:spLocks noChangeArrowheads="1"/>
          </p:cNvSpPr>
          <p:nvPr/>
        </p:nvSpPr>
        <p:spPr bwMode="auto">
          <a:xfrm>
            <a:off x="557213" y="4257540"/>
            <a:ext cx="5399087" cy="20050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defTabSz="914400" eaLnBrk="1" hangingPunct="1"/>
            <a:r>
              <a:rPr lang="en-US" altLang="en-US" sz="1800" dirty="0"/>
              <a:t>Motion of ions well understood:</a:t>
            </a:r>
          </a:p>
          <a:p>
            <a:pPr algn="ctr" defTabSz="914400" eaLnBrk="1" hangingPunct="1"/>
            <a:r>
              <a:rPr lang="en-US" altLang="en-US" sz="1800" dirty="0">
                <a:solidFill>
                  <a:schemeClr val="accent1"/>
                </a:solidFill>
              </a:rPr>
              <a:t>Three </a:t>
            </a:r>
            <a:r>
              <a:rPr lang="en-US" altLang="en-US" sz="1800" dirty="0" err="1">
                <a:solidFill>
                  <a:schemeClr val="accent1"/>
                </a:solidFill>
              </a:rPr>
              <a:t>Eigenmotions</a:t>
            </a:r>
            <a:r>
              <a:rPr lang="en-US" altLang="en-US" sz="1800" dirty="0">
                <a:solidFill>
                  <a:schemeClr val="accent1"/>
                </a:solidFill>
              </a:rPr>
              <a:t> can be coupled using RF</a:t>
            </a:r>
          </a:p>
          <a:p>
            <a:pPr algn="ctr" defTabSz="914400" eaLnBrk="1" hangingPunct="1"/>
            <a:endParaRPr lang="en-US" altLang="en-US" sz="1800" dirty="0">
              <a:solidFill>
                <a:schemeClr val="accent1"/>
              </a:solidFill>
            </a:endParaRPr>
          </a:p>
          <a:p>
            <a:pPr algn="ctr" defTabSz="914400" eaLnBrk="1" hangingPunct="1"/>
            <a:endParaRPr lang="en-US" altLang="en-US" sz="1800" dirty="0">
              <a:solidFill>
                <a:schemeClr val="accent2"/>
              </a:solidFill>
            </a:endParaRPr>
          </a:p>
          <a:p>
            <a:pPr algn="ctr" defTabSz="914400" eaLnBrk="1" hangingPunct="1"/>
            <a:r>
              <a:rPr lang="en-US" altLang="en-US" sz="1800" dirty="0">
                <a:solidFill>
                  <a:schemeClr val="accent2"/>
                </a:solidFill>
              </a:rPr>
              <a:t>Allows us to manipulate motion</a:t>
            </a:r>
            <a:r>
              <a:rPr lang="en-US" altLang="en-US" sz="1800" dirty="0"/>
              <a:t>: </a:t>
            </a:r>
            <a:endParaRPr lang="en-US" altLang="en-US" sz="1800" dirty="0" smtClean="0"/>
          </a:p>
          <a:p>
            <a:pPr algn="ctr" defTabSz="914400" eaLnBrk="1" hangingPunct="1"/>
            <a:r>
              <a:rPr lang="en-US" altLang="en-US" sz="1800" dirty="0" smtClean="0"/>
              <a:t>transfer </a:t>
            </a:r>
            <a:r>
              <a:rPr lang="en-US" altLang="en-US" sz="1800" dirty="0"/>
              <a:t>from one motion into the </a:t>
            </a:r>
            <a:r>
              <a:rPr lang="en-US" altLang="en-US" sz="1800" dirty="0" smtClean="0"/>
              <a:t>other</a:t>
            </a:r>
            <a:endParaRPr lang="en-CA" altLang="en-US" dirty="0"/>
          </a:p>
        </p:txBody>
      </p:sp>
      <p:grpSp>
        <p:nvGrpSpPr>
          <p:cNvPr id="17416" name="Group 27"/>
          <p:cNvGrpSpPr>
            <a:grpSpLocks/>
          </p:cNvGrpSpPr>
          <p:nvPr/>
        </p:nvGrpSpPr>
        <p:grpSpPr bwMode="auto">
          <a:xfrm>
            <a:off x="133350" y="987290"/>
            <a:ext cx="4057650" cy="3206750"/>
            <a:chOff x="84" y="997"/>
            <a:chExt cx="2556" cy="2020"/>
          </a:xfrm>
        </p:grpSpPr>
        <p:pic>
          <p:nvPicPr>
            <p:cNvPr id="17422" name="Picture 20" descr="TITAN_PT_schemati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" y="997"/>
              <a:ext cx="2508" cy="2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3" name="Rectangle 21"/>
            <p:cNvSpPr>
              <a:spLocks noChangeArrowheads="1"/>
            </p:cNvSpPr>
            <p:nvPr/>
          </p:nvSpPr>
          <p:spPr bwMode="auto">
            <a:xfrm>
              <a:off x="2209" y="1411"/>
              <a:ext cx="431" cy="1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24" name="Rectangle 22"/>
            <p:cNvSpPr>
              <a:spLocks noChangeArrowheads="1"/>
            </p:cNvSpPr>
            <p:nvPr/>
          </p:nvSpPr>
          <p:spPr bwMode="auto">
            <a:xfrm>
              <a:off x="2125" y="1563"/>
              <a:ext cx="165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25" name="Rectangle 23"/>
            <p:cNvSpPr>
              <a:spLocks noChangeArrowheads="1"/>
            </p:cNvSpPr>
            <p:nvPr/>
          </p:nvSpPr>
          <p:spPr bwMode="auto">
            <a:xfrm>
              <a:off x="2136" y="1783"/>
              <a:ext cx="110" cy="7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26" name="Rectangle 24"/>
            <p:cNvSpPr>
              <a:spLocks noChangeArrowheads="1"/>
            </p:cNvSpPr>
            <p:nvPr/>
          </p:nvSpPr>
          <p:spPr bwMode="auto">
            <a:xfrm>
              <a:off x="84" y="1448"/>
              <a:ext cx="270" cy="15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27" name="Rectangle 25"/>
            <p:cNvSpPr>
              <a:spLocks noChangeArrowheads="1"/>
            </p:cNvSpPr>
            <p:nvPr/>
          </p:nvSpPr>
          <p:spPr bwMode="auto">
            <a:xfrm>
              <a:off x="353" y="1524"/>
              <a:ext cx="180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28" name="Rectangle 26"/>
            <p:cNvSpPr>
              <a:spLocks noChangeArrowheads="1"/>
            </p:cNvSpPr>
            <p:nvPr/>
          </p:nvSpPr>
          <p:spPr bwMode="auto">
            <a:xfrm>
              <a:off x="359" y="2717"/>
              <a:ext cx="180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65538" y="588827"/>
            <a:ext cx="5264150" cy="938213"/>
            <a:chOff x="3665538" y="588827"/>
            <a:chExt cx="5264150" cy="938213"/>
          </a:xfrm>
        </p:grpSpPr>
        <p:graphicFrame>
          <p:nvGraphicFramePr>
            <p:cNvPr id="1741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5429297"/>
                </p:ext>
              </p:extLst>
            </p:nvPr>
          </p:nvGraphicFramePr>
          <p:xfrm>
            <a:off x="6705600" y="635000"/>
            <a:ext cx="1993900" cy="846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68" name="Equation" r:id="rId6" imgW="926698" imgH="393529" progId="Equation.3">
                    <p:embed/>
                  </p:oleObj>
                </mc:Choice>
                <mc:Fallback>
                  <p:oleObj name="Equation" r:id="rId6" imgW="926698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05600" y="635000"/>
                          <a:ext cx="1993900" cy="846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17" name="AutoShape 19"/>
            <p:cNvSpPr>
              <a:spLocks noChangeArrowheads="1"/>
            </p:cNvSpPr>
            <p:nvPr/>
          </p:nvSpPr>
          <p:spPr bwMode="auto">
            <a:xfrm>
              <a:off x="3665538" y="588827"/>
              <a:ext cx="5264150" cy="938213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18" name="Rectangle 4"/>
            <p:cNvSpPr>
              <a:spLocks noChangeArrowheads="1"/>
            </p:cNvSpPr>
            <p:nvPr/>
          </p:nvSpPr>
          <p:spPr bwMode="auto">
            <a:xfrm>
              <a:off x="3984625" y="847590"/>
              <a:ext cx="3352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defTabSz="914400" eaLnBrk="1" hangingPunct="1"/>
              <a:r>
                <a:rPr lang="en-US" altLang="en-US" sz="2000" b="1" dirty="0">
                  <a:solidFill>
                    <a:srgbClr val="000000"/>
                  </a:solidFill>
                </a:rPr>
                <a:t>Cyclotron frequency:</a:t>
              </a:r>
            </a:p>
          </p:txBody>
        </p:sp>
      </p:grpSp>
      <p:sp>
        <p:nvSpPr>
          <p:cNvPr id="17419" name="Rectangle 9"/>
          <p:cNvSpPr>
            <a:spLocks noChangeArrowheads="1"/>
          </p:cNvSpPr>
          <p:nvPr/>
        </p:nvSpPr>
        <p:spPr bwMode="auto">
          <a:xfrm>
            <a:off x="3606800" y="1649277"/>
            <a:ext cx="34004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chemeClr val="accent2"/>
                </a:solidFill>
              </a:rPr>
              <a:t>Superposition of</a:t>
            </a:r>
            <a:endParaRPr lang="en-US" altLang="en-US" sz="2000" dirty="0">
              <a:solidFill>
                <a:schemeClr val="accent2"/>
              </a:solidFill>
            </a:endParaRPr>
          </a:p>
          <a:p>
            <a:pPr marL="342900" indent="-1651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accent2"/>
                </a:solidFill>
              </a:rPr>
              <a:t>strong </a:t>
            </a:r>
            <a:r>
              <a:rPr lang="en-US" altLang="en-US" sz="2000" dirty="0">
                <a:solidFill>
                  <a:schemeClr val="accent2"/>
                </a:solidFill>
              </a:rPr>
              <a:t>magnetic </a:t>
            </a:r>
            <a:r>
              <a:rPr lang="en-US" altLang="en-US" sz="2000" dirty="0" smtClean="0">
                <a:solidFill>
                  <a:schemeClr val="accent2"/>
                </a:solidFill>
              </a:rPr>
              <a:t>field</a:t>
            </a:r>
          </a:p>
          <a:p>
            <a:pPr marL="342900" indent="-1651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accent2"/>
                </a:solidFill>
              </a:rPr>
              <a:t>weak electrostatic quadrupole </a:t>
            </a:r>
            <a:r>
              <a:rPr lang="en-US" altLang="en-US" sz="2000" dirty="0">
                <a:solidFill>
                  <a:schemeClr val="accent2"/>
                </a:solidFill>
              </a:rPr>
              <a:t>field</a:t>
            </a:r>
          </a:p>
        </p:txBody>
      </p:sp>
      <p:pic>
        <p:nvPicPr>
          <p:cNvPr id="17420" name="Picture 28" descr="TITAN_P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3036752"/>
            <a:ext cx="2157413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300" y="5070340"/>
            <a:ext cx="2790825" cy="39052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807"/>
            <a:ext cx="8229600" cy="605977"/>
          </a:xfrm>
        </p:spPr>
        <p:txBody>
          <a:bodyPr/>
          <a:lstStyle/>
          <a:p>
            <a:r>
              <a:rPr lang="en-US" dirty="0" smtClean="0"/>
              <a:t>Penning trap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344444" y="5275127"/>
            <a:ext cx="2459328" cy="950182"/>
            <a:chOff x="6344444" y="5275127"/>
            <a:chExt cx="2459328" cy="9501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344444" y="5275127"/>
                  <a:ext cx="168142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∼1</m:t>
                      </m:r>
                    </m:oMath>
                  </a14:m>
                  <a:r>
                    <a:rPr lang="en-US" dirty="0" smtClean="0"/>
                    <a:t> kHz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444" y="5275127"/>
                  <a:ext cx="1681422" cy="46166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t="-9211" r="-4348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344444" y="5763644"/>
                  <a:ext cx="245932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∼1</m:t>
                      </m:r>
                    </m:oMath>
                  </a14:m>
                  <a:r>
                    <a:rPr lang="en-US" dirty="0" smtClean="0"/>
                    <a:t> MHz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444" y="5763644"/>
                  <a:ext cx="2459328" cy="46166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t="-9211" r="-2730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84020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 action="ppaction://hlinkfile"/>
              </a:rPr>
              <a:t>DIPOLE EXCITATIONS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hlinkClick r:id="rId3" action="ppaction://hlinkfile"/>
              </a:rPr>
              <a:t>QUADRUPOLE EXCITATIONS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and quadrupole excitations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Conversion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057400" y="838200"/>
            <a:ext cx="4902200" cy="5540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" name="B field"/>
          <p:cNvGrpSpPr/>
          <p:nvPr/>
        </p:nvGrpSpPr>
        <p:grpSpPr>
          <a:xfrm>
            <a:off x="2863850" y="1905000"/>
            <a:ext cx="2882900" cy="3127375"/>
            <a:chOff x="2863850" y="1905000"/>
            <a:chExt cx="2882900" cy="3127375"/>
          </a:xfrm>
        </p:grpSpPr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2863850" y="1905000"/>
              <a:ext cx="628650" cy="3127375"/>
            </a:xfrm>
            <a:custGeom>
              <a:avLst/>
              <a:gdLst/>
              <a:ahLst/>
              <a:cxnLst>
                <a:cxn ang="0">
                  <a:pos x="395" y="1923"/>
                </a:cxn>
                <a:cxn ang="0">
                  <a:pos x="394" y="1869"/>
                </a:cxn>
                <a:cxn ang="0">
                  <a:pos x="394" y="1815"/>
                </a:cxn>
                <a:cxn ang="0">
                  <a:pos x="393" y="1761"/>
                </a:cxn>
                <a:cxn ang="0">
                  <a:pos x="391" y="1708"/>
                </a:cxn>
                <a:cxn ang="0">
                  <a:pos x="390" y="1655"/>
                </a:cxn>
                <a:cxn ang="0">
                  <a:pos x="388" y="1602"/>
                </a:cxn>
                <a:cxn ang="0">
                  <a:pos x="386" y="1550"/>
                </a:cxn>
                <a:cxn ang="0">
                  <a:pos x="384" y="1499"/>
                </a:cxn>
                <a:cxn ang="0">
                  <a:pos x="381" y="1448"/>
                </a:cxn>
                <a:cxn ang="0">
                  <a:pos x="378" y="1398"/>
                </a:cxn>
                <a:cxn ang="0">
                  <a:pos x="375" y="1348"/>
                </a:cxn>
                <a:cxn ang="0">
                  <a:pos x="372" y="1299"/>
                </a:cxn>
                <a:cxn ang="0">
                  <a:pos x="368" y="1250"/>
                </a:cxn>
                <a:cxn ang="0">
                  <a:pos x="364" y="1202"/>
                </a:cxn>
                <a:cxn ang="0">
                  <a:pos x="360" y="1155"/>
                </a:cxn>
                <a:cxn ang="0">
                  <a:pos x="355" y="1108"/>
                </a:cxn>
                <a:cxn ang="0">
                  <a:pos x="351" y="1062"/>
                </a:cxn>
                <a:cxn ang="0">
                  <a:pos x="346" y="1017"/>
                </a:cxn>
                <a:cxn ang="0">
                  <a:pos x="341" y="972"/>
                </a:cxn>
                <a:cxn ang="0">
                  <a:pos x="335" y="928"/>
                </a:cxn>
                <a:cxn ang="0">
                  <a:pos x="330" y="885"/>
                </a:cxn>
                <a:cxn ang="0">
                  <a:pos x="324" y="843"/>
                </a:cxn>
                <a:cxn ang="0">
                  <a:pos x="318" y="802"/>
                </a:cxn>
                <a:cxn ang="0">
                  <a:pos x="312" y="761"/>
                </a:cxn>
                <a:cxn ang="0">
                  <a:pos x="306" y="721"/>
                </a:cxn>
                <a:cxn ang="0">
                  <a:pos x="299" y="682"/>
                </a:cxn>
                <a:cxn ang="0">
                  <a:pos x="292" y="644"/>
                </a:cxn>
                <a:cxn ang="0">
                  <a:pos x="285" y="607"/>
                </a:cxn>
                <a:cxn ang="0">
                  <a:pos x="278" y="571"/>
                </a:cxn>
                <a:cxn ang="0">
                  <a:pos x="271" y="535"/>
                </a:cxn>
                <a:cxn ang="0">
                  <a:pos x="263" y="501"/>
                </a:cxn>
                <a:cxn ang="0">
                  <a:pos x="256" y="467"/>
                </a:cxn>
                <a:cxn ang="0">
                  <a:pos x="248" y="435"/>
                </a:cxn>
                <a:cxn ang="0">
                  <a:pos x="240" y="403"/>
                </a:cxn>
                <a:cxn ang="0">
                  <a:pos x="231" y="373"/>
                </a:cxn>
                <a:cxn ang="0">
                  <a:pos x="223" y="343"/>
                </a:cxn>
                <a:cxn ang="0">
                  <a:pos x="215" y="315"/>
                </a:cxn>
                <a:cxn ang="0">
                  <a:pos x="206" y="287"/>
                </a:cxn>
                <a:cxn ang="0">
                  <a:pos x="197" y="261"/>
                </a:cxn>
                <a:cxn ang="0">
                  <a:pos x="188" y="236"/>
                </a:cxn>
                <a:cxn ang="0">
                  <a:pos x="179" y="212"/>
                </a:cxn>
                <a:cxn ang="0">
                  <a:pos x="170" y="190"/>
                </a:cxn>
                <a:cxn ang="0">
                  <a:pos x="160" y="168"/>
                </a:cxn>
                <a:cxn ang="0">
                  <a:pos x="151" y="148"/>
                </a:cxn>
                <a:cxn ang="0">
                  <a:pos x="141" y="128"/>
                </a:cxn>
                <a:cxn ang="0">
                  <a:pos x="131" y="111"/>
                </a:cxn>
                <a:cxn ang="0">
                  <a:pos x="121" y="94"/>
                </a:cxn>
                <a:cxn ang="0">
                  <a:pos x="111" y="79"/>
                </a:cxn>
                <a:cxn ang="0">
                  <a:pos x="101" y="65"/>
                </a:cxn>
                <a:cxn ang="0">
                  <a:pos x="91" y="52"/>
                </a:cxn>
                <a:cxn ang="0">
                  <a:pos x="81" y="40"/>
                </a:cxn>
                <a:cxn ang="0">
                  <a:pos x="70" y="30"/>
                </a:cxn>
                <a:cxn ang="0">
                  <a:pos x="60" y="22"/>
                </a:cxn>
                <a:cxn ang="0">
                  <a:pos x="49" y="15"/>
                </a:cxn>
                <a:cxn ang="0">
                  <a:pos x="38" y="9"/>
                </a:cxn>
                <a:cxn ang="0">
                  <a:pos x="28" y="4"/>
                </a:cxn>
                <a:cxn ang="0">
                  <a:pos x="17" y="1"/>
                </a:cxn>
                <a:cxn ang="0">
                  <a:pos x="6" y="0"/>
                </a:cxn>
              </a:cxnLst>
              <a:rect l="0" t="0" r="r" b="b"/>
              <a:pathLst>
                <a:path w="396" h="1970">
                  <a:moveTo>
                    <a:pt x="395" y="1969"/>
                  </a:moveTo>
                  <a:lnTo>
                    <a:pt x="395" y="1960"/>
                  </a:lnTo>
                  <a:lnTo>
                    <a:pt x="395" y="1951"/>
                  </a:lnTo>
                  <a:lnTo>
                    <a:pt x="395" y="1942"/>
                  </a:lnTo>
                  <a:lnTo>
                    <a:pt x="395" y="1933"/>
                  </a:lnTo>
                  <a:lnTo>
                    <a:pt x="395" y="1923"/>
                  </a:lnTo>
                  <a:lnTo>
                    <a:pt x="395" y="1914"/>
                  </a:lnTo>
                  <a:lnTo>
                    <a:pt x="395" y="1905"/>
                  </a:lnTo>
                  <a:lnTo>
                    <a:pt x="395" y="1896"/>
                  </a:lnTo>
                  <a:lnTo>
                    <a:pt x="395" y="1887"/>
                  </a:lnTo>
                  <a:lnTo>
                    <a:pt x="394" y="1878"/>
                  </a:lnTo>
                  <a:lnTo>
                    <a:pt x="394" y="1869"/>
                  </a:lnTo>
                  <a:lnTo>
                    <a:pt x="394" y="1860"/>
                  </a:lnTo>
                  <a:lnTo>
                    <a:pt x="394" y="1851"/>
                  </a:lnTo>
                  <a:lnTo>
                    <a:pt x="394" y="1842"/>
                  </a:lnTo>
                  <a:lnTo>
                    <a:pt x="394" y="1833"/>
                  </a:lnTo>
                  <a:lnTo>
                    <a:pt x="394" y="1824"/>
                  </a:lnTo>
                  <a:lnTo>
                    <a:pt x="394" y="1815"/>
                  </a:lnTo>
                  <a:lnTo>
                    <a:pt x="394" y="1806"/>
                  </a:lnTo>
                  <a:lnTo>
                    <a:pt x="393" y="1797"/>
                  </a:lnTo>
                  <a:lnTo>
                    <a:pt x="393" y="1788"/>
                  </a:lnTo>
                  <a:lnTo>
                    <a:pt x="393" y="1779"/>
                  </a:lnTo>
                  <a:lnTo>
                    <a:pt x="393" y="1770"/>
                  </a:lnTo>
                  <a:lnTo>
                    <a:pt x="393" y="1761"/>
                  </a:lnTo>
                  <a:lnTo>
                    <a:pt x="393" y="1752"/>
                  </a:lnTo>
                  <a:lnTo>
                    <a:pt x="392" y="1743"/>
                  </a:lnTo>
                  <a:lnTo>
                    <a:pt x="392" y="1734"/>
                  </a:lnTo>
                  <a:lnTo>
                    <a:pt x="392" y="1725"/>
                  </a:lnTo>
                  <a:lnTo>
                    <a:pt x="392" y="1717"/>
                  </a:lnTo>
                  <a:lnTo>
                    <a:pt x="391" y="1708"/>
                  </a:lnTo>
                  <a:lnTo>
                    <a:pt x="391" y="1699"/>
                  </a:lnTo>
                  <a:lnTo>
                    <a:pt x="391" y="1690"/>
                  </a:lnTo>
                  <a:lnTo>
                    <a:pt x="391" y="1681"/>
                  </a:lnTo>
                  <a:lnTo>
                    <a:pt x="390" y="1672"/>
                  </a:lnTo>
                  <a:lnTo>
                    <a:pt x="390" y="1664"/>
                  </a:lnTo>
                  <a:lnTo>
                    <a:pt x="390" y="1655"/>
                  </a:lnTo>
                  <a:lnTo>
                    <a:pt x="390" y="1646"/>
                  </a:lnTo>
                  <a:lnTo>
                    <a:pt x="389" y="1637"/>
                  </a:lnTo>
                  <a:lnTo>
                    <a:pt x="389" y="1629"/>
                  </a:lnTo>
                  <a:lnTo>
                    <a:pt x="389" y="1620"/>
                  </a:lnTo>
                  <a:lnTo>
                    <a:pt x="388" y="1611"/>
                  </a:lnTo>
                  <a:lnTo>
                    <a:pt x="388" y="1602"/>
                  </a:lnTo>
                  <a:lnTo>
                    <a:pt x="388" y="1594"/>
                  </a:lnTo>
                  <a:lnTo>
                    <a:pt x="387" y="1585"/>
                  </a:lnTo>
                  <a:lnTo>
                    <a:pt x="387" y="1576"/>
                  </a:lnTo>
                  <a:lnTo>
                    <a:pt x="387" y="1568"/>
                  </a:lnTo>
                  <a:lnTo>
                    <a:pt x="386" y="1559"/>
                  </a:lnTo>
                  <a:lnTo>
                    <a:pt x="386" y="1550"/>
                  </a:lnTo>
                  <a:lnTo>
                    <a:pt x="386" y="1542"/>
                  </a:lnTo>
                  <a:lnTo>
                    <a:pt x="385" y="1533"/>
                  </a:lnTo>
                  <a:lnTo>
                    <a:pt x="385" y="1525"/>
                  </a:lnTo>
                  <a:lnTo>
                    <a:pt x="384" y="1516"/>
                  </a:lnTo>
                  <a:lnTo>
                    <a:pt x="384" y="1508"/>
                  </a:lnTo>
                  <a:lnTo>
                    <a:pt x="384" y="1499"/>
                  </a:lnTo>
                  <a:lnTo>
                    <a:pt x="383" y="1491"/>
                  </a:lnTo>
                  <a:lnTo>
                    <a:pt x="383" y="1482"/>
                  </a:lnTo>
                  <a:lnTo>
                    <a:pt x="382" y="1474"/>
                  </a:lnTo>
                  <a:lnTo>
                    <a:pt x="382" y="1465"/>
                  </a:lnTo>
                  <a:lnTo>
                    <a:pt x="381" y="1457"/>
                  </a:lnTo>
                  <a:lnTo>
                    <a:pt x="381" y="1448"/>
                  </a:lnTo>
                  <a:lnTo>
                    <a:pt x="381" y="1440"/>
                  </a:lnTo>
                  <a:lnTo>
                    <a:pt x="380" y="1431"/>
                  </a:lnTo>
                  <a:lnTo>
                    <a:pt x="380" y="1423"/>
                  </a:lnTo>
                  <a:lnTo>
                    <a:pt x="379" y="1415"/>
                  </a:lnTo>
                  <a:lnTo>
                    <a:pt x="379" y="1406"/>
                  </a:lnTo>
                  <a:lnTo>
                    <a:pt x="378" y="1398"/>
                  </a:lnTo>
                  <a:lnTo>
                    <a:pt x="378" y="1389"/>
                  </a:lnTo>
                  <a:lnTo>
                    <a:pt x="377" y="1381"/>
                  </a:lnTo>
                  <a:lnTo>
                    <a:pt x="377" y="1373"/>
                  </a:lnTo>
                  <a:lnTo>
                    <a:pt x="376" y="1365"/>
                  </a:lnTo>
                  <a:lnTo>
                    <a:pt x="375" y="1356"/>
                  </a:lnTo>
                  <a:lnTo>
                    <a:pt x="375" y="1348"/>
                  </a:lnTo>
                  <a:lnTo>
                    <a:pt x="374" y="1340"/>
                  </a:lnTo>
                  <a:lnTo>
                    <a:pt x="374" y="1331"/>
                  </a:lnTo>
                  <a:lnTo>
                    <a:pt x="373" y="1323"/>
                  </a:lnTo>
                  <a:lnTo>
                    <a:pt x="373" y="1315"/>
                  </a:lnTo>
                  <a:lnTo>
                    <a:pt x="372" y="1307"/>
                  </a:lnTo>
                  <a:lnTo>
                    <a:pt x="372" y="1299"/>
                  </a:lnTo>
                  <a:lnTo>
                    <a:pt x="371" y="1291"/>
                  </a:lnTo>
                  <a:lnTo>
                    <a:pt x="370" y="1282"/>
                  </a:lnTo>
                  <a:lnTo>
                    <a:pt x="370" y="1274"/>
                  </a:lnTo>
                  <a:lnTo>
                    <a:pt x="369" y="1266"/>
                  </a:lnTo>
                  <a:lnTo>
                    <a:pt x="368" y="1258"/>
                  </a:lnTo>
                  <a:lnTo>
                    <a:pt x="368" y="1250"/>
                  </a:lnTo>
                  <a:lnTo>
                    <a:pt x="367" y="1242"/>
                  </a:lnTo>
                  <a:lnTo>
                    <a:pt x="367" y="1234"/>
                  </a:lnTo>
                  <a:lnTo>
                    <a:pt x="366" y="1226"/>
                  </a:lnTo>
                  <a:lnTo>
                    <a:pt x="365" y="1218"/>
                  </a:lnTo>
                  <a:lnTo>
                    <a:pt x="365" y="1210"/>
                  </a:lnTo>
                  <a:lnTo>
                    <a:pt x="364" y="1202"/>
                  </a:lnTo>
                  <a:lnTo>
                    <a:pt x="363" y="1194"/>
                  </a:lnTo>
                  <a:lnTo>
                    <a:pt x="363" y="1186"/>
                  </a:lnTo>
                  <a:lnTo>
                    <a:pt x="362" y="1178"/>
                  </a:lnTo>
                  <a:lnTo>
                    <a:pt x="361" y="1170"/>
                  </a:lnTo>
                  <a:lnTo>
                    <a:pt x="361" y="1163"/>
                  </a:lnTo>
                  <a:lnTo>
                    <a:pt x="360" y="1155"/>
                  </a:lnTo>
                  <a:lnTo>
                    <a:pt x="359" y="1147"/>
                  </a:lnTo>
                  <a:lnTo>
                    <a:pt x="358" y="1139"/>
                  </a:lnTo>
                  <a:lnTo>
                    <a:pt x="358" y="1131"/>
                  </a:lnTo>
                  <a:lnTo>
                    <a:pt x="357" y="1124"/>
                  </a:lnTo>
                  <a:lnTo>
                    <a:pt x="356" y="1116"/>
                  </a:lnTo>
                  <a:lnTo>
                    <a:pt x="355" y="1108"/>
                  </a:lnTo>
                  <a:lnTo>
                    <a:pt x="355" y="1100"/>
                  </a:lnTo>
                  <a:lnTo>
                    <a:pt x="354" y="1093"/>
                  </a:lnTo>
                  <a:lnTo>
                    <a:pt x="353" y="1085"/>
                  </a:lnTo>
                  <a:lnTo>
                    <a:pt x="352" y="1077"/>
                  </a:lnTo>
                  <a:lnTo>
                    <a:pt x="352" y="1070"/>
                  </a:lnTo>
                  <a:lnTo>
                    <a:pt x="351" y="1062"/>
                  </a:lnTo>
                  <a:lnTo>
                    <a:pt x="350" y="1054"/>
                  </a:lnTo>
                  <a:lnTo>
                    <a:pt x="349" y="1047"/>
                  </a:lnTo>
                  <a:lnTo>
                    <a:pt x="348" y="1039"/>
                  </a:lnTo>
                  <a:lnTo>
                    <a:pt x="348" y="1032"/>
                  </a:lnTo>
                  <a:lnTo>
                    <a:pt x="347" y="1024"/>
                  </a:lnTo>
                  <a:lnTo>
                    <a:pt x="346" y="1017"/>
                  </a:lnTo>
                  <a:lnTo>
                    <a:pt x="345" y="1009"/>
                  </a:lnTo>
                  <a:lnTo>
                    <a:pt x="344" y="1002"/>
                  </a:lnTo>
                  <a:lnTo>
                    <a:pt x="343" y="994"/>
                  </a:lnTo>
                  <a:lnTo>
                    <a:pt x="343" y="987"/>
                  </a:lnTo>
                  <a:lnTo>
                    <a:pt x="342" y="979"/>
                  </a:lnTo>
                  <a:lnTo>
                    <a:pt x="341" y="972"/>
                  </a:lnTo>
                  <a:lnTo>
                    <a:pt x="340" y="965"/>
                  </a:lnTo>
                  <a:lnTo>
                    <a:pt x="339" y="957"/>
                  </a:lnTo>
                  <a:lnTo>
                    <a:pt x="338" y="950"/>
                  </a:lnTo>
                  <a:lnTo>
                    <a:pt x="337" y="943"/>
                  </a:lnTo>
                  <a:lnTo>
                    <a:pt x="336" y="935"/>
                  </a:lnTo>
                  <a:lnTo>
                    <a:pt x="335" y="928"/>
                  </a:lnTo>
                  <a:lnTo>
                    <a:pt x="335" y="921"/>
                  </a:lnTo>
                  <a:lnTo>
                    <a:pt x="334" y="914"/>
                  </a:lnTo>
                  <a:lnTo>
                    <a:pt x="333" y="907"/>
                  </a:lnTo>
                  <a:lnTo>
                    <a:pt x="332" y="899"/>
                  </a:lnTo>
                  <a:lnTo>
                    <a:pt x="331" y="892"/>
                  </a:lnTo>
                  <a:lnTo>
                    <a:pt x="330" y="885"/>
                  </a:lnTo>
                  <a:lnTo>
                    <a:pt x="329" y="878"/>
                  </a:lnTo>
                  <a:lnTo>
                    <a:pt x="328" y="871"/>
                  </a:lnTo>
                  <a:lnTo>
                    <a:pt x="327" y="864"/>
                  </a:lnTo>
                  <a:lnTo>
                    <a:pt x="326" y="857"/>
                  </a:lnTo>
                  <a:lnTo>
                    <a:pt x="325" y="850"/>
                  </a:lnTo>
                  <a:lnTo>
                    <a:pt x="324" y="843"/>
                  </a:lnTo>
                  <a:lnTo>
                    <a:pt x="323" y="836"/>
                  </a:lnTo>
                  <a:lnTo>
                    <a:pt x="322" y="829"/>
                  </a:lnTo>
                  <a:lnTo>
                    <a:pt x="321" y="822"/>
                  </a:lnTo>
                  <a:lnTo>
                    <a:pt x="320" y="815"/>
                  </a:lnTo>
                  <a:lnTo>
                    <a:pt x="319" y="809"/>
                  </a:lnTo>
                  <a:lnTo>
                    <a:pt x="318" y="802"/>
                  </a:lnTo>
                  <a:lnTo>
                    <a:pt x="317" y="795"/>
                  </a:lnTo>
                  <a:lnTo>
                    <a:pt x="316" y="788"/>
                  </a:lnTo>
                  <a:lnTo>
                    <a:pt x="315" y="782"/>
                  </a:lnTo>
                  <a:lnTo>
                    <a:pt x="314" y="775"/>
                  </a:lnTo>
                  <a:lnTo>
                    <a:pt x="313" y="768"/>
                  </a:lnTo>
                  <a:lnTo>
                    <a:pt x="312" y="761"/>
                  </a:lnTo>
                  <a:lnTo>
                    <a:pt x="311" y="755"/>
                  </a:lnTo>
                  <a:lnTo>
                    <a:pt x="310" y="748"/>
                  </a:lnTo>
                  <a:lnTo>
                    <a:pt x="309" y="741"/>
                  </a:lnTo>
                  <a:lnTo>
                    <a:pt x="308" y="735"/>
                  </a:lnTo>
                  <a:lnTo>
                    <a:pt x="307" y="728"/>
                  </a:lnTo>
                  <a:lnTo>
                    <a:pt x="306" y="721"/>
                  </a:lnTo>
                  <a:lnTo>
                    <a:pt x="305" y="715"/>
                  </a:lnTo>
                  <a:lnTo>
                    <a:pt x="304" y="708"/>
                  </a:lnTo>
                  <a:lnTo>
                    <a:pt x="302" y="702"/>
                  </a:lnTo>
                  <a:lnTo>
                    <a:pt x="301" y="695"/>
                  </a:lnTo>
                  <a:lnTo>
                    <a:pt x="300" y="689"/>
                  </a:lnTo>
                  <a:lnTo>
                    <a:pt x="299" y="682"/>
                  </a:lnTo>
                  <a:lnTo>
                    <a:pt x="298" y="676"/>
                  </a:lnTo>
                  <a:lnTo>
                    <a:pt x="297" y="670"/>
                  </a:lnTo>
                  <a:lnTo>
                    <a:pt x="296" y="663"/>
                  </a:lnTo>
                  <a:lnTo>
                    <a:pt x="295" y="657"/>
                  </a:lnTo>
                  <a:lnTo>
                    <a:pt x="293" y="651"/>
                  </a:lnTo>
                  <a:lnTo>
                    <a:pt x="292" y="644"/>
                  </a:lnTo>
                  <a:lnTo>
                    <a:pt x="291" y="638"/>
                  </a:lnTo>
                  <a:lnTo>
                    <a:pt x="290" y="632"/>
                  </a:lnTo>
                  <a:lnTo>
                    <a:pt x="289" y="625"/>
                  </a:lnTo>
                  <a:lnTo>
                    <a:pt x="288" y="619"/>
                  </a:lnTo>
                  <a:lnTo>
                    <a:pt x="287" y="613"/>
                  </a:lnTo>
                  <a:lnTo>
                    <a:pt x="285" y="607"/>
                  </a:lnTo>
                  <a:lnTo>
                    <a:pt x="284" y="601"/>
                  </a:lnTo>
                  <a:lnTo>
                    <a:pt x="283" y="595"/>
                  </a:lnTo>
                  <a:lnTo>
                    <a:pt x="282" y="589"/>
                  </a:lnTo>
                  <a:lnTo>
                    <a:pt x="281" y="583"/>
                  </a:lnTo>
                  <a:lnTo>
                    <a:pt x="279" y="577"/>
                  </a:lnTo>
                  <a:lnTo>
                    <a:pt x="278" y="571"/>
                  </a:lnTo>
                  <a:lnTo>
                    <a:pt x="277" y="565"/>
                  </a:lnTo>
                  <a:lnTo>
                    <a:pt x="276" y="559"/>
                  </a:lnTo>
                  <a:lnTo>
                    <a:pt x="275" y="553"/>
                  </a:lnTo>
                  <a:lnTo>
                    <a:pt x="273" y="547"/>
                  </a:lnTo>
                  <a:lnTo>
                    <a:pt x="272" y="541"/>
                  </a:lnTo>
                  <a:lnTo>
                    <a:pt x="271" y="535"/>
                  </a:lnTo>
                  <a:lnTo>
                    <a:pt x="270" y="529"/>
                  </a:lnTo>
                  <a:lnTo>
                    <a:pt x="268" y="524"/>
                  </a:lnTo>
                  <a:lnTo>
                    <a:pt x="267" y="518"/>
                  </a:lnTo>
                  <a:lnTo>
                    <a:pt x="266" y="512"/>
                  </a:lnTo>
                  <a:lnTo>
                    <a:pt x="265" y="506"/>
                  </a:lnTo>
                  <a:lnTo>
                    <a:pt x="263" y="501"/>
                  </a:lnTo>
                  <a:lnTo>
                    <a:pt x="262" y="495"/>
                  </a:lnTo>
                  <a:lnTo>
                    <a:pt x="261" y="489"/>
                  </a:lnTo>
                  <a:lnTo>
                    <a:pt x="259" y="484"/>
                  </a:lnTo>
                  <a:lnTo>
                    <a:pt x="258" y="478"/>
                  </a:lnTo>
                  <a:lnTo>
                    <a:pt x="257" y="473"/>
                  </a:lnTo>
                  <a:lnTo>
                    <a:pt x="256" y="467"/>
                  </a:lnTo>
                  <a:lnTo>
                    <a:pt x="254" y="462"/>
                  </a:lnTo>
                  <a:lnTo>
                    <a:pt x="253" y="456"/>
                  </a:lnTo>
                  <a:lnTo>
                    <a:pt x="252" y="451"/>
                  </a:lnTo>
                  <a:lnTo>
                    <a:pt x="250" y="445"/>
                  </a:lnTo>
                  <a:lnTo>
                    <a:pt x="249" y="440"/>
                  </a:lnTo>
                  <a:lnTo>
                    <a:pt x="248" y="435"/>
                  </a:lnTo>
                  <a:lnTo>
                    <a:pt x="246" y="429"/>
                  </a:lnTo>
                  <a:lnTo>
                    <a:pt x="245" y="424"/>
                  </a:lnTo>
                  <a:lnTo>
                    <a:pt x="244" y="419"/>
                  </a:lnTo>
                  <a:lnTo>
                    <a:pt x="242" y="413"/>
                  </a:lnTo>
                  <a:lnTo>
                    <a:pt x="241" y="408"/>
                  </a:lnTo>
                  <a:lnTo>
                    <a:pt x="240" y="403"/>
                  </a:lnTo>
                  <a:lnTo>
                    <a:pt x="238" y="398"/>
                  </a:lnTo>
                  <a:lnTo>
                    <a:pt x="237" y="393"/>
                  </a:lnTo>
                  <a:lnTo>
                    <a:pt x="236" y="388"/>
                  </a:lnTo>
                  <a:lnTo>
                    <a:pt x="234" y="383"/>
                  </a:lnTo>
                  <a:lnTo>
                    <a:pt x="233" y="378"/>
                  </a:lnTo>
                  <a:lnTo>
                    <a:pt x="231" y="373"/>
                  </a:lnTo>
                  <a:lnTo>
                    <a:pt x="230" y="368"/>
                  </a:lnTo>
                  <a:lnTo>
                    <a:pt x="229" y="363"/>
                  </a:lnTo>
                  <a:lnTo>
                    <a:pt x="227" y="358"/>
                  </a:lnTo>
                  <a:lnTo>
                    <a:pt x="226" y="353"/>
                  </a:lnTo>
                  <a:lnTo>
                    <a:pt x="225" y="348"/>
                  </a:lnTo>
                  <a:lnTo>
                    <a:pt x="223" y="343"/>
                  </a:lnTo>
                  <a:lnTo>
                    <a:pt x="222" y="338"/>
                  </a:lnTo>
                  <a:lnTo>
                    <a:pt x="220" y="334"/>
                  </a:lnTo>
                  <a:lnTo>
                    <a:pt x="219" y="329"/>
                  </a:lnTo>
                  <a:lnTo>
                    <a:pt x="217" y="324"/>
                  </a:lnTo>
                  <a:lnTo>
                    <a:pt x="216" y="319"/>
                  </a:lnTo>
                  <a:lnTo>
                    <a:pt x="215" y="315"/>
                  </a:lnTo>
                  <a:lnTo>
                    <a:pt x="213" y="310"/>
                  </a:lnTo>
                  <a:lnTo>
                    <a:pt x="212" y="306"/>
                  </a:lnTo>
                  <a:lnTo>
                    <a:pt x="210" y="301"/>
                  </a:lnTo>
                  <a:lnTo>
                    <a:pt x="209" y="296"/>
                  </a:lnTo>
                  <a:lnTo>
                    <a:pt x="207" y="292"/>
                  </a:lnTo>
                  <a:lnTo>
                    <a:pt x="206" y="287"/>
                  </a:lnTo>
                  <a:lnTo>
                    <a:pt x="204" y="283"/>
                  </a:lnTo>
                  <a:lnTo>
                    <a:pt x="203" y="279"/>
                  </a:lnTo>
                  <a:lnTo>
                    <a:pt x="201" y="274"/>
                  </a:lnTo>
                  <a:lnTo>
                    <a:pt x="200" y="270"/>
                  </a:lnTo>
                  <a:lnTo>
                    <a:pt x="199" y="266"/>
                  </a:lnTo>
                  <a:lnTo>
                    <a:pt x="197" y="261"/>
                  </a:lnTo>
                  <a:lnTo>
                    <a:pt x="196" y="257"/>
                  </a:lnTo>
                  <a:lnTo>
                    <a:pt x="194" y="253"/>
                  </a:lnTo>
                  <a:lnTo>
                    <a:pt x="193" y="249"/>
                  </a:lnTo>
                  <a:lnTo>
                    <a:pt x="191" y="244"/>
                  </a:lnTo>
                  <a:lnTo>
                    <a:pt x="190" y="240"/>
                  </a:lnTo>
                  <a:lnTo>
                    <a:pt x="188" y="236"/>
                  </a:lnTo>
                  <a:lnTo>
                    <a:pt x="187" y="232"/>
                  </a:lnTo>
                  <a:lnTo>
                    <a:pt x="185" y="228"/>
                  </a:lnTo>
                  <a:lnTo>
                    <a:pt x="184" y="224"/>
                  </a:lnTo>
                  <a:lnTo>
                    <a:pt x="182" y="220"/>
                  </a:lnTo>
                  <a:lnTo>
                    <a:pt x="180" y="216"/>
                  </a:lnTo>
                  <a:lnTo>
                    <a:pt x="179" y="212"/>
                  </a:lnTo>
                  <a:lnTo>
                    <a:pt x="177" y="208"/>
                  </a:lnTo>
                  <a:lnTo>
                    <a:pt x="176" y="205"/>
                  </a:lnTo>
                  <a:lnTo>
                    <a:pt x="174" y="201"/>
                  </a:lnTo>
                  <a:lnTo>
                    <a:pt x="173" y="197"/>
                  </a:lnTo>
                  <a:lnTo>
                    <a:pt x="171" y="193"/>
                  </a:lnTo>
                  <a:lnTo>
                    <a:pt x="170" y="190"/>
                  </a:lnTo>
                  <a:lnTo>
                    <a:pt x="168" y="186"/>
                  </a:lnTo>
                  <a:lnTo>
                    <a:pt x="167" y="182"/>
                  </a:lnTo>
                  <a:lnTo>
                    <a:pt x="165" y="179"/>
                  </a:lnTo>
                  <a:lnTo>
                    <a:pt x="163" y="175"/>
                  </a:lnTo>
                  <a:lnTo>
                    <a:pt x="162" y="171"/>
                  </a:lnTo>
                  <a:lnTo>
                    <a:pt x="160" y="168"/>
                  </a:lnTo>
                  <a:lnTo>
                    <a:pt x="159" y="164"/>
                  </a:lnTo>
                  <a:lnTo>
                    <a:pt x="157" y="161"/>
                  </a:lnTo>
                  <a:lnTo>
                    <a:pt x="156" y="158"/>
                  </a:lnTo>
                  <a:lnTo>
                    <a:pt x="154" y="154"/>
                  </a:lnTo>
                  <a:lnTo>
                    <a:pt x="152" y="151"/>
                  </a:lnTo>
                  <a:lnTo>
                    <a:pt x="151" y="148"/>
                  </a:lnTo>
                  <a:lnTo>
                    <a:pt x="149" y="144"/>
                  </a:lnTo>
                  <a:lnTo>
                    <a:pt x="148" y="141"/>
                  </a:lnTo>
                  <a:lnTo>
                    <a:pt x="146" y="138"/>
                  </a:lnTo>
                  <a:lnTo>
                    <a:pt x="144" y="135"/>
                  </a:lnTo>
                  <a:lnTo>
                    <a:pt x="143" y="132"/>
                  </a:lnTo>
                  <a:lnTo>
                    <a:pt x="141" y="128"/>
                  </a:lnTo>
                  <a:lnTo>
                    <a:pt x="139" y="125"/>
                  </a:lnTo>
                  <a:lnTo>
                    <a:pt x="138" y="122"/>
                  </a:lnTo>
                  <a:lnTo>
                    <a:pt x="136" y="119"/>
                  </a:lnTo>
                  <a:lnTo>
                    <a:pt x="135" y="116"/>
                  </a:lnTo>
                  <a:lnTo>
                    <a:pt x="133" y="113"/>
                  </a:lnTo>
                  <a:lnTo>
                    <a:pt x="131" y="111"/>
                  </a:lnTo>
                  <a:lnTo>
                    <a:pt x="130" y="108"/>
                  </a:lnTo>
                  <a:lnTo>
                    <a:pt x="128" y="105"/>
                  </a:lnTo>
                  <a:lnTo>
                    <a:pt x="126" y="102"/>
                  </a:lnTo>
                  <a:lnTo>
                    <a:pt x="125" y="99"/>
                  </a:lnTo>
                  <a:lnTo>
                    <a:pt x="123" y="97"/>
                  </a:lnTo>
                  <a:lnTo>
                    <a:pt x="121" y="94"/>
                  </a:lnTo>
                  <a:lnTo>
                    <a:pt x="120" y="91"/>
                  </a:lnTo>
                  <a:lnTo>
                    <a:pt x="118" y="89"/>
                  </a:lnTo>
                  <a:lnTo>
                    <a:pt x="116" y="86"/>
                  </a:lnTo>
                  <a:lnTo>
                    <a:pt x="115" y="84"/>
                  </a:lnTo>
                  <a:lnTo>
                    <a:pt x="113" y="81"/>
                  </a:lnTo>
                  <a:lnTo>
                    <a:pt x="111" y="79"/>
                  </a:lnTo>
                  <a:lnTo>
                    <a:pt x="110" y="76"/>
                  </a:lnTo>
                  <a:lnTo>
                    <a:pt x="108" y="74"/>
                  </a:lnTo>
                  <a:lnTo>
                    <a:pt x="106" y="71"/>
                  </a:lnTo>
                  <a:lnTo>
                    <a:pt x="105" y="69"/>
                  </a:lnTo>
                  <a:lnTo>
                    <a:pt x="103" y="67"/>
                  </a:lnTo>
                  <a:lnTo>
                    <a:pt x="101" y="65"/>
                  </a:lnTo>
                  <a:lnTo>
                    <a:pt x="100" y="62"/>
                  </a:lnTo>
                  <a:lnTo>
                    <a:pt x="98" y="60"/>
                  </a:lnTo>
                  <a:lnTo>
                    <a:pt x="96" y="58"/>
                  </a:lnTo>
                  <a:lnTo>
                    <a:pt x="94" y="56"/>
                  </a:lnTo>
                  <a:lnTo>
                    <a:pt x="93" y="54"/>
                  </a:lnTo>
                  <a:lnTo>
                    <a:pt x="91" y="52"/>
                  </a:lnTo>
                  <a:lnTo>
                    <a:pt x="89" y="50"/>
                  </a:lnTo>
                  <a:lnTo>
                    <a:pt x="88" y="48"/>
                  </a:lnTo>
                  <a:lnTo>
                    <a:pt x="86" y="46"/>
                  </a:lnTo>
                  <a:lnTo>
                    <a:pt x="84" y="44"/>
                  </a:lnTo>
                  <a:lnTo>
                    <a:pt x="82" y="42"/>
                  </a:lnTo>
                  <a:lnTo>
                    <a:pt x="81" y="40"/>
                  </a:lnTo>
                  <a:lnTo>
                    <a:pt x="79" y="39"/>
                  </a:lnTo>
                  <a:lnTo>
                    <a:pt x="77" y="37"/>
                  </a:lnTo>
                  <a:lnTo>
                    <a:pt x="76" y="35"/>
                  </a:lnTo>
                  <a:lnTo>
                    <a:pt x="74" y="34"/>
                  </a:lnTo>
                  <a:lnTo>
                    <a:pt x="72" y="32"/>
                  </a:lnTo>
                  <a:lnTo>
                    <a:pt x="70" y="30"/>
                  </a:lnTo>
                  <a:lnTo>
                    <a:pt x="69" y="29"/>
                  </a:lnTo>
                  <a:lnTo>
                    <a:pt x="67" y="27"/>
                  </a:lnTo>
                  <a:lnTo>
                    <a:pt x="65" y="26"/>
                  </a:lnTo>
                  <a:lnTo>
                    <a:pt x="63" y="25"/>
                  </a:lnTo>
                  <a:lnTo>
                    <a:pt x="62" y="23"/>
                  </a:lnTo>
                  <a:lnTo>
                    <a:pt x="60" y="22"/>
                  </a:lnTo>
                  <a:lnTo>
                    <a:pt x="58" y="20"/>
                  </a:lnTo>
                  <a:lnTo>
                    <a:pt x="56" y="19"/>
                  </a:lnTo>
                  <a:lnTo>
                    <a:pt x="54" y="18"/>
                  </a:lnTo>
                  <a:lnTo>
                    <a:pt x="53" y="17"/>
                  </a:lnTo>
                  <a:lnTo>
                    <a:pt x="51" y="16"/>
                  </a:lnTo>
                  <a:lnTo>
                    <a:pt x="49" y="15"/>
                  </a:lnTo>
                  <a:lnTo>
                    <a:pt x="47" y="13"/>
                  </a:lnTo>
                  <a:lnTo>
                    <a:pt x="46" y="12"/>
                  </a:lnTo>
                  <a:lnTo>
                    <a:pt x="44" y="11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5" y="7"/>
                  </a:lnTo>
                  <a:lnTo>
                    <a:pt x="33" y="6"/>
                  </a:lnTo>
                  <a:lnTo>
                    <a:pt x="31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5121275" y="1905000"/>
              <a:ext cx="625475" cy="3127375"/>
            </a:xfrm>
            <a:custGeom>
              <a:avLst/>
              <a:gdLst/>
              <a:ahLst/>
              <a:cxnLst>
                <a:cxn ang="0">
                  <a:pos x="0" y="1923"/>
                </a:cxn>
                <a:cxn ang="0">
                  <a:pos x="0" y="1869"/>
                </a:cxn>
                <a:cxn ang="0">
                  <a:pos x="1" y="1815"/>
                </a:cxn>
                <a:cxn ang="0">
                  <a:pos x="2" y="1761"/>
                </a:cxn>
                <a:cxn ang="0">
                  <a:pos x="3" y="1708"/>
                </a:cxn>
                <a:cxn ang="0">
                  <a:pos x="5" y="1655"/>
                </a:cxn>
                <a:cxn ang="0">
                  <a:pos x="6" y="1602"/>
                </a:cxn>
                <a:cxn ang="0">
                  <a:pos x="9" y="1551"/>
                </a:cxn>
                <a:cxn ang="0">
                  <a:pos x="11" y="1499"/>
                </a:cxn>
                <a:cxn ang="0">
                  <a:pos x="14" y="1448"/>
                </a:cxn>
                <a:cxn ang="0">
                  <a:pos x="16" y="1398"/>
                </a:cxn>
                <a:cxn ang="0">
                  <a:pos x="20" y="1348"/>
                </a:cxn>
                <a:cxn ang="0">
                  <a:pos x="23" y="1299"/>
                </a:cxn>
                <a:cxn ang="0">
                  <a:pos x="27" y="1250"/>
                </a:cxn>
                <a:cxn ang="0">
                  <a:pos x="31" y="1202"/>
                </a:cxn>
                <a:cxn ang="0">
                  <a:pos x="35" y="1155"/>
                </a:cxn>
                <a:cxn ang="0">
                  <a:pos x="39" y="1108"/>
                </a:cxn>
                <a:cxn ang="0">
                  <a:pos x="44" y="1062"/>
                </a:cxn>
                <a:cxn ang="0">
                  <a:pos x="49" y="1017"/>
                </a:cxn>
                <a:cxn ang="0">
                  <a:pos x="54" y="972"/>
                </a:cxn>
                <a:cxn ang="0">
                  <a:pos x="59" y="929"/>
                </a:cxn>
                <a:cxn ang="0">
                  <a:pos x="65" y="885"/>
                </a:cxn>
                <a:cxn ang="0">
                  <a:pos x="70" y="843"/>
                </a:cxn>
                <a:cxn ang="0">
                  <a:pos x="76" y="803"/>
                </a:cxn>
                <a:cxn ang="0">
                  <a:pos x="82" y="762"/>
                </a:cxn>
                <a:cxn ang="0">
                  <a:pos x="89" y="722"/>
                </a:cxn>
                <a:cxn ang="0">
                  <a:pos x="95" y="683"/>
                </a:cxn>
                <a:cxn ang="0">
                  <a:pos x="102" y="645"/>
                </a:cxn>
                <a:cxn ang="0">
                  <a:pos x="109" y="608"/>
                </a:cxn>
                <a:cxn ang="0">
                  <a:pos x="116" y="571"/>
                </a:cxn>
                <a:cxn ang="0">
                  <a:pos x="124" y="536"/>
                </a:cxn>
                <a:cxn ang="0">
                  <a:pos x="131" y="501"/>
                </a:cxn>
                <a:cxn ang="0">
                  <a:pos x="139" y="468"/>
                </a:cxn>
                <a:cxn ang="0">
                  <a:pos x="147" y="435"/>
                </a:cxn>
                <a:cxn ang="0">
                  <a:pos x="155" y="404"/>
                </a:cxn>
                <a:cxn ang="0">
                  <a:pos x="163" y="373"/>
                </a:cxn>
                <a:cxn ang="0">
                  <a:pos x="171" y="344"/>
                </a:cxn>
                <a:cxn ang="0">
                  <a:pos x="180" y="315"/>
                </a:cxn>
                <a:cxn ang="0">
                  <a:pos x="188" y="288"/>
                </a:cxn>
                <a:cxn ang="0">
                  <a:pos x="197" y="262"/>
                </a:cxn>
                <a:cxn ang="0">
                  <a:pos x="206" y="237"/>
                </a:cxn>
                <a:cxn ang="0">
                  <a:pos x="215" y="213"/>
                </a:cxn>
                <a:cxn ang="0">
                  <a:pos x="225" y="190"/>
                </a:cxn>
                <a:cxn ang="0">
                  <a:pos x="233" y="169"/>
                </a:cxn>
                <a:cxn ang="0">
                  <a:pos x="242" y="148"/>
                </a:cxn>
                <a:cxn ang="0">
                  <a:pos x="252" y="129"/>
                </a:cxn>
                <a:cxn ang="0">
                  <a:pos x="262" y="111"/>
                </a:cxn>
                <a:cxn ang="0">
                  <a:pos x="272" y="95"/>
                </a:cxn>
                <a:cxn ang="0">
                  <a:pos x="282" y="79"/>
                </a:cxn>
                <a:cxn ang="0">
                  <a:pos x="292" y="65"/>
                </a:cxn>
                <a:cxn ang="0">
                  <a:pos x="302" y="52"/>
                </a:cxn>
                <a:cxn ang="0">
                  <a:pos x="312" y="41"/>
                </a:cxn>
                <a:cxn ang="0">
                  <a:pos x="323" y="31"/>
                </a:cxn>
                <a:cxn ang="0">
                  <a:pos x="333" y="22"/>
                </a:cxn>
                <a:cxn ang="0">
                  <a:pos x="344" y="15"/>
                </a:cxn>
                <a:cxn ang="0">
                  <a:pos x="355" y="9"/>
                </a:cxn>
                <a:cxn ang="0">
                  <a:pos x="365" y="5"/>
                </a:cxn>
                <a:cxn ang="0">
                  <a:pos x="376" y="2"/>
                </a:cxn>
                <a:cxn ang="0">
                  <a:pos x="387" y="0"/>
                </a:cxn>
              </a:cxnLst>
              <a:rect l="0" t="0" r="r" b="b"/>
              <a:pathLst>
                <a:path w="394" h="1970">
                  <a:moveTo>
                    <a:pt x="0" y="1969"/>
                  </a:moveTo>
                  <a:lnTo>
                    <a:pt x="0" y="1960"/>
                  </a:lnTo>
                  <a:lnTo>
                    <a:pt x="0" y="1951"/>
                  </a:lnTo>
                  <a:lnTo>
                    <a:pt x="0" y="1942"/>
                  </a:lnTo>
                  <a:lnTo>
                    <a:pt x="0" y="1933"/>
                  </a:lnTo>
                  <a:lnTo>
                    <a:pt x="0" y="1923"/>
                  </a:lnTo>
                  <a:lnTo>
                    <a:pt x="0" y="1914"/>
                  </a:lnTo>
                  <a:lnTo>
                    <a:pt x="0" y="1905"/>
                  </a:lnTo>
                  <a:lnTo>
                    <a:pt x="0" y="1896"/>
                  </a:lnTo>
                  <a:lnTo>
                    <a:pt x="0" y="1887"/>
                  </a:lnTo>
                  <a:lnTo>
                    <a:pt x="0" y="1878"/>
                  </a:lnTo>
                  <a:lnTo>
                    <a:pt x="0" y="1869"/>
                  </a:lnTo>
                  <a:lnTo>
                    <a:pt x="0" y="1860"/>
                  </a:lnTo>
                  <a:lnTo>
                    <a:pt x="0" y="1851"/>
                  </a:lnTo>
                  <a:lnTo>
                    <a:pt x="0" y="1842"/>
                  </a:lnTo>
                  <a:lnTo>
                    <a:pt x="0" y="1833"/>
                  </a:lnTo>
                  <a:lnTo>
                    <a:pt x="1" y="1824"/>
                  </a:lnTo>
                  <a:lnTo>
                    <a:pt x="1" y="1815"/>
                  </a:lnTo>
                  <a:lnTo>
                    <a:pt x="1" y="1806"/>
                  </a:lnTo>
                  <a:lnTo>
                    <a:pt x="1" y="1797"/>
                  </a:lnTo>
                  <a:lnTo>
                    <a:pt x="1" y="1788"/>
                  </a:lnTo>
                  <a:lnTo>
                    <a:pt x="1" y="1779"/>
                  </a:lnTo>
                  <a:lnTo>
                    <a:pt x="2" y="1770"/>
                  </a:lnTo>
                  <a:lnTo>
                    <a:pt x="2" y="1761"/>
                  </a:lnTo>
                  <a:lnTo>
                    <a:pt x="2" y="1752"/>
                  </a:lnTo>
                  <a:lnTo>
                    <a:pt x="2" y="1743"/>
                  </a:lnTo>
                  <a:lnTo>
                    <a:pt x="2" y="1734"/>
                  </a:lnTo>
                  <a:lnTo>
                    <a:pt x="3" y="1725"/>
                  </a:lnTo>
                  <a:lnTo>
                    <a:pt x="3" y="1717"/>
                  </a:lnTo>
                  <a:lnTo>
                    <a:pt x="3" y="1708"/>
                  </a:lnTo>
                  <a:lnTo>
                    <a:pt x="3" y="1699"/>
                  </a:lnTo>
                  <a:lnTo>
                    <a:pt x="3" y="1690"/>
                  </a:lnTo>
                  <a:lnTo>
                    <a:pt x="4" y="1681"/>
                  </a:lnTo>
                  <a:lnTo>
                    <a:pt x="4" y="1672"/>
                  </a:lnTo>
                  <a:lnTo>
                    <a:pt x="4" y="1664"/>
                  </a:lnTo>
                  <a:lnTo>
                    <a:pt x="5" y="1655"/>
                  </a:lnTo>
                  <a:lnTo>
                    <a:pt x="5" y="1646"/>
                  </a:lnTo>
                  <a:lnTo>
                    <a:pt x="5" y="1637"/>
                  </a:lnTo>
                  <a:lnTo>
                    <a:pt x="5" y="1629"/>
                  </a:lnTo>
                  <a:lnTo>
                    <a:pt x="6" y="1620"/>
                  </a:lnTo>
                  <a:lnTo>
                    <a:pt x="6" y="1611"/>
                  </a:lnTo>
                  <a:lnTo>
                    <a:pt x="6" y="1602"/>
                  </a:lnTo>
                  <a:lnTo>
                    <a:pt x="7" y="1594"/>
                  </a:lnTo>
                  <a:lnTo>
                    <a:pt x="7" y="1585"/>
                  </a:lnTo>
                  <a:lnTo>
                    <a:pt x="7" y="1576"/>
                  </a:lnTo>
                  <a:lnTo>
                    <a:pt x="8" y="1568"/>
                  </a:lnTo>
                  <a:lnTo>
                    <a:pt x="8" y="1559"/>
                  </a:lnTo>
                  <a:lnTo>
                    <a:pt x="9" y="1551"/>
                  </a:lnTo>
                  <a:lnTo>
                    <a:pt x="9" y="1542"/>
                  </a:lnTo>
                  <a:lnTo>
                    <a:pt x="9" y="1533"/>
                  </a:lnTo>
                  <a:lnTo>
                    <a:pt x="10" y="1525"/>
                  </a:lnTo>
                  <a:lnTo>
                    <a:pt x="10" y="1516"/>
                  </a:lnTo>
                  <a:lnTo>
                    <a:pt x="10" y="1508"/>
                  </a:lnTo>
                  <a:lnTo>
                    <a:pt x="11" y="1499"/>
                  </a:lnTo>
                  <a:lnTo>
                    <a:pt x="11" y="1491"/>
                  </a:lnTo>
                  <a:lnTo>
                    <a:pt x="12" y="1482"/>
                  </a:lnTo>
                  <a:lnTo>
                    <a:pt x="12" y="1474"/>
                  </a:lnTo>
                  <a:lnTo>
                    <a:pt x="13" y="1465"/>
                  </a:lnTo>
                  <a:lnTo>
                    <a:pt x="13" y="1457"/>
                  </a:lnTo>
                  <a:lnTo>
                    <a:pt x="14" y="1448"/>
                  </a:lnTo>
                  <a:lnTo>
                    <a:pt x="14" y="1440"/>
                  </a:lnTo>
                  <a:lnTo>
                    <a:pt x="14" y="1431"/>
                  </a:lnTo>
                  <a:lnTo>
                    <a:pt x="15" y="1423"/>
                  </a:lnTo>
                  <a:lnTo>
                    <a:pt x="15" y="1415"/>
                  </a:lnTo>
                  <a:lnTo>
                    <a:pt x="16" y="1406"/>
                  </a:lnTo>
                  <a:lnTo>
                    <a:pt x="16" y="1398"/>
                  </a:lnTo>
                  <a:lnTo>
                    <a:pt x="17" y="1390"/>
                  </a:lnTo>
                  <a:lnTo>
                    <a:pt x="17" y="1381"/>
                  </a:lnTo>
                  <a:lnTo>
                    <a:pt x="18" y="1373"/>
                  </a:lnTo>
                  <a:lnTo>
                    <a:pt x="19" y="1365"/>
                  </a:lnTo>
                  <a:lnTo>
                    <a:pt x="19" y="1356"/>
                  </a:lnTo>
                  <a:lnTo>
                    <a:pt x="20" y="1348"/>
                  </a:lnTo>
                  <a:lnTo>
                    <a:pt x="20" y="1340"/>
                  </a:lnTo>
                  <a:lnTo>
                    <a:pt x="21" y="1332"/>
                  </a:lnTo>
                  <a:lnTo>
                    <a:pt x="21" y="1323"/>
                  </a:lnTo>
                  <a:lnTo>
                    <a:pt x="22" y="1315"/>
                  </a:lnTo>
                  <a:lnTo>
                    <a:pt x="22" y="1307"/>
                  </a:lnTo>
                  <a:lnTo>
                    <a:pt x="23" y="1299"/>
                  </a:lnTo>
                  <a:lnTo>
                    <a:pt x="24" y="1291"/>
                  </a:lnTo>
                  <a:lnTo>
                    <a:pt x="24" y="1283"/>
                  </a:lnTo>
                  <a:lnTo>
                    <a:pt x="25" y="1275"/>
                  </a:lnTo>
                  <a:lnTo>
                    <a:pt x="25" y="1266"/>
                  </a:lnTo>
                  <a:lnTo>
                    <a:pt x="26" y="1258"/>
                  </a:lnTo>
                  <a:lnTo>
                    <a:pt x="27" y="1250"/>
                  </a:lnTo>
                  <a:lnTo>
                    <a:pt x="27" y="1242"/>
                  </a:lnTo>
                  <a:lnTo>
                    <a:pt x="28" y="1234"/>
                  </a:lnTo>
                  <a:lnTo>
                    <a:pt x="29" y="1226"/>
                  </a:lnTo>
                  <a:lnTo>
                    <a:pt x="29" y="1218"/>
                  </a:lnTo>
                  <a:lnTo>
                    <a:pt x="30" y="1210"/>
                  </a:lnTo>
                  <a:lnTo>
                    <a:pt x="31" y="1202"/>
                  </a:lnTo>
                  <a:lnTo>
                    <a:pt x="31" y="1194"/>
                  </a:lnTo>
                  <a:lnTo>
                    <a:pt x="32" y="1187"/>
                  </a:lnTo>
                  <a:lnTo>
                    <a:pt x="33" y="1179"/>
                  </a:lnTo>
                  <a:lnTo>
                    <a:pt x="33" y="1171"/>
                  </a:lnTo>
                  <a:lnTo>
                    <a:pt x="34" y="1163"/>
                  </a:lnTo>
                  <a:lnTo>
                    <a:pt x="35" y="1155"/>
                  </a:lnTo>
                  <a:lnTo>
                    <a:pt x="35" y="1147"/>
                  </a:lnTo>
                  <a:lnTo>
                    <a:pt x="36" y="1139"/>
                  </a:lnTo>
                  <a:lnTo>
                    <a:pt x="37" y="1132"/>
                  </a:lnTo>
                  <a:lnTo>
                    <a:pt x="38" y="1124"/>
                  </a:lnTo>
                  <a:lnTo>
                    <a:pt x="38" y="1116"/>
                  </a:lnTo>
                  <a:lnTo>
                    <a:pt x="39" y="1108"/>
                  </a:lnTo>
                  <a:lnTo>
                    <a:pt x="40" y="1101"/>
                  </a:lnTo>
                  <a:lnTo>
                    <a:pt x="41" y="1093"/>
                  </a:lnTo>
                  <a:lnTo>
                    <a:pt x="41" y="1085"/>
                  </a:lnTo>
                  <a:lnTo>
                    <a:pt x="42" y="1078"/>
                  </a:lnTo>
                  <a:lnTo>
                    <a:pt x="43" y="1070"/>
                  </a:lnTo>
                  <a:lnTo>
                    <a:pt x="44" y="1062"/>
                  </a:lnTo>
                  <a:lnTo>
                    <a:pt x="45" y="1055"/>
                  </a:lnTo>
                  <a:lnTo>
                    <a:pt x="45" y="1047"/>
                  </a:lnTo>
                  <a:lnTo>
                    <a:pt x="46" y="1040"/>
                  </a:lnTo>
                  <a:lnTo>
                    <a:pt x="47" y="1032"/>
                  </a:lnTo>
                  <a:lnTo>
                    <a:pt x="48" y="1025"/>
                  </a:lnTo>
                  <a:lnTo>
                    <a:pt x="49" y="1017"/>
                  </a:lnTo>
                  <a:lnTo>
                    <a:pt x="49" y="1010"/>
                  </a:lnTo>
                  <a:lnTo>
                    <a:pt x="50" y="1002"/>
                  </a:lnTo>
                  <a:lnTo>
                    <a:pt x="51" y="995"/>
                  </a:lnTo>
                  <a:lnTo>
                    <a:pt x="52" y="987"/>
                  </a:lnTo>
                  <a:lnTo>
                    <a:pt x="53" y="980"/>
                  </a:lnTo>
                  <a:lnTo>
                    <a:pt x="54" y="972"/>
                  </a:lnTo>
                  <a:lnTo>
                    <a:pt x="55" y="965"/>
                  </a:lnTo>
                  <a:lnTo>
                    <a:pt x="55" y="958"/>
                  </a:lnTo>
                  <a:lnTo>
                    <a:pt x="56" y="950"/>
                  </a:lnTo>
                  <a:lnTo>
                    <a:pt x="57" y="943"/>
                  </a:lnTo>
                  <a:lnTo>
                    <a:pt x="58" y="936"/>
                  </a:lnTo>
                  <a:lnTo>
                    <a:pt x="59" y="929"/>
                  </a:lnTo>
                  <a:lnTo>
                    <a:pt x="60" y="921"/>
                  </a:lnTo>
                  <a:lnTo>
                    <a:pt x="61" y="914"/>
                  </a:lnTo>
                  <a:lnTo>
                    <a:pt x="62" y="907"/>
                  </a:lnTo>
                  <a:lnTo>
                    <a:pt x="63" y="900"/>
                  </a:lnTo>
                  <a:lnTo>
                    <a:pt x="64" y="893"/>
                  </a:lnTo>
                  <a:lnTo>
                    <a:pt x="65" y="885"/>
                  </a:lnTo>
                  <a:lnTo>
                    <a:pt x="66" y="878"/>
                  </a:lnTo>
                  <a:lnTo>
                    <a:pt x="66" y="871"/>
                  </a:lnTo>
                  <a:lnTo>
                    <a:pt x="67" y="864"/>
                  </a:lnTo>
                  <a:lnTo>
                    <a:pt x="68" y="857"/>
                  </a:lnTo>
                  <a:lnTo>
                    <a:pt x="69" y="850"/>
                  </a:lnTo>
                  <a:lnTo>
                    <a:pt x="70" y="843"/>
                  </a:lnTo>
                  <a:lnTo>
                    <a:pt x="71" y="836"/>
                  </a:lnTo>
                  <a:lnTo>
                    <a:pt x="72" y="829"/>
                  </a:lnTo>
                  <a:lnTo>
                    <a:pt x="73" y="822"/>
                  </a:lnTo>
                  <a:lnTo>
                    <a:pt x="74" y="815"/>
                  </a:lnTo>
                  <a:lnTo>
                    <a:pt x="75" y="809"/>
                  </a:lnTo>
                  <a:lnTo>
                    <a:pt x="76" y="803"/>
                  </a:lnTo>
                  <a:lnTo>
                    <a:pt x="77" y="796"/>
                  </a:lnTo>
                  <a:lnTo>
                    <a:pt x="78" y="789"/>
                  </a:lnTo>
                  <a:lnTo>
                    <a:pt x="79" y="782"/>
                  </a:lnTo>
                  <a:lnTo>
                    <a:pt x="80" y="775"/>
                  </a:lnTo>
                  <a:lnTo>
                    <a:pt x="81" y="769"/>
                  </a:lnTo>
                  <a:lnTo>
                    <a:pt x="82" y="762"/>
                  </a:lnTo>
                  <a:lnTo>
                    <a:pt x="83" y="755"/>
                  </a:lnTo>
                  <a:lnTo>
                    <a:pt x="85" y="749"/>
                  </a:lnTo>
                  <a:lnTo>
                    <a:pt x="86" y="742"/>
                  </a:lnTo>
                  <a:lnTo>
                    <a:pt x="87" y="735"/>
                  </a:lnTo>
                  <a:lnTo>
                    <a:pt x="88" y="729"/>
                  </a:lnTo>
                  <a:lnTo>
                    <a:pt x="89" y="722"/>
                  </a:lnTo>
                  <a:lnTo>
                    <a:pt x="90" y="715"/>
                  </a:lnTo>
                  <a:lnTo>
                    <a:pt x="91" y="709"/>
                  </a:lnTo>
                  <a:lnTo>
                    <a:pt x="92" y="702"/>
                  </a:lnTo>
                  <a:lnTo>
                    <a:pt x="93" y="696"/>
                  </a:lnTo>
                  <a:lnTo>
                    <a:pt x="94" y="689"/>
                  </a:lnTo>
                  <a:lnTo>
                    <a:pt x="95" y="683"/>
                  </a:lnTo>
                  <a:lnTo>
                    <a:pt x="96" y="677"/>
                  </a:lnTo>
                  <a:lnTo>
                    <a:pt x="98" y="670"/>
                  </a:lnTo>
                  <a:lnTo>
                    <a:pt x="99" y="664"/>
                  </a:lnTo>
                  <a:lnTo>
                    <a:pt x="100" y="657"/>
                  </a:lnTo>
                  <a:lnTo>
                    <a:pt x="101" y="651"/>
                  </a:lnTo>
                  <a:lnTo>
                    <a:pt x="102" y="645"/>
                  </a:lnTo>
                  <a:lnTo>
                    <a:pt x="103" y="639"/>
                  </a:lnTo>
                  <a:lnTo>
                    <a:pt x="104" y="632"/>
                  </a:lnTo>
                  <a:lnTo>
                    <a:pt x="106" y="626"/>
                  </a:lnTo>
                  <a:lnTo>
                    <a:pt x="107" y="620"/>
                  </a:lnTo>
                  <a:lnTo>
                    <a:pt x="108" y="614"/>
                  </a:lnTo>
                  <a:lnTo>
                    <a:pt x="109" y="608"/>
                  </a:lnTo>
                  <a:lnTo>
                    <a:pt x="110" y="601"/>
                  </a:lnTo>
                  <a:lnTo>
                    <a:pt x="111" y="595"/>
                  </a:lnTo>
                  <a:lnTo>
                    <a:pt x="113" y="589"/>
                  </a:lnTo>
                  <a:lnTo>
                    <a:pt x="114" y="583"/>
                  </a:lnTo>
                  <a:lnTo>
                    <a:pt x="115" y="577"/>
                  </a:lnTo>
                  <a:lnTo>
                    <a:pt x="116" y="571"/>
                  </a:lnTo>
                  <a:lnTo>
                    <a:pt x="117" y="565"/>
                  </a:lnTo>
                  <a:lnTo>
                    <a:pt x="119" y="559"/>
                  </a:lnTo>
                  <a:lnTo>
                    <a:pt x="120" y="553"/>
                  </a:lnTo>
                  <a:lnTo>
                    <a:pt x="121" y="548"/>
                  </a:lnTo>
                  <a:lnTo>
                    <a:pt x="122" y="542"/>
                  </a:lnTo>
                  <a:lnTo>
                    <a:pt x="124" y="536"/>
                  </a:lnTo>
                  <a:lnTo>
                    <a:pt x="125" y="530"/>
                  </a:lnTo>
                  <a:lnTo>
                    <a:pt x="126" y="524"/>
                  </a:lnTo>
                  <a:lnTo>
                    <a:pt x="127" y="518"/>
                  </a:lnTo>
                  <a:lnTo>
                    <a:pt x="129" y="513"/>
                  </a:lnTo>
                  <a:lnTo>
                    <a:pt x="130" y="507"/>
                  </a:lnTo>
                  <a:lnTo>
                    <a:pt x="131" y="501"/>
                  </a:lnTo>
                  <a:lnTo>
                    <a:pt x="132" y="496"/>
                  </a:lnTo>
                  <a:lnTo>
                    <a:pt x="134" y="490"/>
                  </a:lnTo>
                  <a:lnTo>
                    <a:pt x="135" y="484"/>
                  </a:lnTo>
                  <a:lnTo>
                    <a:pt x="136" y="479"/>
                  </a:lnTo>
                  <a:lnTo>
                    <a:pt x="137" y="473"/>
                  </a:lnTo>
                  <a:lnTo>
                    <a:pt x="139" y="468"/>
                  </a:lnTo>
                  <a:lnTo>
                    <a:pt x="140" y="462"/>
                  </a:lnTo>
                  <a:lnTo>
                    <a:pt x="141" y="457"/>
                  </a:lnTo>
                  <a:lnTo>
                    <a:pt x="143" y="451"/>
                  </a:lnTo>
                  <a:lnTo>
                    <a:pt x="144" y="446"/>
                  </a:lnTo>
                  <a:lnTo>
                    <a:pt x="145" y="441"/>
                  </a:lnTo>
                  <a:lnTo>
                    <a:pt x="147" y="435"/>
                  </a:lnTo>
                  <a:lnTo>
                    <a:pt x="148" y="430"/>
                  </a:lnTo>
                  <a:lnTo>
                    <a:pt x="149" y="425"/>
                  </a:lnTo>
                  <a:lnTo>
                    <a:pt x="151" y="419"/>
                  </a:lnTo>
                  <a:lnTo>
                    <a:pt x="152" y="414"/>
                  </a:lnTo>
                  <a:lnTo>
                    <a:pt x="153" y="409"/>
                  </a:lnTo>
                  <a:lnTo>
                    <a:pt x="155" y="404"/>
                  </a:lnTo>
                  <a:lnTo>
                    <a:pt x="156" y="399"/>
                  </a:lnTo>
                  <a:lnTo>
                    <a:pt x="157" y="394"/>
                  </a:lnTo>
                  <a:lnTo>
                    <a:pt x="159" y="388"/>
                  </a:lnTo>
                  <a:lnTo>
                    <a:pt x="160" y="383"/>
                  </a:lnTo>
                  <a:lnTo>
                    <a:pt x="162" y="378"/>
                  </a:lnTo>
                  <a:lnTo>
                    <a:pt x="163" y="373"/>
                  </a:lnTo>
                  <a:lnTo>
                    <a:pt x="164" y="368"/>
                  </a:lnTo>
                  <a:lnTo>
                    <a:pt x="166" y="363"/>
                  </a:lnTo>
                  <a:lnTo>
                    <a:pt x="167" y="358"/>
                  </a:lnTo>
                  <a:lnTo>
                    <a:pt x="168" y="354"/>
                  </a:lnTo>
                  <a:lnTo>
                    <a:pt x="170" y="349"/>
                  </a:lnTo>
                  <a:lnTo>
                    <a:pt x="171" y="344"/>
                  </a:lnTo>
                  <a:lnTo>
                    <a:pt x="173" y="339"/>
                  </a:lnTo>
                  <a:lnTo>
                    <a:pt x="174" y="334"/>
                  </a:lnTo>
                  <a:lnTo>
                    <a:pt x="175" y="330"/>
                  </a:lnTo>
                  <a:lnTo>
                    <a:pt x="177" y="325"/>
                  </a:lnTo>
                  <a:lnTo>
                    <a:pt x="178" y="320"/>
                  </a:lnTo>
                  <a:lnTo>
                    <a:pt x="180" y="315"/>
                  </a:lnTo>
                  <a:lnTo>
                    <a:pt x="181" y="311"/>
                  </a:lnTo>
                  <a:lnTo>
                    <a:pt x="183" y="306"/>
                  </a:lnTo>
                  <a:lnTo>
                    <a:pt x="184" y="302"/>
                  </a:lnTo>
                  <a:lnTo>
                    <a:pt x="186" y="297"/>
                  </a:lnTo>
                  <a:lnTo>
                    <a:pt x="187" y="293"/>
                  </a:lnTo>
                  <a:lnTo>
                    <a:pt x="188" y="288"/>
                  </a:lnTo>
                  <a:lnTo>
                    <a:pt x="190" y="284"/>
                  </a:lnTo>
                  <a:lnTo>
                    <a:pt x="191" y="279"/>
                  </a:lnTo>
                  <a:lnTo>
                    <a:pt x="193" y="275"/>
                  </a:lnTo>
                  <a:lnTo>
                    <a:pt x="194" y="271"/>
                  </a:lnTo>
                  <a:lnTo>
                    <a:pt x="196" y="266"/>
                  </a:lnTo>
                  <a:lnTo>
                    <a:pt x="197" y="262"/>
                  </a:lnTo>
                  <a:lnTo>
                    <a:pt x="199" y="258"/>
                  </a:lnTo>
                  <a:lnTo>
                    <a:pt x="200" y="254"/>
                  </a:lnTo>
                  <a:lnTo>
                    <a:pt x="202" y="249"/>
                  </a:lnTo>
                  <a:lnTo>
                    <a:pt x="203" y="245"/>
                  </a:lnTo>
                  <a:lnTo>
                    <a:pt x="205" y="241"/>
                  </a:lnTo>
                  <a:lnTo>
                    <a:pt x="206" y="237"/>
                  </a:lnTo>
                  <a:lnTo>
                    <a:pt x="208" y="233"/>
                  </a:lnTo>
                  <a:lnTo>
                    <a:pt x="209" y="229"/>
                  </a:lnTo>
                  <a:lnTo>
                    <a:pt x="211" y="225"/>
                  </a:lnTo>
                  <a:lnTo>
                    <a:pt x="212" y="221"/>
                  </a:lnTo>
                  <a:lnTo>
                    <a:pt x="214" y="217"/>
                  </a:lnTo>
                  <a:lnTo>
                    <a:pt x="215" y="213"/>
                  </a:lnTo>
                  <a:lnTo>
                    <a:pt x="217" y="209"/>
                  </a:lnTo>
                  <a:lnTo>
                    <a:pt x="218" y="205"/>
                  </a:lnTo>
                  <a:lnTo>
                    <a:pt x="220" y="202"/>
                  </a:lnTo>
                  <a:lnTo>
                    <a:pt x="221" y="198"/>
                  </a:lnTo>
                  <a:lnTo>
                    <a:pt x="223" y="194"/>
                  </a:lnTo>
                  <a:lnTo>
                    <a:pt x="225" y="190"/>
                  </a:lnTo>
                  <a:lnTo>
                    <a:pt x="226" y="187"/>
                  </a:lnTo>
                  <a:lnTo>
                    <a:pt x="227" y="183"/>
                  </a:lnTo>
                  <a:lnTo>
                    <a:pt x="228" y="179"/>
                  </a:lnTo>
                  <a:lnTo>
                    <a:pt x="230" y="176"/>
                  </a:lnTo>
                  <a:lnTo>
                    <a:pt x="231" y="172"/>
                  </a:lnTo>
                  <a:lnTo>
                    <a:pt x="233" y="169"/>
                  </a:lnTo>
                  <a:lnTo>
                    <a:pt x="235" y="165"/>
                  </a:lnTo>
                  <a:lnTo>
                    <a:pt x="236" y="162"/>
                  </a:lnTo>
                  <a:lnTo>
                    <a:pt x="238" y="158"/>
                  </a:lnTo>
                  <a:lnTo>
                    <a:pt x="239" y="155"/>
                  </a:lnTo>
                  <a:lnTo>
                    <a:pt x="241" y="152"/>
                  </a:lnTo>
                  <a:lnTo>
                    <a:pt x="242" y="148"/>
                  </a:lnTo>
                  <a:lnTo>
                    <a:pt x="244" y="145"/>
                  </a:lnTo>
                  <a:lnTo>
                    <a:pt x="246" y="142"/>
                  </a:lnTo>
                  <a:lnTo>
                    <a:pt x="247" y="139"/>
                  </a:lnTo>
                  <a:lnTo>
                    <a:pt x="249" y="135"/>
                  </a:lnTo>
                  <a:lnTo>
                    <a:pt x="251" y="132"/>
                  </a:lnTo>
                  <a:lnTo>
                    <a:pt x="252" y="129"/>
                  </a:lnTo>
                  <a:lnTo>
                    <a:pt x="254" y="126"/>
                  </a:lnTo>
                  <a:lnTo>
                    <a:pt x="255" y="123"/>
                  </a:lnTo>
                  <a:lnTo>
                    <a:pt x="257" y="120"/>
                  </a:lnTo>
                  <a:lnTo>
                    <a:pt x="259" y="117"/>
                  </a:lnTo>
                  <a:lnTo>
                    <a:pt x="260" y="114"/>
                  </a:lnTo>
                  <a:lnTo>
                    <a:pt x="262" y="111"/>
                  </a:lnTo>
                  <a:lnTo>
                    <a:pt x="264" y="108"/>
                  </a:lnTo>
                  <a:lnTo>
                    <a:pt x="265" y="106"/>
                  </a:lnTo>
                  <a:lnTo>
                    <a:pt x="267" y="103"/>
                  </a:lnTo>
                  <a:lnTo>
                    <a:pt x="268" y="100"/>
                  </a:lnTo>
                  <a:lnTo>
                    <a:pt x="270" y="97"/>
                  </a:lnTo>
                  <a:lnTo>
                    <a:pt x="272" y="95"/>
                  </a:lnTo>
                  <a:lnTo>
                    <a:pt x="273" y="92"/>
                  </a:lnTo>
                  <a:lnTo>
                    <a:pt x="275" y="89"/>
                  </a:lnTo>
                  <a:lnTo>
                    <a:pt x="277" y="87"/>
                  </a:lnTo>
                  <a:lnTo>
                    <a:pt x="278" y="84"/>
                  </a:lnTo>
                  <a:lnTo>
                    <a:pt x="280" y="82"/>
                  </a:lnTo>
                  <a:lnTo>
                    <a:pt x="282" y="79"/>
                  </a:lnTo>
                  <a:lnTo>
                    <a:pt x="283" y="77"/>
                  </a:lnTo>
                  <a:lnTo>
                    <a:pt x="285" y="74"/>
                  </a:lnTo>
                  <a:lnTo>
                    <a:pt x="287" y="72"/>
                  </a:lnTo>
                  <a:lnTo>
                    <a:pt x="288" y="70"/>
                  </a:lnTo>
                  <a:lnTo>
                    <a:pt x="290" y="67"/>
                  </a:lnTo>
                  <a:lnTo>
                    <a:pt x="292" y="65"/>
                  </a:lnTo>
                  <a:lnTo>
                    <a:pt x="294" y="63"/>
                  </a:lnTo>
                  <a:lnTo>
                    <a:pt x="295" y="61"/>
                  </a:lnTo>
                  <a:lnTo>
                    <a:pt x="297" y="59"/>
                  </a:lnTo>
                  <a:lnTo>
                    <a:pt x="299" y="56"/>
                  </a:lnTo>
                  <a:lnTo>
                    <a:pt x="300" y="54"/>
                  </a:lnTo>
                  <a:lnTo>
                    <a:pt x="302" y="52"/>
                  </a:lnTo>
                  <a:lnTo>
                    <a:pt x="304" y="50"/>
                  </a:lnTo>
                  <a:lnTo>
                    <a:pt x="306" y="48"/>
                  </a:lnTo>
                  <a:lnTo>
                    <a:pt x="307" y="46"/>
                  </a:lnTo>
                  <a:lnTo>
                    <a:pt x="309" y="45"/>
                  </a:lnTo>
                  <a:lnTo>
                    <a:pt x="311" y="43"/>
                  </a:lnTo>
                  <a:lnTo>
                    <a:pt x="312" y="41"/>
                  </a:lnTo>
                  <a:lnTo>
                    <a:pt x="314" y="39"/>
                  </a:lnTo>
                  <a:lnTo>
                    <a:pt x="316" y="37"/>
                  </a:lnTo>
                  <a:lnTo>
                    <a:pt x="318" y="36"/>
                  </a:lnTo>
                  <a:lnTo>
                    <a:pt x="319" y="34"/>
                  </a:lnTo>
                  <a:lnTo>
                    <a:pt x="321" y="32"/>
                  </a:lnTo>
                  <a:lnTo>
                    <a:pt x="323" y="31"/>
                  </a:lnTo>
                  <a:lnTo>
                    <a:pt x="325" y="29"/>
                  </a:lnTo>
                  <a:lnTo>
                    <a:pt x="326" y="28"/>
                  </a:lnTo>
                  <a:lnTo>
                    <a:pt x="328" y="26"/>
                  </a:lnTo>
                  <a:lnTo>
                    <a:pt x="330" y="25"/>
                  </a:lnTo>
                  <a:lnTo>
                    <a:pt x="332" y="24"/>
                  </a:lnTo>
                  <a:lnTo>
                    <a:pt x="333" y="22"/>
                  </a:lnTo>
                  <a:lnTo>
                    <a:pt x="335" y="21"/>
                  </a:lnTo>
                  <a:lnTo>
                    <a:pt x="337" y="20"/>
                  </a:lnTo>
                  <a:lnTo>
                    <a:pt x="339" y="18"/>
                  </a:lnTo>
                  <a:lnTo>
                    <a:pt x="340" y="17"/>
                  </a:lnTo>
                  <a:lnTo>
                    <a:pt x="342" y="16"/>
                  </a:lnTo>
                  <a:lnTo>
                    <a:pt x="344" y="15"/>
                  </a:lnTo>
                  <a:lnTo>
                    <a:pt x="346" y="14"/>
                  </a:lnTo>
                  <a:lnTo>
                    <a:pt x="347" y="13"/>
                  </a:lnTo>
                  <a:lnTo>
                    <a:pt x="349" y="12"/>
                  </a:lnTo>
                  <a:lnTo>
                    <a:pt x="351" y="11"/>
                  </a:lnTo>
                  <a:lnTo>
                    <a:pt x="353" y="10"/>
                  </a:lnTo>
                  <a:lnTo>
                    <a:pt x="355" y="9"/>
                  </a:lnTo>
                  <a:lnTo>
                    <a:pt x="356" y="8"/>
                  </a:lnTo>
                  <a:lnTo>
                    <a:pt x="358" y="7"/>
                  </a:lnTo>
                  <a:lnTo>
                    <a:pt x="360" y="7"/>
                  </a:lnTo>
                  <a:lnTo>
                    <a:pt x="362" y="6"/>
                  </a:lnTo>
                  <a:lnTo>
                    <a:pt x="364" y="5"/>
                  </a:lnTo>
                  <a:lnTo>
                    <a:pt x="365" y="5"/>
                  </a:lnTo>
                  <a:lnTo>
                    <a:pt x="367" y="4"/>
                  </a:lnTo>
                  <a:lnTo>
                    <a:pt x="369" y="3"/>
                  </a:lnTo>
                  <a:lnTo>
                    <a:pt x="371" y="3"/>
                  </a:lnTo>
                  <a:lnTo>
                    <a:pt x="373" y="2"/>
                  </a:lnTo>
                  <a:lnTo>
                    <a:pt x="374" y="2"/>
                  </a:lnTo>
                  <a:lnTo>
                    <a:pt x="376" y="2"/>
                  </a:lnTo>
                  <a:lnTo>
                    <a:pt x="378" y="1"/>
                  </a:lnTo>
                  <a:lnTo>
                    <a:pt x="380" y="1"/>
                  </a:lnTo>
                  <a:lnTo>
                    <a:pt x="382" y="1"/>
                  </a:lnTo>
                  <a:lnTo>
                    <a:pt x="384" y="0"/>
                  </a:lnTo>
                  <a:lnTo>
                    <a:pt x="385" y="0"/>
                  </a:lnTo>
                  <a:lnTo>
                    <a:pt x="387" y="0"/>
                  </a:lnTo>
                  <a:lnTo>
                    <a:pt x="389" y="0"/>
                  </a:lnTo>
                  <a:lnTo>
                    <a:pt x="391" y="0"/>
                  </a:lnTo>
                  <a:lnTo>
                    <a:pt x="393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3498850" y="4616450"/>
            <a:ext cx="1616075" cy="330200"/>
          </a:xfrm>
          <a:prstGeom prst="ellipse">
            <a:avLst/>
          </a:prstGeom>
          <a:gradFill rotWithShape="0">
            <a:gsLst>
              <a:gs pos="0">
                <a:schemeClr val="hlink">
                  <a:alpha val="25000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4310063" y="1905000"/>
            <a:ext cx="1588" cy="3136900"/>
          </a:xfrm>
          <a:custGeom>
            <a:avLst/>
            <a:gdLst/>
            <a:ahLst/>
            <a:cxnLst>
              <a:cxn ang="0">
                <a:pos x="0" y="1975"/>
              </a:cxn>
              <a:cxn ang="0">
                <a:pos x="0" y="0"/>
              </a:cxn>
            </a:cxnLst>
            <a:rect l="0" t="0" r="r" b="b"/>
            <a:pathLst>
              <a:path w="1" h="1976">
                <a:moveTo>
                  <a:pt x="0" y="1975"/>
                </a:move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00" name="B0 ion"/>
          <p:cNvGrpSpPr/>
          <p:nvPr/>
        </p:nvGrpSpPr>
        <p:grpSpPr>
          <a:xfrm>
            <a:off x="4014788" y="4568825"/>
            <a:ext cx="695325" cy="411163"/>
            <a:chOff x="4014788" y="4568825"/>
            <a:chExt cx="695325" cy="411163"/>
          </a:xfrm>
        </p:grpSpPr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4624388" y="4899025"/>
              <a:ext cx="85725" cy="36513"/>
            </a:xfrm>
            <a:custGeom>
              <a:avLst/>
              <a:gdLst/>
              <a:ahLst/>
              <a:cxnLst>
                <a:cxn ang="0">
                  <a:pos x="53" y="22"/>
                </a:cxn>
                <a:cxn ang="0">
                  <a:pos x="0" y="0"/>
                </a:cxn>
              </a:cxnLst>
              <a:rect l="0" t="0" r="r" b="b"/>
              <a:pathLst>
                <a:path w="54" h="23">
                  <a:moveTo>
                    <a:pt x="53" y="22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4640263" y="4933950"/>
              <a:ext cx="65088" cy="46038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28"/>
                </a:cxn>
              </a:cxnLst>
              <a:rect l="0" t="0" r="r" b="b"/>
              <a:pathLst>
                <a:path w="41" h="29">
                  <a:moveTo>
                    <a:pt x="40" y="0"/>
                  </a:moveTo>
                  <a:lnTo>
                    <a:pt x="0" y="28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4014788" y="4568825"/>
              <a:ext cx="77788" cy="53975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48" y="0"/>
                </a:cxn>
              </a:cxnLst>
              <a:rect l="0" t="0" r="r" b="b"/>
              <a:pathLst>
                <a:path w="49" h="34">
                  <a:moveTo>
                    <a:pt x="0" y="33"/>
                  </a:moveTo>
                  <a:lnTo>
                    <a:pt x="48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4022725" y="4618038"/>
              <a:ext cx="60325" cy="412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25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37" y="25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" name="B 0"/>
          <p:cNvGrpSpPr/>
          <p:nvPr/>
        </p:nvGrpSpPr>
        <p:grpSpPr>
          <a:xfrm>
            <a:off x="3481388" y="4745038"/>
            <a:ext cx="1635125" cy="73025"/>
            <a:chOff x="3481388" y="4745038"/>
            <a:chExt cx="1635125" cy="73025"/>
          </a:xfrm>
        </p:grpSpPr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598988" y="4781550"/>
              <a:ext cx="517525" cy="1588"/>
            </a:xfrm>
            <a:custGeom>
              <a:avLst/>
              <a:gdLst/>
              <a:ahLst/>
              <a:cxnLst>
                <a:cxn ang="0">
                  <a:pos x="325" y="0"/>
                </a:cxn>
                <a:cxn ang="0">
                  <a:pos x="0" y="0"/>
                </a:cxn>
              </a:cxnLst>
              <a:rect l="0" t="0" r="r" b="b"/>
              <a:pathLst>
                <a:path w="326" h="1">
                  <a:moveTo>
                    <a:pt x="325" y="0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3481388" y="4786313"/>
              <a:ext cx="517525" cy="1588"/>
            </a:xfrm>
            <a:custGeom>
              <a:avLst/>
              <a:gdLst/>
              <a:ahLst/>
              <a:cxnLst>
                <a:cxn ang="0">
                  <a:pos x="325" y="0"/>
                </a:cxn>
                <a:cxn ang="0">
                  <a:pos x="0" y="0"/>
                </a:cxn>
              </a:cxnLst>
              <a:rect l="0" t="0" r="r" b="b"/>
              <a:pathLst>
                <a:path w="326" h="1">
                  <a:moveTo>
                    <a:pt x="325" y="0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598988" y="4745038"/>
              <a:ext cx="58738" cy="42863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36" y="0"/>
                </a:cxn>
              </a:cxnLst>
              <a:rect l="0" t="0" r="r" b="b"/>
              <a:pathLst>
                <a:path w="37" h="27">
                  <a:moveTo>
                    <a:pt x="0" y="26"/>
                  </a:moveTo>
                  <a:lnTo>
                    <a:pt x="36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606925" y="4786313"/>
              <a:ext cx="4286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4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26" y="14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3941763" y="4756150"/>
              <a:ext cx="53975" cy="31750"/>
            </a:xfrm>
            <a:custGeom>
              <a:avLst/>
              <a:gdLst/>
              <a:ahLst/>
              <a:cxnLst>
                <a:cxn ang="0">
                  <a:pos x="33" y="19"/>
                </a:cxn>
                <a:cxn ang="0">
                  <a:pos x="0" y="0"/>
                </a:cxn>
              </a:cxnLst>
              <a:rect l="0" t="0" r="r" b="b"/>
              <a:pathLst>
                <a:path w="34" h="20">
                  <a:moveTo>
                    <a:pt x="33" y="19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3948113" y="4786313"/>
              <a:ext cx="42863" cy="31750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9"/>
                </a:cxn>
              </a:cxnLst>
              <a:rect l="0" t="0" r="r" b="b"/>
              <a:pathLst>
                <a:path w="27" h="20">
                  <a:moveTo>
                    <a:pt x="26" y="0"/>
                  </a:moveTo>
                  <a:lnTo>
                    <a:pt x="0" y="19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Rectangle 42"/>
          <p:cNvSpPr>
            <a:spLocks noChangeArrowheads="1"/>
          </p:cNvSpPr>
          <p:nvPr/>
        </p:nvSpPr>
        <p:spPr bwMode="auto">
          <a:xfrm>
            <a:off x="2255838" y="3055938"/>
            <a:ext cx="966788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n-US" sz="1500" b="1">
                <a:solidFill>
                  <a:srgbClr val="000000"/>
                </a:solidFill>
              </a:rPr>
              <a:t>Magnetic field lines outside the Penning trap</a:t>
            </a:r>
          </a:p>
        </p:txBody>
      </p:sp>
      <p:sp>
        <p:nvSpPr>
          <p:cNvPr id="42" name="Rectangle 43"/>
          <p:cNvSpPr>
            <a:spLocks noChangeArrowheads="1"/>
          </p:cNvSpPr>
          <p:nvPr/>
        </p:nvSpPr>
        <p:spPr bwMode="auto">
          <a:xfrm>
            <a:off x="3051175" y="5935663"/>
            <a:ext cx="25463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r>
              <a:rPr lang="en-US" sz="1800" b="1">
                <a:solidFill>
                  <a:srgbClr val="000000"/>
                </a:solidFill>
              </a:rPr>
              <a:t>Ions from the Penning trap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3979863" y="5181600"/>
            <a:ext cx="669925" cy="766763"/>
            <a:chOff x="3979863" y="5181600"/>
            <a:chExt cx="669925" cy="766763"/>
          </a:xfrm>
        </p:grpSpPr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3979863" y="5283200"/>
              <a:ext cx="652463" cy="665163"/>
            </a:xfrm>
            <a:custGeom>
              <a:avLst/>
              <a:gdLst/>
              <a:ahLst/>
              <a:cxnLst>
                <a:cxn ang="0">
                  <a:pos x="207" y="1"/>
                </a:cxn>
                <a:cxn ang="0">
                  <a:pos x="215" y="7"/>
                </a:cxn>
                <a:cxn ang="0">
                  <a:pos x="229" y="17"/>
                </a:cxn>
                <a:cxn ang="0">
                  <a:pos x="248" y="30"/>
                </a:cxn>
                <a:cxn ang="0">
                  <a:pos x="270" y="46"/>
                </a:cxn>
                <a:cxn ang="0">
                  <a:pos x="296" y="64"/>
                </a:cxn>
                <a:cxn ang="0">
                  <a:pos x="324" y="84"/>
                </a:cxn>
                <a:cxn ang="0">
                  <a:pos x="353" y="104"/>
                </a:cxn>
                <a:cxn ang="0">
                  <a:pos x="382" y="125"/>
                </a:cxn>
                <a:cxn ang="0">
                  <a:pos x="410" y="145"/>
                </a:cxn>
                <a:cxn ang="0">
                  <a:pos x="399" y="145"/>
                </a:cxn>
                <a:cxn ang="0">
                  <a:pos x="364" y="145"/>
                </a:cxn>
                <a:cxn ang="0">
                  <a:pos x="326" y="145"/>
                </a:cxn>
                <a:cxn ang="0">
                  <a:pos x="308" y="145"/>
                </a:cxn>
                <a:cxn ang="0">
                  <a:pos x="308" y="160"/>
                </a:cxn>
                <a:cxn ang="0">
                  <a:pos x="308" y="186"/>
                </a:cxn>
                <a:cxn ang="0">
                  <a:pos x="308" y="216"/>
                </a:cxn>
                <a:cxn ang="0">
                  <a:pos x="308" y="250"/>
                </a:cxn>
                <a:cxn ang="0">
                  <a:pos x="308" y="284"/>
                </a:cxn>
                <a:cxn ang="0">
                  <a:pos x="308" y="318"/>
                </a:cxn>
                <a:cxn ang="0">
                  <a:pos x="308" y="349"/>
                </a:cxn>
                <a:cxn ang="0">
                  <a:pos x="308" y="377"/>
                </a:cxn>
                <a:cxn ang="0">
                  <a:pos x="308" y="399"/>
                </a:cxn>
                <a:cxn ang="0">
                  <a:pos x="308" y="413"/>
                </a:cxn>
                <a:cxn ang="0">
                  <a:pos x="308" y="418"/>
                </a:cxn>
                <a:cxn ang="0">
                  <a:pos x="302" y="418"/>
                </a:cxn>
                <a:cxn ang="0">
                  <a:pos x="282" y="418"/>
                </a:cxn>
                <a:cxn ang="0">
                  <a:pos x="251" y="418"/>
                </a:cxn>
                <a:cxn ang="0">
                  <a:pos x="214" y="418"/>
                </a:cxn>
                <a:cxn ang="0">
                  <a:pos x="176" y="418"/>
                </a:cxn>
                <a:cxn ang="0">
                  <a:pos x="142" y="418"/>
                </a:cxn>
                <a:cxn ang="0">
                  <a:pos x="116" y="418"/>
                </a:cxn>
                <a:cxn ang="0">
                  <a:pos x="103" y="418"/>
                </a:cxn>
                <a:cxn ang="0">
                  <a:pos x="102" y="417"/>
                </a:cxn>
                <a:cxn ang="0">
                  <a:pos x="102" y="407"/>
                </a:cxn>
                <a:cxn ang="0">
                  <a:pos x="102" y="388"/>
                </a:cxn>
                <a:cxn ang="0">
                  <a:pos x="102" y="364"/>
                </a:cxn>
                <a:cxn ang="0">
                  <a:pos x="102" y="334"/>
                </a:cxn>
                <a:cxn ang="0">
                  <a:pos x="102" y="301"/>
                </a:cxn>
                <a:cxn ang="0">
                  <a:pos x="102" y="267"/>
                </a:cxn>
                <a:cxn ang="0">
                  <a:pos x="102" y="233"/>
                </a:cxn>
                <a:cxn ang="0">
                  <a:pos x="102" y="201"/>
                </a:cxn>
                <a:cxn ang="0">
                  <a:pos x="102" y="172"/>
                </a:cxn>
                <a:cxn ang="0">
                  <a:pos x="102" y="149"/>
                </a:cxn>
                <a:cxn ang="0">
                  <a:pos x="97" y="145"/>
                </a:cxn>
                <a:cxn ang="0">
                  <a:pos x="66" y="145"/>
                </a:cxn>
                <a:cxn ang="0">
                  <a:pos x="26" y="145"/>
                </a:cxn>
                <a:cxn ang="0">
                  <a:pos x="1" y="145"/>
                </a:cxn>
                <a:cxn ang="0">
                  <a:pos x="14" y="135"/>
                </a:cxn>
                <a:cxn ang="0">
                  <a:pos x="43" y="114"/>
                </a:cxn>
                <a:cxn ang="0">
                  <a:pos x="72" y="94"/>
                </a:cxn>
                <a:cxn ang="0">
                  <a:pos x="100" y="74"/>
                </a:cxn>
                <a:cxn ang="0">
                  <a:pos x="127" y="55"/>
                </a:cxn>
                <a:cxn ang="0">
                  <a:pos x="151" y="38"/>
                </a:cxn>
                <a:cxn ang="0">
                  <a:pos x="172" y="23"/>
                </a:cxn>
                <a:cxn ang="0">
                  <a:pos x="188" y="12"/>
                </a:cxn>
                <a:cxn ang="0">
                  <a:pos x="199" y="4"/>
                </a:cxn>
                <a:cxn ang="0">
                  <a:pos x="205" y="0"/>
                </a:cxn>
              </a:cxnLst>
              <a:rect l="0" t="0" r="r" b="b"/>
              <a:pathLst>
                <a:path w="411" h="419">
                  <a:moveTo>
                    <a:pt x="205" y="0"/>
                  </a:moveTo>
                  <a:lnTo>
                    <a:pt x="205" y="0"/>
                  </a:lnTo>
                  <a:lnTo>
                    <a:pt x="206" y="1"/>
                  </a:lnTo>
                  <a:lnTo>
                    <a:pt x="207" y="1"/>
                  </a:lnTo>
                  <a:lnTo>
                    <a:pt x="208" y="2"/>
                  </a:lnTo>
                  <a:lnTo>
                    <a:pt x="210" y="4"/>
                  </a:lnTo>
                  <a:lnTo>
                    <a:pt x="212" y="5"/>
                  </a:lnTo>
                  <a:lnTo>
                    <a:pt x="215" y="7"/>
                  </a:lnTo>
                  <a:lnTo>
                    <a:pt x="218" y="9"/>
                  </a:lnTo>
                  <a:lnTo>
                    <a:pt x="221" y="12"/>
                  </a:lnTo>
                  <a:lnTo>
                    <a:pt x="225" y="14"/>
                  </a:lnTo>
                  <a:lnTo>
                    <a:pt x="229" y="17"/>
                  </a:lnTo>
                  <a:lnTo>
                    <a:pt x="233" y="20"/>
                  </a:lnTo>
                  <a:lnTo>
                    <a:pt x="238" y="23"/>
                  </a:lnTo>
                  <a:lnTo>
                    <a:pt x="243" y="27"/>
                  </a:lnTo>
                  <a:lnTo>
                    <a:pt x="248" y="30"/>
                  </a:lnTo>
                  <a:lnTo>
                    <a:pt x="253" y="34"/>
                  </a:lnTo>
                  <a:lnTo>
                    <a:pt x="259" y="38"/>
                  </a:lnTo>
                  <a:lnTo>
                    <a:pt x="265" y="42"/>
                  </a:lnTo>
                  <a:lnTo>
                    <a:pt x="270" y="46"/>
                  </a:lnTo>
                  <a:lnTo>
                    <a:pt x="277" y="51"/>
                  </a:lnTo>
                  <a:lnTo>
                    <a:pt x="283" y="55"/>
                  </a:lnTo>
                  <a:lnTo>
                    <a:pt x="289" y="60"/>
                  </a:lnTo>
                  <a:lnTo>
                    <a:pt x="296" y="64"/>
                  </a:lnTo>
                  <a:lnTo>
                    <a:pt x="303" y="69"/>
                  </a:lnTo>
                  <a:lnTo>
                    <a:pt x="310" y="74"/>
                  </a:lnTo>
                  <a:lnTo>
                    <a:pt x="317" y="79"/>
                  </a:lnTo>
                  <a:lnTo>
                    <a:pt x="324" y="84"/>
                  </a:lnTo>
                  <a:lnTo>
                    <a:pt x="331" y="89"/>
                  </a:lnTo>
                  <a:lnTo>
                    <a:pt x="338" y="94"/>
                  </a:lnTo>
                  <a:lnTo>
                    <a:pt x="345" y="99"/>
                  </a:lnTo>
                  <a:lnTo>
                    <a:pt x="353" y="104"/>
                  </a:lnTo>
                  <a:lnTo>
                    <a:pt x="360" y="109"/>
                  </a:lnTo>
                  <a:lnTo>
                    <a:pt x="367" y="114"/>
                  </a:lnTo>
                  <a:lnTo>
                    <a:pt x="374" y="120"/>
                  </a:lnTo>
                  <a:lnTo>
                    <a:pt x="382" y="125"/>
                  </a:lnTo>
                  <a:lnTo>
                    <a:pt x="389" y="130"/>
                  </a:lnTo>
                  <a:lnTo>
                    <a:pt x="396" y="135"/>
                  </a:lnTo>
                  <a:lnTo>
                    <a:pt x="403" y="140"/>
                  </a:lnTo>
                  <a:lnTo>
                    <a:pt x="410" y="145"/>
                  </a:lnTo>
                  <a:lnTo>
                    <a:pt x="410" y="145"/>
                  </a:lnTo>
                  <a:lnTo>
                    <a:pt x="409" y="145"/>
                  </a:lnTo>
                  <a:lnTo>
                    <a:pt x="405" y="145"/>
                  </a:lnTo>
                  <a:lnTo>
                    <a:pt x="399" y="145"/>
                  </a:lnTo>
                  <a:lnTo>
                    <a:pt x="392" y="145"/>
                  </a:lnTo>
                  <a:lnTo>
                    <a:pt x="384" y="145"/>
                  </a:lnTo>
                  <a:lnTo>
                    <a:pt x="374" y="145"/>
                  </a:lnTo>
                  <a:lnTo>
                    <a:pt x="364" y="145"/>
                  </a:lnTo>
                  <a:lnTo>
                    <a:pt x="354" y="145"/>
                  </a:lnTo>
                  <a:lnTo>
                    <a:pt x="344" y="145"/>
                  </a:lnTo>
                  <a:lnTo>
                    <a:pt x="334" y="145"/>
                  </a:lnTo>
                  <a:lnTo>
                    <a:pt x="326" y="145"/>
                  </a:lnTo>
                  <a:lnTo>
                    <a:pt x="318" y="145"/>
                  </a:lnTo>
                  <a:lnTo>
                    <a:pt x="312" y="145"/>
                  </a:lnTo>
                  <a:lnTo>
                    <a:pt x="309" y="145"/>
                  </a:lnTo>
                  <a:lnTo>
                    <a:pt x="308" y="145"/>
                  </a:lnTo>
                  <a:lnTo>
                    <a:pt x="308" y="145"/>
                  </a:lnTo>
                  <a:lnTo>
                    <a:pt x="308" y="149"/>
                  </a:lnTo>
                  <a:lnTo>
                    <a:pt x="308" y="155"/>
                  </a:lnTo>
                  <a:lnTo>
                    <a:pt x="308" y="160"/>
                  </a:lnTo>
                  <a:lnTo>
                    <a:pt x="308" y="166"/>
                  </a:lnTo>
                  <a:lnTo>
                    <a:pt x="308" y="172"/>
                  </a:lnTo>
                  <a:lnTo>
                    <a:pt x="308" y="179"/>
                  </a:lnTo>
                  <a:lnTo>
                    <a:pt x="308" y="186"/>
                  </a:lnTo>
                  <a:lnTo>
                    <a:pt x="308" y="193"/>
                  </a:lnTo>
                  <a:lnTo>
                    <a:pt x="308" y="201"/>
                  </a:lnTo>
                  <a:lnTo>
                    <a:pt x="308" y="208"/>
                  </a:lnTo>
                  <a:lnTo>
                    <a:pt x="308" y="216"/>
                  </a:lnTo>
                  <a:lnTo>
                    <a:pt x="308" y="225"/>
                  </a:lnTo>
                  <a:lnTo>
                    <a:pt x="308" y="233"/>
                  </a:lnTo>
                  <a:lnTo>
                    <a:pt x="308" y="241"/>
                  </a:lnTo>
                  <a:lnTo>
                    <a:pt x="308" y="250"/>
                  </a:lnTo>
                  <a:lnTo>
                    <a:pt x="308" y="258"/>
                  </a:lnTo>
                  <a:lnTo>
                    <a:pt x="308" y="267"/>
                  </a:lnTo>
                  <a:lnTo>
                    <a:pt x="308" y="275"/>
                  </a:lnTo>
                  <a:lnTo>
                    <a:pt x="308" y="284"/>
                  </a:lnTo>
                  <a:lnTo>
                    <a:pt x="308" y="293"/>
                  </a:lnTo>
                  <a:lnTo>
                    <a:pt x="308" y="301"/>
                  </a:lnTo>
                  <a:lnTo>
                    <a:pt x="308" y="310"/>
                  </a:lnTo>
                  <a:lnTo>
                    <a:pt x="308" y="318"/>
                  </a:lnTo>
                  <a:lnTo>
                    <a:pt x="308" y="326"/>
                  </a:lnTo>
                  <a:lnTo>
                    <a:pt x="308" y="334"/>
                  </a:lnTo>
                  <a:lnTo>
                    <a:pt x="308" y="342"/>
                  </a:lnTo>
                  <a:lnTo>
                    <a:pt x="308" y="349"/>
                  </a:lnTo>
                  <a:lnTo>
                    <a:pt x="308" y="357"/>
                  </a:lnTo>
                  <a:lnTo>
                    <a:pt x="308" y="364"/>
                  </a:lnTo>
                  <a:lnTo>
                    <a:pt x="308" y="370"/>
                  </a:lnTo>
                  <a:lnTo>
                    <a:pt x="308" y="377"/>
                  </a:lnTo>
                  <a:lnTo>
                    <a:pt x="308" y="383"/>
                  </a:lnTo>
                  <a:lnTo>
                    <a:pt x="308" y="388"/>
                  </a:lnTo>
                  <a:lnTo>
                    <a:pt x="308" y="394"/>
                  </a:lnTo>
                  <a:lnTo>
                    <a:pt x="308" y="399"/>
                  </a:lnTo>
                  <a:lnTo>
                    <a:pt x="308" y="403"/>
                  </a:lnTo>
                  <a:lnTo>
                    <a:pt x="308" y="407"/>
                  </a:lnTo>
                  <a:lnTo>
                    <a:pt x="308" y="410"/>
                  </a:lnTo>
                  <a:lnTo>
                    <a:pt x="308" y="413"/>
                  </a:lnTo>
                  <a:lnTo>
                    <a:pt x="308" y="415"/>
                  </a:lnTo>
                  <a:lnTo>
                    <a:pt x="308" y="417"/>
                  </a:lnTo>
                  <a:lnTo>
                    <a:pt x="308" y="418"/>
                  </a:lnTo>
                  <a:lnTo>
                    <a:pt x="308" y="418"/>
                  </a:lnTo>
                  <a:lnTo>
                    <a:pt x="308" y="418"/>
                  </a:lnTo>
                  <a:lnTo>
                    <a:pt x="307" y="418"/>
                  </a:lnTo>
                  <a:lnTo>
                    <a:pt x="305" y="418"/>
                  </a:lnTo>
                  <a:lnTo>
                    <a:pt x="302" y="418"/>
                  </a:lnTo>
                  <a:lnTo>
                    <a:pt x="299" y="418"/>
                  </a:lnTo>
                  <a:lnTo>
                    <a:pt x="294" y="418"/>
                  </a:lnTo>
                  <a:lnTo>
                    <a:pt x="289" y="418"/>
                  </a:lnTo>
                  <a:lnTo>
                    <a:pt x="282" y="418"/>
                  </a:lnTo>
                  <a:lnTo>
                    <a:pt x="275" y="418"/>
                  </a:lnTo>
                  <a:lnTo>
                    <a:pt x="268" y="418"/>
                  </a:lnTo>
                  <a:lnTo>
                    <a:pt x="260" y="418"/>
                  </a:lnTo>
                  <a:lnTo>
                    <a:pt x="251" y="418"/>
                  </a:lnTo>
                  <a:lnTo>
                    <a:pt x="243" y="418"/>
                  </a:lnTo>
                  <a:lnTo>
                    <a:pt x="233" y="418"/>
                  </a:lnTo>
                  <a:lnTo>
                    <a:pt x="224" y="418"/>
                  </a:lnTo>
                  <a:lnTo>
                    <a:pt x="214" y="418"/>
                  </a:lnTo>
                  <a:lnTo>
                    <a:pt x="205" y="418"/>
                  </a:lnTo>
                  <a:lnTo>
                    <a:pt x="195" y="418"/>
                  </a:lnTo>
                  <a:lnTo>
                    <a:pt x="186" y="418"/>
                  </a:lnTo>
                  <a:lnTo>
                    <a:pt x="176" y="418"/>
                  </a:lnTo>
                  <a:lnTo>
                    <a:pt x="167" y="418"/>
                  </a:lnTo>
                  <a:lnTo>
                    <a:pt x="158" y="418"/>
                  </a:lnTo>
                  <a:lnTo>
                    <a:pt x="150" y="418"/>
                  </a:lnTo>
                  <a:lnTo>
                    <a:pt x="142" y="418"/>
                  </a:lnTo>
                  <a:lnTo>
                    <a:pt x="134" y="418"/>
                  </a:lnTo>
                  <a:lnTo>
                    <a:pt x="127" y="418"/>
                  </a:lnTo>
                  <a:lnTo>
                    <a:pt x="121" y="418"/>
                  </a:lnTo>
                  <a:lnTo>
                    <a:pt x="116" y="418"/>
                  </a:lnTo>
                  <a:lnTo>
                    <a:pt x="111" y="418"/>
                  </a:lnTo>
                  <a:lnTo>
                    <a:pt x="107" y="418"/>
                  </a:lnTo>
                  <a:lnTo>
                    <a:pt x="104" y="418"/>
                  </a:lnTo>
                  <a:lnTo>
                    <a:pt x="103" y="418"/>
                  </a:lnTo>
                  <a:lnTo>
                    <a:pt x="102" y="418"/>
                  </a:lnTo>
                  <a:lnTo>
                    <a:pt x="102" y="418"/>
                  </a:lnTo>
                  <a:lnTo>
                    <a:pt x="102" y="418"/>
                  </a:lnTo>
                  <a:lnTo>
                    <a:pt x="102" y="417"/>
                  </a:lnTo>
                  <a:lnTo>
                    <a:pt x="102" y="415"/>
                  </a:lnTo>
                  <a:lnTo>
                    <a:pt x="102" y="413"/>
                  </a:lnTo>
                  <a:lnTo>
                    <a:pt x="102" y="410"/>
                  </a:lnTo>
                  <a:lnTo>
                    <a:pt x="102" y="407"/>
                  </a:lnTo>
                  <a:lnTo>
                    <a:pt x="102" y="403"/>
                  </a:lnTo>
                  <a:lnTo>
                    <a:pt x="102" y="399"/>
                  </a:lnTo>
                  <a:lnTo>
                    <a:pt x="102" y="394"/>
                  </a:lnTo>
                  <a:lnTo>
                    <a:pt x="102" y="388"/>
                  </a:lnTo>
                  <a:lnTo>
                    <a:pt x="102" y="383"/>
                  </a:lnTo>
                  <a:lnTo>
                    <a:pt x="102" y="377"/>
                  </a:lnTo>
                  <a:lnTo>
                    <a:pt x="102" y="370"/>
                  </a:lnTo>
                  <a:lnTo>
                    <a:pt x="102" y="364"/>
                  </a:lnTo>
                  <a:lnTo>
                    <a:pt x="102" y="357"/>
                  </a:lnTo>
                  <a:lnTo>
                    <a:pt x="102" y="349"/>
                  </a:lnTo>
                  <a:lnTo>
                    <a:pt x="102" y="342"/>
                  </a:lnTo>
                  <a:lnTo>
                    <a:pt x="102" y="334"/>
                  </a:lnTo>
                  <a:lnTo>
                    <a:pt x="102" y="326"/>
                  </a:lnTo>
                  <a:lnTo>
                    <a:pt x="102" y="318"/>
                  </a:lnTo>
                  <a:lnTo>
                    <a:pt x="102" y="310"/>
                  </a:lnTo>
                  <a:lnTo>
                    <a:pt x="102" y="301"/>
                  </a:lnTo>
                  <a:lnTo>
                    <a:pt x="102" y="293"/>
                  </a:lnTo>
                  <a:lnTo>
                    <a:pt x="102" y="284"/>
                  </a:lnTo>
                  <a:lnTo>
                    <a:pt x="102" y="275"/>
                  </a:lnTo>
                  <a:lnTo>
                    <a:pt x="102" y="267"/>
                  </a:lnTo>
                  <a:lnTo>
                    <a:pt x="102" y="258"/>
                  </a:lnTo>
                  <a:lnTo>
                    <a:pt x="102" y="250"/>
                  </a:lnTo>
                  <a:lnTo>
                    <a:pt x="102" y="241"/>
                  </a:lnTo>
                  <a:lnTo>
                    <a:pt x="102" y="233"/>
                  </a:lnTo>
                  <a:lnTo>
                    <a:pt x="102" y="225"/>
                  </a:lnTo>
                  <a:lnTo>
                    <a:pt x="102" y="216"/>
                  </a:lnTo>
                  <a:lnTo>
                    <a:pt x="102" y="208"/>
                  </a:lnTo>
                  <a:lnTo>
                    <a:pt x="102" y="201"/>
                  </a:lnTo>
                  <a:lnTo>
                    <a:pt x="102" y="193"/>
                  </a:lnTo>
                  <a:lnTo>
                    <a:pt x="102" y="186"/>
                  </a:lnTo>
                  <a:lnTo>
                    <a:pt x="102" y="179"/>
                  </a:lnTo>
                  <a:lnTo>
                    <a:pt x="102" y="172"/>
                  </a:lnTo>
                  <a:lnTo>
                    <a:pt x="102" y="166"/>
                  </a:lnTo>
                  <a:lnTo>
                    <a:pt x="102" y="160"/>
                  </a:lnTo>
                  <a:lnTo>
                    <a:pt x="102" y="155"/>
                  </a:lnTo>
                  <a:lnTo>
                    <a:pt x="102" y="149"/>
                  </a:lnTo>
                  <a:lnTo>
                    <a:pt x="102" y="145"/>
                  </a:lnTo>
                  <a:lnTo>
                    <a:pt x="102" y="145"/>
                  </a:lnTo>
                  <a:lnTo>
                    <a:pt x="101" y="145"/>
                  </a:lnTo>
                  <a:lnTo>
                    <a:pt x="97" y="145"/>
                  </a:lnTo>
                  <a:lnTo>
                    <a:pt x="92" y="145"/>
                  </a:lnTo>
                  <a:lnTo>
                    <a:pt x="84" y="145"/>
                  </a:lnTo>
                  <a:lnTo>
                    <a:pt x="76" y="145"/>
                  </a:lnTo>
                  <a:lnTo>
                    <a:pt x="66" y="145"/>
                  </a:lnTo>
                  <a:lnTo>
                    <a:pt x="56" y="145"/>
                  </a:lnTo>
                  <a:lnTo>
                    <a:pt x="46" y="145"/>
                  </a:lnTo>
                  <a:lnTo>
                    <a:pt x="36" y="145"/>
                  </a:lnTo>
                  <a:lnTo>
                    <a:pt x="26" y="145"/>
                  </a:lnTo>
                  <a:lnTo>
                    <a:pt x="18" y="145"/>
                  </a:lnTo>
                  <a:lnTo>
                    <a:pt x="10" y="145"/>
                  </a:lnTo>
                  <a:lnTo>
                    <a:pt x="5" y="145"/>
                  </a:lnTo>
                  <a:lnTo>
                    <a:pt x="1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7" y="140"/>
                  </a:lnTo>
                  <a:lnTo>
                    <a:pt x="14" y="135"/>
                  </a:lnTo>
                  <a:lnTo>
                    <a:pt x="21" y="130"/>
                  </a:lnTo>
                  <a:lnTo>
                    <a:pt x="28" y="125"/>
                  </a:lnTo>
                  <a:lnTo>
                    <a:pt x="35" y="120"/>
                  </a:lnTo>
                  <a:lnTo>
                    <a:pt x="43" y="114"/>
                  </a:lnTo>
                  <a:lnTo>
                    <a:pt x="50" y="109"/>
                  </a:lnTo>
                  <a:lnTo>
                    <a:pt x="57" y="104"/>
                  </a:lnTo>
                  <a:lnTo>
                    <a:pt x="65" y="99"/>
                  </a:lnTo>
                  <a:lnTo>
                    <a:pt x="72" y="94"/>
                  </a:lnTo>
                  <a:lnTo>
                    <a:pt x="79" y="89"/>
                  </a:lnTo>
                  <a:lnTo>
                    <a:pt x="86" y="84"/>
                  </a:lnTo>
                  <a:lnTo>
                    <a:pt x="93" y="79"/>
                  </a:lnTo>
                  <a:lnTo>
                    <a:pt x="100" y="74"/>
                  </a:lnTo>
                  <a:lnTo>
                    <a:pt x="107" y="69"/>
                  </a:lnTo>
                  <a:lnTo>
                    <a:pt x="114" y="64"/>
                  </a:lnTo>
                  <a:lnTo>
                    <a:pt x="120" y="60"/>
                  </a:lnTo>
                  <a:lnTo>
                    <a:pt x="127" y="55"/>
                  </a:lnTo>
                  <a:lnTo>
                    <a:pt x="133" y="51"/>
                  </a:lnTo>
                  <a:lnTo>
                    <a:pt x="139" y="46"/>
                  </a:lnTo>
                  <a:lnTo>
                    <a:pt x="145" y="42"/>
                  </a:lnTo>
                  <a:lnTo>
                    <a:pt x="151" y="38"/>
                  </a:lnTo>
                  <a:lnTo>
                    <a:pt x="157" y="34"/>
                  </a:lnTo>
                  <a:lnTo>
                    <a:pt x="162" y="30"/>
                  </a:lnTo>
                  <a:lnTo>
                    <a:pt x="167" y="27"/>
                  </a:lnTo>
                  <a:lnTo>
                    <a:pt x="172" y="23"/>
                  </a:lnTo>
                  <a:lnTo>
                    <a:pt x="176" y="20"/>
                  </a:lnTo>
                  <a:lnTo>
                    <a:pt x="181" y="17"/>
                  </a:lnTo>
                  <a:lnTo>
                    <a:pt x="185" y="14"/>
                  </a:lnTo>
                  <a:lnTo>
                    <a:pt x="188" y="12"/>
                  </a:lnTo>
                  <a:lnTo>
                    <a:pt x="192" y="9"/>
                  </a:lnTo>
                  <a:lnTo>
                    <a:pt x="195" y="7"/>
                  </a:lnTo>
                  <a:lnTo>
                    <a:pt x="197" y="5"/>
                  </a:lnTo>
                  <a:lnTo>
                    <a:pt x="199" y="4"/>
                  </a:lnTo>
                  <a:lnTo>
                    <a:pt x="201" y="2"/>
                  </a:lnTo>
                  <a:lnTo>
                    <a:pt x="203" y="1"/>
                  </a:lnTo>
                  <a:lnTo>
                    <a:pt x="204" y="1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3997325" y="5181600"/>
              <a:ext cx="652463" cy="665163"/>
            </a:xfrm>
            <a:custGeom>
              <a:avLst/>
              <a:gdLst/>
              <a:ahLst/>
              <a:cxnLst>
                <a:cxn ang="0">
                  <a:pos x="207" y="1"/>
                </a:cxn>
                <a:cxn ang="0">
                  <a:pos x="215" y="7"/>
                </a:cxn>
                <a:cxn ang="0">
                  <a:pos x="229" y="17"/>
                </a:cxn>
                <a:cxn ang="0">
                  <a:pos x="248" y="30"/>
                </a:cxn>
                <a:cxn ang="0">
                  <a:pos x="270" y="46"/>
                </a:cxn>
                <a:cxn ang="0">
                  <a:pos x="296" y="64"/>
                </a:cxn>
                <a:cxn ang="0">
                  <a:pos x="324" y="84"/>
                </a:cxn>
                <a:cxn ang="0">
                  <a:pos x="353" y="104"/>
                </a:cxn>
                <a:cxn ang="0">
                  <a:pos x="382" y="125"/>
                </a:cxn>
                <a:cxn ang="0">
                  <a:pos x="410" y="145"/>
                </a:cxn>
                <a:cxn ang="0">
                  <a:pos x="399" y="145"/>
                </a:cxn>
                <a:cxn ang="0">
                  <a:pos x="364" y="145"/>
                </a:cxn>
                <a:cxn ang="0">
                  <a:pos x="326" y="145"/>
                </a:cxn>
                <a:cxn ang="0">
                  <a:pos x="308" y="145"/>
                </a:cxn>
                <a:cxn ang="0">
                  <a:pos x="308" y="160"/>
                </a:cxn>
                <a:cxn ang="0">
                  <a:pos x="308" y="186"/>
                </a:cxn>
                <a:cxn ang="0">
                  <a:pos x="308" y="216"/>
                </a:cxn>
                <a:cxn ang="0">
                  <a:pos x="308" y="250"/>
                </a:cxn>
                <a:cxn ang="0">
                  <a:pos x="308" y="284"/>
                </a:cxn>
                <a:cxn ang="0">
                  <a:pos x="308" y="318"/>
                </a:cxn>
                <a:cxn ang="0">
                  <a:pos x="308" y="349"/>
                </a:cxn>
                <a:cxn ang="0">
                  <a:pos x="308" y="377"/>
                </a:cxn>
                <a:cxn ang="0">
                  <a:pos x="308" y="399"/>
                </a:cxn>
                <a:cxn ang="0">
                  <a:pos x="308" y="413"/>
                </a:cxn>
                <a:cxn ang="0">
                  <a:pos x="308" y="418"/>
                </a:cxn>
                <a:cxn ang="0">
                  <a:pos x="302" y="418"/>
                </a:cxn>
                <a:cxn ang="0">
                  <a:pos x="282" y="418"/>
                </a:cxn>
                <a:cxn ang="0">
                  <a:pos x="251" y="418"/>
                </a:cxn>
                <a:cxn ang="0">
                  <a:pos x="214" y="418"/>
                </a:cxn>
                <a:cxn ang="0">
                  <a:pos x="176" y="418"/>
                </a:cxn>
                <a:cxn ang="0">
                  <a:pos x="142" y="418"/>
                </a:cxn>
                <a:cxn ang="0">
                  <a:pos x="116" y="418"/>
                </a:cxn>
                <a:cxn ang="0">
                  <a:pos x="103" y="418"/>
                </a:cxn>
                <a:cxn ang="0">
                  <a:pos x="102" y="417"/>
                </a:cxn>
                <a:cxn ang="0">
                  <a:pos x="102" y="407"/>
                </a:cxn>
                <a:cxn ang="0">
                  <a:pos x="102" y="388"/>
                </a:cxn>
                <a:cxn ang="0">
                  <a:pos x="102" y="364"/>
                </a:cxn>
                <a:cxn ang="0">
                  <a:pos x="102" y="334"/>
                </a:cxn>
                <a:cxn ang="0">
                  <a:pos x="102" y="301"/>
                </a:cxn>
                <a:cxn ang="0">
                  <a:pos x="102" y="267"/>
                </a:cxn>
                <a:cxn ang="0">
                  <a:pos x="102" y="233"/>
                </a:cxn>
                <a:cxn ang="0">
                  <a:pos x="102" y="201"/>
                </a:cxn>
                <a:cxn ang="0">
                  <a:pos x="102" y="172"/>
                </a:cxn>
                <a:cxn ang="0">
                  <a:pos x="102" y="149"/>
                </a:cxn>
                <a:cxn ang="0">
                  <a:pos x="97" y="145"/>
                </a:cxn>
                <a:cxn ang="0">
                  <a:pos x="66" y="145"/>
                </a:cxn>
                <a:cxn ang="0">
                  <a:pos x="26" y="145"/>
                </a:cxn>
                <a:cxn ang="0">
                  <a:pos x="1" y="145"/>
                </a:cxn>
                <a:cxn ang="0">
                  <a:pos x="14" y="135"/>
                </a:cxn>
                <a:cxn ang="0">
                  <a:pos x="43" y="114"/>
                </a:cxn>
                <a:cxn ang="0">
                  <a:pos x="72" y="94"/>
                </a:cxn>
                <a:cxn ang="0">
                  <a:pos x="100" y="74"/>
                </a:cxn>
                <a:cxn ang="0">
                  <a:pos x="127" y="55"/>
                </a:cxn>
                <a:cxn ang="0">
                  <a:pos x="151" y="38"/>
                </a:cxn>
                <a:cxn ang="0">
                  <a:pos x="172" y="23"/>
                </a:cxn>
                <a:cxn ang="0">
                  <a:pos x="188" y="12"/>
                </a:cxn>
                <a:cxn ang="0">
                  <a:pos x="199" y="4"/>
                </a:cxn>
                <a:cxn ang="0">
                  <a:pos x="205" y="0"/>
                </a:cxn>
              </a:cxnLst>
              <a:rect l="0" t="0" r="r" b="b"/>
              <a:pathLst>
                <a:path w="411" h="419">
                  <a:moveTo>
                    <a:pt x="205" y="0"/>
                  </a:moveTo>
                  <a:lnTo>
                    <a:pt x="205" y="0"/>
                  </a:lnTo>
                  <a:lnTo>
                    <a:pt x="206" y="1"/>
                  </a:lnTo>
                  <a:lnTo>
                    <a:pt x="207" y="1"/>
                  </a:lnTo>
                  <a:lnTo>
                    <a:pt x="208" y="2"/>
                  </a:lnTo>
                  <a:lnTo>
                    <a:pt x="210" y="4"/>
                  </a:lnTo>
                  <a:lnTo>
                    <a:pt x="212" y="5"/>
                  </a:lnTo>
                  <a:lnTo>
                    <a:pt x="215" y="7"/>
                  </a:lnTo>
                  <a:lnTo>
                    <a:pt x="218" y="9"/>
                  </a:lnTo>
                  <a:lnTo>
                    <a:pt x="221" y="12"/>
                  </a:lnTo>
                  <a:lnTo>
                    <a:pt x="225" y="14"/>
                  </a:lnTo>
                  <a:lnTo>
                    <a:pt x="229" y="17"/>
                  </a:lnTo>
                  <a:lnTo>
                    <a:pt x="233" y="20"/>
                  </a:lnTo>
                  <a:lnTo>
                    <a:pt x="238" y="23"/>
                  </a:lnTo>
                  <a:lnTo>
                    <a:pt x="243" y="27"/>
                  </a:lnTo>
                  <a:lnTo>
                    <a:pt x="248" y="30"/>
                  </a:lnTo>
                  <a:lnTo>
                    <a:pt x="253" y="34"/>
                  </a:lnTo>
                  <a:lnTo>
                    <a:pt x="259" y="38"/>
                  </a:lnTo>
                  <a:lnTo>
                    <a:pt x="265" y="42"/>
                  </a:lnTo>
                  <a:lnTo>
                    <a:pt x="270" y="46"/>
                  </a:lnTo>
                  <a:lnTo>
                    <a:pt x="277" y="51"/>
                  </a:lnTo>
                  <a:lnTo>
                    <a:pt x="283" y="55"/>
                  </a:lnTo>
                  <a:lnTo>
                    <a:pt x="289" y="60"/>
                  </a:lnTo>
                  <a:lnTo>
                    <a:pt x="296" y="64"/>
                  </a:lnTo>
                  <a:lnTo>
                    <a:pt x="303" y="69"/>
                  </a:lnTo>
                  <a:lnTo>
                    <a:pt x="310" y="74"/>
                  </a:lnTo>
                  <a:lnTo>
                    <a:pt x="317" y="79"/>
                  </a:lnTo>
                  <a:lnTo>
                    <a:pt x="324" y="84"/>
                  </a:lnTo>
                  <a:lnTo>
                    <a:pt x="331" y="89"/>
                  </a:lnTo>
                  <a:lnTo>
                    <a:pt x="338" y="94"/>
                  </a:lnTo>
                  <a:lnTo>
                    <a:pt x="345" y="99"/>
                  </a:lnTo>
                  <a:lnTo>
                    <a:pt x="353" y="104"/>
                  </a:lnTo>
                  <a:lnTo>
                    <a:pt x="360" y="109"/>
                  </a:lnTo>
                  <a:lnTo>
                    <a:pt x="367" y="114"/>
                  </a:lnTo>
                  <a:lnTo>
                    <a:pt x="374" y="120"/>
                  </a:lnTo>
                  <a:lnTo>
                    <a:pt x="382" y="125"/>
                  </a:lnTo>
                  <a:lnTo>
                    <a:pt x="389" y="130"/>
                  </a:lnTo>
                  <a:lnTo>
                    <a:pt x="396" y="135"/>
                  </a:lnTo>
                  <a:lnTo>
                    <a:pt x="403" y="140"/>
                  </a:lnTo>
                  <a:lnTo>
                    <a:pt x="410" y="145"/>
                  </a:lnTo>
                  <a:lnTo>
                    <a:pt x="410" y="145"/>
                  </a:lnTo>
                  <a:lnTo>
                    <a:pt x="409" y="145"/>
                  </a:lnTo>
                  <a:lnTo>
                    <a:pt x="405" y="145"/>
                  </a:lnTo>
                  <a:lnTo>
                    <a:pt x="399" y="145"/>
                  </a:lnTo>
                  <a:lnTo>
                    <a:pt x="392" y="145"/>
                  </a:lnTo>
                  <a:lnTo>
                    <a:pt x="384" y="145"/>
                  </a:lnTo>
                  <a:lnTo>
                    <a:pt x="374" y="145"/>
                  </a:lnTo>
                  <a:lnTo>
                    <a:pt x="364" y="145"/>
                  </a:lnTo>
                  <a:lnTo>
                    <a:pt x="354" y="145"/>
                  </a:lnTo>
                  <a:lnTo>
                    <a:pt x="344" y="145"/>
                  </a:lnTo>
                  <a:lnTo>
                    <a:pt x="334" y="145"/>
                  </a:lnTo>
                  <a:lnTo>
                    <a:pt x="326" y="145"/>
                  </a:lnTo>
                  <a:lnTo>
                    <a:pt x="318" y="145"/>
                  </a:lnTo>
                  <a:lnTo>
                    <a:pt x="312" y="145"/>
                  </a:lnTo>
                  <a:lnTo>
                    <a:pt x="309" y="145"/>
                  </a:lnTo>
                  <a:lnTo>
                    <a:pt x="308" y="145"/>
                  </a:lnTo>
                  <a:lnTo>
                    <a:pt x="308" y="145"/>
                  </a:lnTo>
                  <a:lnTo>
                    <a:pt x="308" y="149"/>
                  </a:lnTo>
                  <a:lnTo>
                    <a:pt x="308" y="155"/>
                  </a:lnTo>
                  <a:lnTo>
                    <a:pt x="308" y="160"/>
                  </a:lnTo>
                  <a:lnTo>
                    <a:pt x="308" y="166"/>
                  </a:lnTo>
                  <a:lnTo>
                    <a:pt x="308" y="172"/>
                  </a:lnTo>
                  <a:lnTo>
                    <a:pt x="308" y="179"/>
                  </a:lnTo>
                  <a:lnTo>
                    <a:pt x="308" y="186"/>
                  </a:lnTo>
                  <a:lnTo>
                    <a:pt x="308" y="193"/>
                  </a:lnTo>
                  <a:lnTo>
                    <a:pt x="308" y="201"/>
                  </a:lnTo>
                  <a:lnTo>
                    <a:pt x="308" y="208"/>
                  </a:lnTo>
                  <a:lnTo>
                    <a:pt x="308" y="216"/>
                  </a:lnTo>
                  <a:lnTo>
                    <a:pt x="308" y="225"/>
                  </a:lnTo>
                  <a:lnTo>
                    <a:pt x="308" y="233"/>
                  </a:lnTo>
                  <a:lnTo>
                    <a:pt x="308" y="241"/>
                  </a:lnTo>
                  <a:lnTo>
                    <a:pt x="308" y="250"/>
                  </a:lnTo>
                  <a:lnTo>
                    <a:pt x="308" y="258"/>
                  </a:lnTo>
                  <a:lnTo>
                    <a:pt x="308" y="267"/>
                  </a:lnTo>
                  <a:lnTo>
                    <a:pt x="308" y="275"/>
                  </a:lnTo>
                  <a:lnTo>
                    <a:pt x="308" y="284"/>
                  </a:lnTo>
                  <a:lnTo>
                    <a:pt x="308" y="293"/>
                  </a:lnTo>
                  <a:lnTo>
                    <a:pt x="308" y="301"/>
                  </a:lnTo>
                  <a:lnTo>
                    <a:pt x="308" y="310"/>
                  </a:lnTo>
                  <a:lnTo>
                    <a:pt x="308" y="318"/>
                  </a:lnTo>
                  <a:lnTo>
                    <a:pt x="308" y="326"/>
                  </a:lnTo>
                  <a:lnTo>
                    <a:pt x="308" y="334"/>
                  </a:lnTo>
                  <a:lnTo>
                    <a:pt x="308" y="342"/>
                  </a:lnTo>
                  <a:lnTo>
                    <a:pt x="308" y="349"/>
                  </a:lnTo>
                  <a:lnTo>
                    <a:pt x="308" y="357"/>
                  </a:lnTo>
                  <a:lnTo>
                    <a:pt x="308" y="364"/>
                  </a:lnTo>
                  <a:lnTo>
                    <a:pt x="308" y="370"/>
                  </a:lnTo>
                  <a:lnTo>
                    <a:pt x="308" y="377"/>
                  </a:lnTo>
                  <a:lnTo>
                    <a:pt x="308" y="383"/>
                  </a:lnTo>
                  <a:lnTo>
                    <a:pt x="308" y="388"/>
                  </a:lnTo>
                  <a:lnTo>
                    <a:pt x="308" y="394"/>
                  </a:lnTo>
                  <a:lnTo>
                    <a:pt x="308" y="399"/>
                  </a:lnTo>
                  <a:lnTo>
                    <a:pt x="308" y="403"/>
                  </a:lnTo>
                  <a:lnTo>
                    <a:pt x="308" y="407"/>
                  </a:lnTo>
                  <a:lnTo>
                    <a:pt x="308" y="410"/>
                  </a:lnTo>
                  <a:lnTo>
                    <a:pt x="308" y="413"/>
                  </a:lnTo>
                  <a:lnTo>
                    <a:pt x="308" y="415"/>
                  </a:lnTo>
                  <a:lnTo>
                    <a:pt x="308" y="417"/>
                  </a:lnTo>
                  <a:lnTo>
                    <a:pt x="308" y="418"/>
                  </a:lnTo>
                  <a:lnTo>
                    <a:pt x="308" y="418"/>
                  </a:lnTo>
                  <a:lnTo>
                    <a:pt x="308" y="418"/>
                  </a:lnTo>
                  <a:lnTo>
                    <a:pt x="307" y="418"/>
                  </a:lnTo>
                  <a:lnTo>
                    <a:pt x="305" y="418"/>
                  </a:lnTo>
                  <a:lnTo>
                    <a:pt x="302" y="418"/>
                  </a:lnTo>
                  <a:lnTo>
                    <a:pt x="299" y="418"/>
                  </a:lnTo>
                  <a:lnTo>
                    <a:pt x="294" y="418"/>
                  </a:lnTo>
                  <a:lnTo>
                    <a:pt x="289" y="418"/>
                  </a:lnTo>
                  <a:lnTo>
                    <a:pt x="282" y="418"/>
                  </a:lnTo>
                  <a:lnTo>
                    <a:pt x="275" y="418"/>
                  </a:lnTo>
                  <a:lnTo>
                    <a:pt x="268" y="418"/>
                  </a:lnTo>
                  <a:lnTo>
                    <a:pt x="260" y="418"/>
                  </a:lnTo>
                  <a:lnTo>
                    <a:pt x="251" y="418"/>
                  </a:lnTo>
                  <a:lnTo>
                    <a:pt x="243" y="418"/>
                  </a:lnTo>
                  <a:lnTo>
                    <a:pt x="233" y="418"/>
                  </a:lnTo>
                  <a:lnTo>
                    <a:pt x="224" y="418"/>
                  </a:lnTo>
                  <a:lnTo>
                    <a:pt x="214" y="418"/>
                  </a:lnTo>
                  <a:lnTo>
                    <a:pt x="205" y="418"/>
                  </a:lnTo>
                  <a:lnTo>
                    <a:pt x="195" y="418"/>
                  </a:lnTo>
                  <a:lnTo>
                    <a:pt x="186" y="418"/>
                  </a:lnTo>
                  <a:lnTo>
                    <a:pt x="176" y="418"/>
                  </a:lnTo>
                  <a:lnTo>
                    <a:pt x="167" y="418"/>
                  </a:lnTo>
                  <a:lnTo>
                    <a:pt x="158" y="418"/>
                  </a:lnTo>
                  <a:lnTo>
                    <a:pt x="150" y="418"/>
                  </a:lnTo>
                  <a:lnTo>
                    <a:pt x="142" y="418"/>
                  </a:lnTo>
                  <a:lnTo>
                    <a:pt x="134" y="418"/>
                  </a:lnTo>
                  <a:lnTo>
                    <a:pt x="127" y="418"/>
                  </a:lnTo>
                  <a:lnTo>
                    <a:pt x="121" y="418"/>
                  </a:lnTo>
                  <a:lnTo>
                    <a:pt x="116" y="418"/>
                  </a:lnTo>
                  <a:lnTo>
                    <a:pt x="111" y="418"/>
                  </a:lnTo>
                  <a:lnTo>
                    <a:pt x="107" y="418"/>
                  </a:lnTo>
                  <a:lnTo>
                    <a:pt x="104" y="418"/>
                  </a:lnTo>
                  <a:lnTo>
                    <a:pt x="103" y="418"/>
                  </a:lnTo>
                  <a:lnTo>
                    <a:pt x="102" y="418"/>
                  </a:lnTo>
                  <a:lnTo>
                    <a:pt x="102" y="418"/>
                  </a:lnTo>
                  <a:lnTo>
                    <a:pt x="102" y="418"/>
                  </a:lnTo>
                  <a:lnTo>
                    <a:pt x="102" y="417"/>
                  </a:lnTo>
                  <a:lnTo>
                    <a:pt x="102" y="415"/>
                  </a:lnTo>
                  <a:lnTo>
                    <a:pt x="102" y="413"/>
                  </a:lnTo>
                  <a:lnTo>
                    <a:pt x="102" y="410"/>
                  </a:lnTo>
                  <a:lnTo>
                    <a:pt x="102" y="407"/>
                  </a:lnTo>
                  <a:lnTo>
                    <a:pt x="102" y="403"/>
                  </a:lnTo>
                  <a:lnTo>
                    <a:pt x="102" y="399"/>
                  </a:lnTo>
                  <a:lnTo>
                    <a:pt x="102" y="394"/>
                  </a:lnTo>
                  <a:lnTo>
                    <a:pt x="102" y="388"/>
                  </a:lnTo>
                  <a:lnTo>
                    <a:pt x="102" y="383"/>
                  </a:lnTo>
                  <a:lnTo>
                    <a:pt x="102" y="377"/>
                  </a:lnTo>
                  <a:lnTo>
                    <a:pt x="102" y="370"/>
                  </a:lnTo>
                  <a:lnTo>
                    <a:pt x="102" y="364"/>
                  </a:lnTo>
                  <a:lnTo>
                    <a:pt x="102" y="357"/>
                  </a:lnTo>
                  <a:lnTo>
                    <a:pt x="102" y="349"/>
                  </a:lnTo>
                  <a:lnTo>
                    <a:pt x="102" y="342"/>
                  </a:lnTo>
                  <a:lnTo>
                    <a:pt x="102" y="334"/>
                  </a:lnTo>
                  <a:lnTo>
                    <a:pt x="102" y="326"/>
                  </a:lnTo>
                  <a:lnTo>
                    <a:pt x="102" y="318"/>
                  </a:lnTo>
                  <a:lnTo>
                    <a:pt x="102" y="310"/>
                  </a:lnTo>
                  <a:lnTo>
                    <a:pt x="102" y="301"/>
                  </a:lnTo>
                  <a:lnTo>
                    <a:pt x="102" y="293"/>
                  </a:lnTo>
                  <a:lnTo>
                    <a:pt x="102" y="284"/>
                  </a:lnTo>
                  <a:lnTo>
                    <a:pt x="102" y="275"/>
                  </a:lnTo>
                  <a:lnTo>
                    <a:pt x="102" y="267"/>
                  </a:lnTo>
                  <a:lnTo>
                    <a:pt x="102" y="258"/>
                  </a:lnTo>
                  <a:lnTo>
                    <a:pt x="102" y="250"/>
                  </a:lnTo>
                  <a:lnTo>
                    <a:pt x="102" y="241"/>
                  </a:lnTo>
                  <a:lnTo>
                    <a:pt x="102" y="233"/>
                  </a:lnTo>
                  <a:lnTo>
                    <a:pt x="102" y="225"/>
                  </a:lnTo>
                  <a:lnTo>
                    <a:pt x="102" y="216"/>
                  </a:lnTo>
                  <a:lnTo>
                    <a:pt x="102" y="208"/>
                  </a:lnTo>
                  <a:lnTo>
                    <a:pt x="102" y="201"/>
                  </a:lnTo>
                  <a:lnTo>
                    <a:pt x="102" y="193"/>
                  </a:lnTo>
                  <a:lnTo>
                    <a:pt x="102" y="186"/>
                  </a:lnTo>
                  <a:lnTo>
                    <a:pt x="102" y="179"/>
                  </a:lnTo>
                  <a:lnTo>
                    <a:pt x="102" y="172"/>
                  </a:lnTo>
                  <a:lnTo>
                    <a:pt x="102" y="166"/>
                  </a:lnTo>
                  <a:lnTo>
                    <a:pt x="102" y="160"/>
                  </a:lnTo>
                  <a:lnTo>
                    <a:pt x="102" y="155"/>
                  </a:lnTo>
                  <a:lnTo>
                    <a:pt x="102" y="149"/>
                  </a:lnTo>
                  <a:lnTo>
                    <a:pt x="102" y="145"/>
                  </a:lnTo>
                  <a:lnTo>
                    <a:pt x="102" y="145"/>
                  </a:lnTo>
                  <a:lnTo>
                    <a:pt x="101" y="145"/>
                  </a:lnTo>
                  <a:lnTo>
                    <a:pt x="97" y="145"/>
                  </a:lnTo>
                  <a:lnTo>
                    <a:pt x="92" y="145"/>
                  </a:lnTo>
                  <a:lnTo>
                    <a:pt x="84" y="145"/>
                  </a:lnTo>
                  <a:lnTo>
                    <a:pt x="76" y="145"/>
                  </a:lnTo>
                  <a:lnTo>
                    <a:pt x="66" y="145"/>
                  </a:lnTo>
                  <a:lnTo>
                    <a:pt x="56" y="145"/>
                  </a:lnTo>
                  <a:lnTo>
                    <a:pt x="46" y="145"/>
                  </a:lnTo>
                  <a:lnTo>
                    <a:pt x="36" y="145"/>
                  </a:lnTo>
                  <a:lnTo>
                    <a:pt x="26" y="145"/>
                  </a:lnTo>
                  <a:lnTo>
                    <a:pt x="18" y="145"/>
                  </a:lnTo>
                  <a:lnTo>
                    <a:pt x="10" y="145"/>
                  </a:lnTo>
                  <a:lnTo>
                    <a:pt x="5" y="145"/>
                  </a:lnTo>
                  <a:lnTo>
                    <a:pt x="1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7" y="140"/>
                  </a:lnTo>
                  <a:lnTo>
                    <a:pt x="14" y="135"/>
                  </a:lnTo>
                  <a:lnTo>
                    <a:pt x="21" y="130"/>
                  </a:lnTo>
                  <a:lnTo>
                    <a:pt x="28" y="125"/>
                  </a:lnTo>
                  <a:lnTo>
                    <a:pt x="35" y="120"/>
                  </a:lnTo>
                  <a:lnTo>
                    <a:pt x="43" y="114"/>
                  </a:lnTo>
                  <a:lnTo>
                    <a:pt x="50" y="109"/>
                  </a:lnTo>
                  <a:lnTo>
                    <a:pt x="57" y="104"/>
                  </a:lnTo>
                  <a:lnTo>
                    <a:pt x="65" y="99"/>
                  </a:lnTo>
                  <a:lnTo>
                    <a:pt x="72" y="94"/>
                  </a:lnTo>
                  <a:lnTo>
                    <a:pt x="79" y="89"/>
                  </a:lnTo>
                  <a:lnTo>
                    <a:pt x="86" y="84"/>
                  </a:lnTo>
                  <a:lnTo>
                    <a:pt x="93" y="79"/>
                  </a:lnTo>
                  <a:lnTo>
                    <a:pt x="100" y="74"/>
                  </a:lnTo>
                  <a:lnTo>
                    <a:pt x="107" y="69"/>
                  </a:lnTo>
                  <a:lnTo>
                    <a:pt x="114" y="64"/>
                  </a:lnTo>
                  <a:lnTo>
                    <a:pt x="120" y="60"/>
                  </a:lnTo>
                  <a:lnTo>
                    <a:pt x="127" y="55"/>
                  </a:lnTo>
                  <a:lnTo>
                    <a:pt x="133" y="51"/>
                  </a:lnTo>
                  <a:lnTo>
                    <a:pt x="139" y="46"/>
                  </a:lnTo>
                  <a:lnTo>
                    <a:pt x="145" y="42"/>
                  </a:lnTo>
                  <a:lnTo>
                    <a:pt x="151" y="38"/>
                  </a:lnTo>
                  <a:lnTo>
                    <a:pt x="157" y="34"/>
                  </a:lnTo>
                  <a:lnTo>
                    <a:pt x="162" y="30"/>
                  </a:lnTo>
                  <a:lnTo>
                    <a:pt x="167" y="27"/>
                  </a:lnTo>
                  <a:lnTo>
                    <a:pt x="172" y="23"/>
                  </a:lnTo>
                  <a:lnTo>
                    <a:pt x="176" y="20"/>
                  </a:lnTo>
                  <a:lnTo>
                    <a:pt x="181" y="17"/>
                  </a:lnTo>
                  <a:lnTo>
                    <a:pt x="185" y="14"/>
                  </a:lnTo>
                  <a:lnTo>
                    <a:pt x="188" y="12"/>
                  </a:lnTo>
                  <a:lnTo>
                    <a:pt x="192" y="9"/>
                  </a:lnTo>
                  <a:lnTo>
                    <a:pt x="195" y="7"/>
                  </a:lnTo>
                  <a:lnTo>
                    <a:pt x="197" y="5"/>
                  </a:lnTo>
                  <a:lnTo>
                    <a:pt x="199" y="4"/>
                  </a:lnTo>
                  <a:lnTo>
                    <a:pt x="201" y="2"/>
                  </a:lnTo>
                  <a:lnTo>
                    <a:pt x="203" y="1"/>
                  </a:lnTo>
                  <a:lnTo>
                    <a:pt x="204" y="1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</a:path>
              </a:pathLst>
            </a:custGeom>
            <a:solidFill>
              <a:schemeClr val="bg2"/>
            </a:solidFill>
            <a:ln w="12700" cap="rnd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7" name="Object 48"/>
          <p:cNvGraphicFramePr>
            <a:graphicFrameLocks noChangeAspect="1"/>
          </p:cNvGraphicFramePr>
          <p:nvPr/>
        </p:nvGraphicFramePr>
        <p:xfrm>
          <a:off x="2239963" y="4573588"/>
          <a:ext cx="900112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69" name="Equation" r:id="rId4" imgW="533160" imgH="215640" progId="Equation.3">
                  <p:embed/>
                </p:oleObj>
              </mc:Choice>
              <mc:Fallback>
                <p:oleObj name="Equation" r:id="rId4" imgW="5331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963" y="4573588"/>
                        <a:ext cx="900112" cy="36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Orbital Energy"/>
          <p:cNvSpPr>
            <a:spLocks noChangeArrowheads="1"/>
          </p:cNvSpPr>
          <p:nvPr/>
        </p:nvSpPr>
        <p:spPr bwMode="auto">
          <a:xfrm>
            <a:off x="5741988" y="4346575"/>
            <a:ext cx="1073150" cy="831850"/>
          </a:xfrm>
          <a:prstGeom prst="rect">
            <a:avLst/>
          </a:prstGeom>
          <a:noFill/>
          <a:ln w="25400">
            <a:solidFill>
              <a:srgbClr val="2F13FF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Orbital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Energy</a:t>
            </a:r>
          </a:p>
        </p:txBody>
      </p:sp>
      <p:grpSp>
        <p:nvGrpSpPr>
          <p:cNvPr id="105" name="Lin Energy"/>
          <p:cNvGrpSpPr/>
          <p:nvPr/>
        </p:nvGrpSpPr>
        <p:grpSpPr>
          <a:xfrm>
            <a:off x="2241550" y="2286000"/>
            <a:ext cx="4575176" cy="1879601"/>
            <a:chOff x="2241550" y="2286000"/>
            <a:chExt cx="4575176" cy="1879601"/>
          </a:xfrm>
        </p:grpSpPr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3260725" y="2295525"/>
              <a:ext cx="2082800" cy="523875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25000"/>
                  </a:schemeClr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8" name="Bforce"/>
            <p:cNvGrpSpPr/>
            <p:nvPr/>
          </p:nvGrpSpPr>
          <p:grpSpPr>
            <a:xfrm>
              <a:off x="3225800" y="2379663"/>
              <a:ext cx="2154238" cy="217488"/>
              <a:chOff x="3225800" y="2379663"/>
              <a:chExt cx="2154238" cy="217488"/>
            </a:xfrm>
          </p:grpSpPr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4837113" y="2559050"/>
                <a:ext cx="508000" cy="1588"/>
              </a:xfrm>
              <a:custGeom>
                <a:avLst/>
                <a:gdLst/>
                <a:ahLst/>
                <a:cxnLst>
                  <a:cxn ang="0">
                    <a:pos x="319" y="0"/>
                  </a:cxn>
                  <a:cxn ang="0">
                    <a:pos x="0" y="0"/>
                  </a:cxn>
                </a:cxnLst>
                <a:rect l="0" t="0" r="r" b="b"/>
                <a:pathLst>
                  <a:path w="320" h="1">
                    <a:moveTo>
                      <a:pt x="319" y="0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3243263" y="2554288"/>
                <a:ext cx="508000" cy="1588"/>
              </a:xfrm>
              <a:custGeom>
                <a:avLst/>
                <a:gdLst/>
                <a:ahLst/>
                <a:cxnLst>
                  <a:cxn ang="0">
                    <a:pos x="319" y="0"/>
                  </a:cxn>
                  <a:cxn ang="0">
                    <a:pos x="0" y="0"/>
                  </a:cxn>
                </a:cxnLst>
                <a:rect l="0" t="0" r="r" b="b"/>
                <a:pathLst>
                  <a:path w="320" h="1">
                    <a:moveTo>
                      <a:pt x="319" y="0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5353050" y="2379663"/>
                <a:ext cx="1588" cy="180975"/>
              </a:xfrm>
              <a:custGeom>
                <a:avLst/>
                <a:gdLst/>
                <a:ahLst/>
                <a:cxnLst>
                  <a:cxn ang="0">
                    <a:pos x="0" y="113"/>
                  </a:cxn>
                  <a:cxn ang="0">
                    <a:pos x="0" y="0"/>
                  </a:cxn>
                </a:cxnLst>
                <a:rect l="0" t="0" r="r" b="b"/>
                <a:pathLst>
                  <a:path w="1" h="114">
                    <a:moveTo>
                      <a:pt x="0" y="113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3251200" y="2379663"/>
                <a:ext cx="1588" cy="180975"/>
              </a:xfrm>
              <a:custGeom>
                <a:avLst/>
                <a:gdLst/>
                <a:ahLst/>
                <a:cxnLst>
                  <a:cxn ang="0">
                    <a:pos x="0" y="113"/>
                  </a:cxn>
                  <a:cxn ang="0">
                    <a:pos x="0" y="0"/>
                  </a:cxn>
                </a:cxnLst>
                <a:rect l="0" t="0" r="r" b="b"/>
                <a:pathLst>
                  <a:path w="1" h="114">
                    <a:moveTo>
                      <a:pt x="0" y="113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6" name="B force"/>
              <p:cNvGrpSpPr/>
              <p:nvPr/>
            </p:nvGrpSpPr>
            <p:grpSpPr>
              <a:xfrm>
                <a:off x="3225800" y="2381250"/>
                <a:ext cx="2154238" cy="215901"/>
                <a:chOff x="3225800" y="2381250"/>
                <a:chExt cx="2154238" cy="215901"/>
              </a:xfrm>
            </p:grpSpPr>
            <p:sp>
              <p:nvSpPr>
                <p:cNvPr id="33" name="Freeform 34"/>
                <p:cNvSpPr>
                  <a:spLocks/>
                </p:cNvSpPr>
                <p:nvPr/>
              </p:nvSpPr>
              <p:spPr bwMode="auto">
                <a:xfrm>
                  <a:off x="4840288" y="2516188"/>
                  <a:ext cx="58738" cy="42863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37" h="27">
                      <a:moveTo>
                        <a:pt x="0" y="26"/>
                      </a:moveTo>
                      <a:lnTo>
                        <a:pt x="36" y="0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35"/>
                <p:cNvSpPr>
                  <a:spLocks/>
                </p:cNvSpPr>
                <p:nvPr/>
              </p:nvSpPr>
              <p:spPr bwMode="auto">
                <a:xfrm>
                  <a:off x="4837113" y="2557463"/>
                  <a:ext cx="6508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" y="24"/>
                    </a:cxn>
                  </a:cxnLst>
                  <a:rect l="0" t="0" r="r" b="b"/>
                  <a:pathLst>
                    <a:path w="41" h="25">
                      <a:moveTo>
                        <a:pt x="0" y="0"/>
                      </a:moveTo>
                      <a:lnTo>
                        <a:pt x="40" y="24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36"/>
                <p:cNvSpPr>
                  <a:spLocks/>
                </p:cNvSpPr>
                <p:nvPr/>
              </p:nvSpPr>
              <p:spPr bwMode="auto">
                <a:xfrm>
                  <a:off x="5321300" y="2384425"/>
                  <a:ext cx="25400" cy="65088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16" h="41">
                      <a:moveTo>
                        <a:pt x="15" y="0"/>
                      </a:moveTo>
                      <a:lnTo>
                        <a:pt x="0" y="40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37"/>
                <p:cNvSpPr>
                  <a:spLocks/>
                </p:cNvSpPr>
                <p:nvPr/>
              </p:nvSpPr>
              <p:spPr bwMode="auto">
                <a:xfrm>
                  <a:off x="5351463" y="2384425"/>
                  <a:ext cx="28575" cy="476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7" y="29"/>
                    </a:cxn>
                  </a:cxnLst>
                  <a:rect l="0" t="0" r="r" b="b"/>
                  <a:pathLst>
                    <a:path w="18" h="30">
                      <a:moveTo>
                        <a:pt x="0" y="0"/>
                      </a:moveTo>
                      <a:lnTo>
                        <a:pt x="17" y="29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38"/>
                <p:cNvSpPr>
                  <a:spLocks/>
                </p:cNvSpPr>
                <p:nvPr/>
              </p:nvSpPr>
              <p:spPr bwMode="auto">
                <a:xfrm>
                  <a:off x="3225800" y="2381250"/>
                  <a:ext cx="23813" cy="57150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0" y="35"/>
                    </a:cxn>
                  </a:cxnLst>
                  <a:rect l="0" t="0" r="r" b="b"/>
                  <a:pathLst>
                    <a:path w="15" h="36">
                      <a:moveTo>
                        <a:pt x="14" y="0"/>
                      </a:moveTo>
                      <a:lnTo>
                        <a:pt x="0" y="35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39"/>
                <p:cNvSpPr>
                  <a:spLocks/>
                </p:cNvSpPr>
                <p:nvPr/>
              </p:nvSpPr>
              <p:spPr bwMode="auto">
                <a:xfrm>
                  <a:off x="3252788" y="2381250"/>
                  <a:ext cx="31750" cy="50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9" y="31"/>
                    </a:cxn>
                  </a:cxnLst>
                  <a:rect l="0" t="0" r="r" b="b"/>
                  <a:pathLst>
                    <a:path w="20" h="32">
                      <a:moveTo>
                        <a:pt x="0" y="0"/>
                      </a:moveTo>
                      <a:lnTo>
                        <a:pt x="19" y="31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40"/>
                <p:cNvSpPr>
                  <a:spLocks/>
                </p:cNvSpPr>
                <p:nvPr/>
              </p:nvSpPr>
              <p:spPr bwMode="auto">
                <a:xfrm>
                  <a:off x="3695700" y="2520950"/>
                  <a:ext cx="52388" cy="39688"/>
                </a:xfrm>
                <a:custGeom>
                  <a:avLst/>
                  <a:gdLst/>
                  <a:ahLst/>
                  <a:cxnLst>
                    <a:cxn ang="0">
                      <a:pos x="32" y="2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 h="25">
                      <a:moveTo>
                        <a:pt x="32" y="2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41"/>
                <p:cNvSpPr>
                  <a:spLocks/>
                </p:cNvSpPr>
                <p:nvPr/>
              </p:nvSpPr>
              <p:spPr bwMode="auto">
                <a:xfrm>
                  <a:off x="3706813" y="2554288"/>
                  <a:ext cx="41275" cy="36513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0" y="22"/>
                    </a:cxn>
                  </a:cxnLst>
                  <a:rect l="0" t="0" r="r" b="b"/>
                  <a:pathLst>
                    <a:path w="26" h="23">
                      <a:moveTo>
                        <a:pt x="25" y="0"/>
                      </a:moveTo>
                      <a:lnTo>
                        <a:pt x="0" y="22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aphicFrame>
          <p:nvGraphicFramePr>
            <p:cNvPr id="46" name="Object 47"/>
            <p:cNvGraphicFramePr>
              <a:graphicFrameLocks noChangeAspect="1"/>
            </p:cNvGraphicFramePr>
            <p:nvPr/>
          </p:nvGraphicFramePr>
          <p:xfrm>
            <a:off x="2241550" y="2378075"/>
            <a:ext cx="898525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70" name="Equation" r:id="rId6" imgW="533160" imgH="215640" progId="Equation.3">
                    <p:embed/>
                  </p:oleObj>
                </mc:Choice>
                <mc:Fallback>
                  <p:oleObj name="Equation" r:id="rId6" imgW="5331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1550" y="2378075"/>
                          <a:ext cx="898525" cy="365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9" name="Bforce ion"/>
            <p:cNvGrpSpPr/>
            <p:nvPr/>
          </p:nvGrpSpPr>
          <p:grpSpPr>
            <a:xfrm>
              <a:off x="3733800" y="2286000"/>
              <a:ext cx="1143001" cy="573088"/>
              <a:chOff x="3749675" y="2270125"/>
              <a:chExt cx="1143001" cy="573088"/>
            </a:xfrm>
          </p:grpSpPr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783138" y="2733675"/>
                <a:ext cx="109538" cy="39688"/>
              </a:xfrm>
              <a:custGeom>
                <a:avLst/>
                <a:gdLst/>
                <a:ahLst/>
                <a:cxnLst>
                  <a:cxn ang="0">
                    <a:pos x="68" y="24"/>
                  </a:cxn>
                  <a:cxn ang="0">
                    <a:pos x="0" y="0"/>
                  </a:cxn>
                </a:cxnLst>
                <a:rect l="0" t="0" r="r" b="b"/>
                <a:pathLst>
                  <a:path w="69" h="25">
                    <a:moveTo>
                      <a:pt x="68" y="24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4814888" y="2774950"/>
                <a:ext cx="77788" cy="68263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0" y="42"/>
                  </a:cxn>
                </a:cxnLst>
                <a:rect l="0" t="0" r="r" b="b"/>
                <a:pathLst>
                  <a:path w="49" h="43">
                    <a:moveTo>
                      <a:pt x="48" y="0"/>
                    </a:moveTo>
                    <a:lnTo>
                      <a:pt x="0" y="42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749675" y="2270125"/>
                <a:ext cx="71438" cy="57150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44" y="0"/>
                  </a:cxn>
                </a:cxnLst>
                <a:rect l="0" t="0" r="r" b="b"/>
                <a:pathLst>
                  <a:path w="45" h="36">
                    <a:moveTo>
                      <a:pt x="0" y="35"/>
                    </a:moveTo>
                    <a:lnTo>
                      <a:pt x="44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757613" y="2322513"/>
                <a:ext cx="92075" cy="301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" y="18"/>
                  </a:cxn>
                </a:cxnLst>
                <a:rect l="0" t="0" r="r" b="b"/>
                <a:pathLst>
                  <a:path w="58" h="19">
                    <a:moveTo>
                      <a:pt x="0" y="0"/>
                    </a:moveTo>
                    <a:lnTo>
                      <a:pt x="57" y="18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" name="Linear Energy"/>
            <p:cNvGrpSpPr>
              <a:grpSpLocks/>
            </p:cNvGrpSpPr>
            <p:nvPr/>
          </p:nvGrpSpPr>
          <p:grpSpPr bwMode="auto">
            <a:xfrm>
              <a:off x="5741988" y="2386013"/>
              <a:ext cx="1074738" cy="1779588"/>
              <a:chOff x="3643" y="1612"/>
              <a:chExt cx="677" cy="1121"/>
            </a:xfrm>
          </p:grpSpPr>
          <p:sp>
            <p:nvSpPr>
              <p:cNvPr id="56" name="Rectangle 90"/>
              <p:cNvSpPr>
                <a:spLocks noChangeArrowheads="1"/>
              </p:cNvSpPr>
              <p:nvPr/>
            </p:nvSpPr>
            <p:spPr bwMode="auto">
              <a:xfrm>
                <a:off x="3643" y="1612"/>
                <a:ext cx="677" cy="481"/>
              </a:xfrm>
              <a:prstGeom prst="rect">
                <a:avLst/>
              </a:prstGeom>
              <a:noFill/>
              <a:ln w="25400">
                <a:solidFill>
                  <a:srgbClr val="2F13FF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itchFamily="18" charset="0"/>
                  </a:rPr>
                  <a:t>Linear</a:t>
                </a:r>
              </a:p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itchFamily="18" charset="0"/>
                  </a:rPr>
                  <a:t>Energy</a:t>
                </a:r>
              </a:p>
            </p:txBody>
          </p:sp>
          <p:sp>
            <p:nvSpPr>
              <p:cNvPr id="57" name="Freeform 91"/>
              <p:cNvSpPr>
                <a:spLocks/>
              </p:cNvSpPr>
              <p:nvPr/>
            </p:nvSpPr>
            <p:spPr bwMode="auto">
              <a:xfrm>
                <a:off x="3805" y="2160"/>
                <a:ext cx="353" cy="573"/>
              </a:xfrm>
              <a:custGeom>
                <a:avLst/>
                <a:gdLst/>
                <a:ahLst/>
                <a:cxnLst>
                  <a:cxn ang="0">
                    <a:pos x="182" y="8"/>
                  </a:cxn>
                  <a:cxn ang="0">
                    <a:pos x="204" y="34"/>
                  </a:cxn>
                  <a:cxn ang="0">
                    <a:pos x="236" y="73"/>
                  </a:cxn>
                  <a:cxn ang="0">
                    <a:pos x="273" y="116"/>
                  </a:cxn>
                  <a:cxn ang="0">
                    <a:pos x="308" y="157"/>
                  </a:cxn>
                  <a:cxn ang="0">
                    <a:pos x="336" y="190"/>
                  </a:cxn>
                  <a:cxn ang="0">
                    <a:pos x="351" y="208"/>
                  </a:cxn>
                  <a:cxn ang="0">
                    <a:pos x="340" y="209"/>
                  </a:cxn>
                  <a:cxn ang="0">
                    <a:pos x="284" y="209"/>
                  </a:cxn>
                  <a:cxn ang="0">
                    <a:pos x="264" y="216"/>
                  </a:cxn>
                  <a:cxn ang="0">
                    <a:pos x="264" y="256"/>
                  </a:cxn>
                  <a:cxn ang="0">
                    <a:pos x="264" y="300"/>
                  </a:cxn>
                  <a:cxn ang="0">
                    <a:pos x="264" y="346"/>
                  </a:cxn>
                  <a:cxn ang="0">
                    <a:pos x="264" y="394"/>
                  </a:cxn>
                  <a:cxn ang="0">
                    <a:pos x="264" y="444"/>
                  </a:cxn>
                  <a:cxn ang="0">
                    <a:pos x="264" y="494"/>
                  </a:cxn>
                  <a:cxn ang="0">
                    <a:pos x="264" y="543"/>
                  </a:cxn>
                  <a:cxn ang="0">
                    <a:pos x="264" y="592"/>
                  </a:cxn>
                  <a:cxn ang="0">
                    <a:pos x="264" y="638"/>
                  </a:cxn>
                  <a:cxn ang="0">
                    <a:pos x="264" y="681"/>
                  </a:cxn>
                  <a:cxn ang="0">
                    <a:pos x="264" y="721"/>
                  </a:cxn>
                  <a:cxn ang="0">
                    <a:pos x="264" y="757"/>
                  </a:cxn>
                  <a:cxn ang="0">
                    <a:pos x="264" y="787"/>
                  </a:cxn>
                  <a:cxn ang="0">
                    <a:pos x="264" y="811"/>
                  </a:cxn>
                  <a:cxn ang="0">
                    <a:pos x="264" y="828"/>
                  </a:cxn>
                  <a:cxn ang="0">
                    <a:pos x="264" y="838"/>
                  </a:cxn>
                  <a:cxn ang="0">
                    <a:pos x="263" y="840"/>
                  </a:cxn>
                  <a:cxn ang="0">
                    <a:pos x="234" y="840"/>
                  </a:cxn>
                  <a:cxn ang="0">
                    <a:pos x="181" y="840"/>
                  </a:cxn>
                  <a:cxn ang="0">
                    <a:pos x="125" y="840"/>
                  </a:cxn>
                  <a:cxn ang="0">
                    <a:pos x="90" y="840"/>
                  </a:cxn>
                  <a:cxn ang="0">
                    <a:pos x="88" y="839"/>
                  </a:cxn>
                  <a:cxn ang="0">
                    <a:pos x="88" y="830"/>
                  </a:cxn>
                  <a:cxn ang="0">
                    <a:pos x="88" y="814"/>
                  </a:cxn>
                  <a:cxn ang="0">
                    <a:pos x="88" y="791"/>
                  </a:cxn>
                  <a:cxn ang="0">
                    <a:pos x="88" y="762"/>
                  </a:cxn>
                  <a:cxn ang="0">
                    <a:pos x="88" y="727"/>
                  </a:cxn>
                  <a:cxn ang="0">
                    <a:pos x="88" y="688"/>
                  </a:cxn>
                  <a:cxn ang="0">
                    <a:pos x="88" y="645"/>
                  </a:cxn>
                  <a:cxn ang="0">
                    <a:pos x="88" y="600"/>
                  </a:cxn>
                  <a:cxn ang="0">
                    <a:pos x="88" y="552"/>
                  </a:cxn>
                  <a:cxn ang="0">
                    <a:pos x="88" y="502"/>
                  </a:cxn>
                  <a:cxn ang="0">
                    <a:pos x="88" y="452"/>
                  </a:cxn>
                  <a:cxn ang="0">
                    <a:pos x="88" y="403"/>
                  </a:cxn>
                  <a:cxn ang="0">
                    <a:pos x="88" y="354"/>
                  </a:cxn>
                  <a:cxn ang="0">
                    <a:pos x="88" y="307"/>
                  </a:cxn>
                  <a:cxn ang="0">
                    <a:pos x="88" y="263"/>
                  </a:cxn>
                  <a:cxn ang="0">
                    <a:pos x="88" y="222"/>
                  </a:cxn>
                  <a:cxn ang="0">
                    <a:pos x="76" y="209"/>
                  </a:cxn>
                  <a:cxn ang="0">
                    <a:pos x="20" y="209"/>
                  </a:cxn>
                  <a:cxn ang="0">
                    <a:pos x="0" y="209"/>
                  </a:cxn>
                  <a:cxn ang="0">
                    <a:pos x="12" y="194"/>
                  </a:cxn>
                  <a:cxn ang="0">
                    <a:pos x="38" y="163"/>
                  </a:cxn>
                  <a:cxn ang="0">
                    <a:pos x="72" y="124"/>
                  </a:cxn>
                  <a:cxn ang="0">
                    <a:pos x="109" y="80"/>
                  </a:cxn>
                  <a:cxn ang="0">
                    <a:pos x="142" y="40"/>
                  </a:cxn>
                  <a:cxn ang="0">
                    <a:pos x="166" y="11"/>
                  </a:cxn>
                  <a:cxn ang="0">
                    <a:pos x="176" y="0"/>
                  </a:cxn>
                </a:cxnLst>
                <a:rect l="0" t="0" r="r" b="b"/>
                <a:pathLst>
                  <a:path w="353" h="841">
                    <a:moveTo>
                      <a:pt x="176" y="0"/>
                    </a:moveTo>
                    <a:lnTo>
                      <a:pt x="176" y="1"/>
                    </a:lnTo>
                    <a:lnTo>
                      <a:pt x="177" y="2"/>
                    </a:lnTo>
                    <a:lnTo>
                      <a:pt x="178" y="3"/>
                    </a:lnTo>
                    <a:lnTo>
                      <a:pt x="180" y="5"/>
                    </a:lnTo>
                    <a:lnTo>
                      <a:pt x="182" y="8"/>
                    </a:lnTo>
                    <a:lnTo>
                      <a:pt x="185" y="11"/>
                    </a:lnTo>
                    <a:lnTo>
                      <a:pt x="188" y="15"/>
                    </a:lnTo>
                    <a:lnTo>
                      <a:pt x="192" y="19"/>
                    </a:lnTo>
                    <a:lnTo>
                      <a:pt x="196" y="24"/>
                    </a:lnTo>
                    <a:lnTo>
                      <a:pt x="200" y="29"/>
                    </a:lnTo>
                    <a:lnTo>
                      <a:pt x="204" y="34"/>
                    </a:lnTo>
                    <a:lnTo>
                      <a:pt x="209" y="40"/>
                    </a:lnTo>
                    <a:lnTo>
                      <a:pt x="214" y="46"/>
                    </a:lnTo>
                    <a:lnTo>
                      <a:pt x="220" y="53"/>
                    </a:lnTo>
                    <a:lnTo>
                      <a:pt x="225" y="59"/>
                    </a:lnTo>
                    <a:lnTo>
                      <a:pt x="231" y="66"/>
                    </a:lnTo>
                    <a:lnTo>
                      <a:pt x="236" y="73"/>
                    </a:lnTo>
                    <a:lnTo>
                      <a:pt x="242" y="80"/>
                    </a:lnTo>
                    <a:lnTo>
                      <a:pt x="248" y="87"/>
                    </a:lnTo>
                    <a:lnTo>
                      <a:pt x="254" y="94"/>
                    </a:lnTo>
                    <a:lnTo>
                      <a:pt x="261" y="102"/>
                    </a:lnTo>
                    <a:lnTo>
                      <a:pt x="267" y="109"/>
                    </a:lnTo>
                    <a:lnTo>
                      <a:pt x="273" y="116"/>
                    </a:lnTo>
                    <a:lnTo>
                      <a:pt x="279" y="124"/>
                    </a:lnTo>
                    <a:lnTo>
                      <a:pt x="285" y="131"/>
                    </a:lnTo>
                    <a:lnTo>
                      <a:pt x="291" y="138"/>
                    </a:lnTo>
                    <a:lnTo>
                      <a:pt x="297" y="144"/>
                    </a:lnTo>
                    <a:lnTo>
                      <a:pt x="302" y="151"/>
                    </a:lnTo>
                    <a:lnTo>
                      <a:pt x="308" y="157"/>
                    </a:lnTo>
                    <a:lnTo>
                      <a:pt x="313" y="163"/>
                    </a:lnTo>
                    <a:lnTo>
                      <a:pt x="318" y="169"/>
                    </a:lnTo>
                    <a:lnTo>
                      <a:pt x="323" y="175"/>
                    </a:lnTo>
                    <a:lnTo>
                      <a:pt x="328" y="181"/>
                    </a:lnTo>
                    <a:lnTo>
                      <a:pt x="332" y="186"/>
                    </a:lnTo>
                    <a:lnTo>
                      <a:pt x="336" y="190"/>
                    </a:lnTo>
                    <a:lnTo>
                      <a:pt x="339" y="194"/>
                    </a:lnTo>
                    <a:lnTo>
                      <a:pt x="342" y="198"/>
                    </a:lnTo>
                    <a:lnTo>
                      <a:pt x="345" y="202"/>
                    </a:lnTo>
                    <a:lnTo>
                      <a:pt x="347" y="204"/>
                    </a:lnTo>
                    <a:lnTo>
                      <a:pt x="349" y="206"/>
                    </a:lnTo>
                    <a:lnTo>
                      <a:pt x="351" y="208"/>
                    </a:lnTo>
                    <a:lnTo>
                      <a:pt x="351" y="209"/>
                    </a:lnTo>
                    <a:lnTo>
                      <a:pt x="352" y="209"/>
                    </a:lnTo>
                    <a:lnTo>
                      <a:pt x="352" y="209"/>
                    </a:lnTo>
                    <a:lnTo>
                      <a:pt x="350" y="209"/>
                    </a:lnTo>
                    <a:lnTo>
                      <a:pt x="346" y="209"/>
                    </a:lnTo>
                    <a:lnTo>
                      <a:pt x="340" y="209"/>
                    </a:lnTo>
                    <a:lnTo>
                      <a:pt x="332" y="209"/>
                    </a:lnTo>
                    <a:lnTo>
                      <a:pt x="323" y="209"/>
                    </a:lnTo>
                    <a:lnTo>
                      <a:pt x="313" y="209"/>
                    </a:lnTo>
                    <a:lnTo>
                      <a:pt x="303" y="209"/>
                    </a:lnTo>
                    <a:lnTo>
                      <a:pt x="293" y="209"/>
                    </a:lnTo>
                    <a:lnTo>
                      <a:pt x="284" y="209"/>
                    </a:lnTo>
                    <a:lnTo>
                      <a:pt x="276" y="209"/>
                    </a:lnTo>
                    <a:lnTo>
                      <a:pt x="269" y="209"/>
                    </a:lnTo>
                    <a:lnTo>
                      <a:pt x="265" y="209"/>
                    </a:lnTo>
                    <a:lnTo>
                      <a:pt x="264" y="209"/>
                    </a:lnTo>
                    <a:lnTo>
                      <a:pt x="264" y="209"/>
                    </a:lnTo>
                    <a:lnTo>
                      <a:pt x="264" y="216"/>
                    </a:lnTo>
                    <a:lnTo>
                      <a:pt x="264" y="222"/>
                    </a:lnTo>
                    <a:lnTo>
                      <a:pt x="264" y="229"/>
                    </a:lnTo>
                    <a:lnTo>
                      <a:pt x="264" y="235"/>
                    </a:lnTo>
                    <a:lnTo>
                      <a:pt x="264" y="242"/>
                    </a:lnTo>
                    <a:lnTo>
                      <a:pt x="264" y="249"/>
                    </a:lnTo>
                    <a:lnTo>
                      <a:pt x="264" y="256"/>
                    </a:lnTo>
                    <a:lnTo>
                      <a:pt x="264" y="263"/>
                    </a:lnTo>
                    <a:lnTo>
                      <a:pt x="264" y="270"/>
                    </a:lnTo>
                    <a:lnTo>
                      <a:pt x="264" y="277"/>
                    </a:lnTo>
                    <a:lnTo>
                      <a:pt x="264" y="285"/>
                    </a:lnTo>
                    <a:lnTo>
                      <a:pt x="264" y="292"/>
                    </a:lnTo>
                    <a:lnTo>
                      <a:pt x="264" y="300"/>
                    </a:lnTo>
                    <a:lnTo>
                      <a:pt x="264" y="307"/>
                    </a:lnTo>
                    <a:lnTo>
                      <a:pt x="264" y="315"/>
                    </a:lnTo>
                    <a:lnTo>
                      <a:pt x="264" y="323"/>
                    </a:lnTo>
                    <a:lnTo>
                      <a:pt x="264" y="330"/>
                    </a:lnTo>
                    <a:lnTo>
                      <a:pt x="264" y="338"/>
                    </a:lnTo>
                    <a:lnTo>
                      <a:pt x="264" y="346"/>
                    </a:lnTo>
                    <a:lnTo>
                      <a:pt x="264" y="354"/>
                    </a:lnTo>
                    <a:lnTo>
                      <a:pt x="264" y="362"/>
                    </a:lnTo>
                    <a:lnTo>
                      <a:pt x="264" y="370"/>
                    </a:lnTo>
                    <a:lnTo>
                      <a:pt x="264" y="378"/>
                    </a:lnTo>
                    <a:lnTo>
                      <a:pt x="264" y="386"/>
                    </a:lnTo>
                    <a:lnTo>
                      <a:pt x="264" y="394"/>
                    </a:lnTo>
                    <a:lnTo>
                      <a:pt x="264" y="403"/>
                    </a:lnTo>
                    <a:lnTo>
                      <a:pt x="264" y="411"/>
                    </a:lnTo>
                    <a:lnTo>
                      <a:pt x="264" y="419"/>
                    </a:lnTo>
                    <a:lnTo>
                      <a:pt x="264" y="427"/>
                    </a:lnTo>
                    <a:lnTo>
                      <a:pt x="264" y="436"/>
                    </a:lnTo>
                    <a:lnTo>
                      <a:pt x="264" y="444"/>
                    </a:lnTo>
                    <a:lnTo>
                      <a:pt x="264" y="452"/>
                    </a:lnTo>
                    <a:lnTo>
                      <a:pt x="264" y="461"/>
                    </a:lnTo>
                    <a:lnTo>
                      <a:pt x="264" y="469"/>
                    </a:lnTo>
                    <a:lnTo>
                      <a:pt x="264" y="477"/>
                    </a:lnTo>
                    <a:lnTo>
                      <a:pt x="264" y="486"/>
                    </a:lnTo>
                    <a:lnTo>
                      <a:pt x="264" y="494"/>
                    </a:lnTo>
                    <a:lnTo>
                      <a:pt x="264" y="502"/>
                    </a:lnTo>
                    <a:lnTo>
                      <a:pt x="264" y="511"/>
                    </a:lnTo>
                    <a:lnTo>
                      <a:pt x="264" y="519"/>
                    </a:lnTo>
                    <a:lnTo>
                      <a:pt x="264" y="527"/>
                    </a:lnTo>
                    <a:lnTo>
                      <a:pt x="264" y="535"/>
                    </a:lnTo>
                    <a:lnTo>
                      <a:pt x="264" y="543"/>
                    </a:lnTo>
                    <a:lnTo>
                      <a:pt x="264" y="552"/>
                    </a:lnTo>
                    <a:lnTo>
                      <a:pt x="264" y="560"/>
                    </a:lnTo>
                    <a:lnTo>
                      <a:pt x="264" y="568"/>
                    </a:lnTo>
                    <a:lnTo>
                      <a:pt x="264" y="576"/>
                    </a:lnTo>
                    <a:lnTo>
                      <a:pt x="264" y="584"/>
                    </a:lnTo>
                    <a:lnTo>
                      <a:pt x="264" y="592"/>
                    </a:lnTo>
                    <a:lnTo>
                      <a:pt x="264" y="600"/>
                    </a:lnTo>
                    <a:lnTo>
                      <a:pt x="264" y="607"/>
                    </a:lnTo>
                    <a:lnTo>
                      <a:pt x="264" y="615"/>
                    </a:lnTo>
                    <a:lnTo>
                      <a:pt x="264" y="623"/>
                    </a:lnTo>
                    <a:lnTo>
                      <a:pt x="264" y="630"/>
                    </a:lnTo>
                    <a:lnTo>
                      <a:pt x="264" y="638"/>
                    </a:lnTo>
                    <a:lnTo>
                      <a:pt x="264" y="645"/>
                    </a:lnTo>
                    <a:lnTo>
                      <a:pt x="264" y="653"/>
                    </a:lnTo>
                    <a:lnTo>
                      <a:pt x="264" y="660"/>
                    </a:lnTo>
                    <a:lnTo>
                      <a:pt x="264" y="667"/>
                    </a:lnTo>
                    <a:lnTo>
                      <a:pt x="264" y="674"/>
                    </a:lnTo>
                    <a:lnTo>
                      <a:pt x="264" y="681"/>
                    </a:lnTo>
                    <a:lnTo>
                      <a:pt x="264" y="688"/>
                    </a:lnTo>
                    <a:lnTo>
                      <a:pt x="264" y="695"/>
                    </a:lnTo>
                    <a:lnTo>
                      <a:pt x="264" y="702"/>
                    </a:lnTo>
                    <a:lnTo>
                      <a:pt x="264" y="708"/>
                    </a:lnTo>
                    <a:lnTo>
                      <a:pt x="264" y="715"/>
                    </a:lnTo>
                    <a:lnTo>
                      <a:pt x="264" y="721"/>
                    </a:lnTo>
                    <a:lnTo>
                      <a:pt x="264" y="727"/>
                    </a:lnTo>
                    <a:lnTo>
                      <a:pt x="264" y="733"/>
                    </a:lnTo>
                    <a:lnTo>
                      <a:pt x="264" y="739"/>
                    </a:lnTo>
                    <a:lnTo>
                      <a:pt x="264" y="745"/>
                    </a:lnTo>
                    <a:lnTo>
                      <a:pt x="264" y="751"/>
                    </a:lnTo>
                    <a:lnTo>
                      <a:pt x="264" y="757"/>
                    </a:lnTo>
                    <a:lnTo>
                      <a:pt x="264" y="762"/>
                    </a:lnTo>
                    <a:lnTo>
                      <a:pt x="264" y="767"/>
                    </a:lnTo>
                    <a:lnTo>
                      <a:pt x="264" y="772"/>
                    </a:lnTo>
                    <a:lnTo>
                      <a:pt x="264" y="777"/>
                    </a:lnTo>
                    <a:lnTo>
                      <a:pt x="264" y="782"/>
                    </a:lnTo>
                    <a:lnTo>
                      <a:pt x="264" y="787"/>
                    </a:lnTo>
                    <a:lnTo>
                      <a:pt x="264" y="791"/>
                    </a:lnTo>
                    <a:lnTo>
                      <a:pt x="264" y="795"/>
                    </a:lnTo>
                    <a:lnTo>
                      <a:pt x="264" y="800"/>
                    </a:lnTo>
                    <a:lnTo>
                      <a:pt x="264" y="804"/>
                    </a:lnTo>
                    <a:lnTo>
                      <a:pt x="264" y="807"/>
                    </a:lnTo>
                    <a:lnTo>
                      <a:pt x="264" y="811"/>
                    </a:lnTo>
                    <a:lnTo>
                      <a:pt x="264" y="814"/>
                    </a:lnTo>
                    <a:lnTo>
                      <a:pt x="264" y="817"/>
                    </a:lnTo>
                    <a:lnTo>
                      <a:pt x="264" y="820"/>
                    </a:lnTo>
                    <a:lnTo>
                      <a:pt x="264" y="823"/>
                    </a:lnTo>
                    <a:lnTo>
                      <a:pt x="264" y="826"/>
                    </a:lnTo>
                    <a:lnTo>
                      <a:pt x="264" y="828"/>
                    </a:lnTo>
                    <a:lnTo>
                      <a:pt x="264" y="830"/>
                    </a:lnTo>
                    <a:lnTo>
                      <a:pt x="264" y="832"/>
                    </a:lnTo>
                    <a:lnTo>
                      <a:pt x="264" y="834"/>
                    </a:lnTo>
                    <a:lnTo>
                      <a:pt x="264" y="836"/>
                    </a:lnTo>
                    <a:lnTo>
                      <a:pt x="264" y="837"/>
                    </a:lnTo>
                    <a:lnTo>
                      <a:pt x="264" y="838"/>
                    </a:lnTo>
                    <a:lnTo>
                      <a:pt x="264" y="839"/>
                    </a:lnTo>
                    <a:lnTo>
                      <a:pt x="264" y="840"/>
                    </a:lnTo>
                    <a:lnTo>
                      <a:pt x="264" y="840"/>
                    </a:lnTo>
                    <a:lnTo>
                      <a:pt x="264" y="840"/>
                    </a:lnTo>
                    <a:lnTo>
                      <a:pt x="264" y="840"/>
                    </a:lnTo>
                    <a:lnTo>
                      <a:pt x="263" y="840"/>
                    </a:lnTo>
                    <a:lnTo>
                      <a:pt x="261" y="840"/>
                    </a:lnTo>
                    <a:lnTo>
                      <a:pt x="258" y="840"/>
                    </a:lnTo>
                    <a:lnTo>
                      <a:pt x="253" y="840"/>
                    </a:lnTo>
                    <a:lnTo>
                      <a:pt x="248" y="840"/>
                    </a:lnTo>
                    <a:lnTo>
                      <a:pt x="241" y="840"/>
                    </a:lnTo>
                    <a:lnTo>
                      <a:pt x="234" y="840"/>
                    </a:lnTo>
                    <a:lnTo>
                      <a:pt x="226" y="840"/>
                    </a:lnTo>
                    <a:lnTo>
                      <a:pt x="218" y="840"/>
                    </a:lnTo>
                    <a:lnTo>
                      <a:pt x="209" y="840"/>
                    </a:lnTo>
                    <a:lnTo>
                      <a:pt x="200" y="840"/>
                    </a:lnTo>
                    <a:lnTo>
                      <a:pt x="190" y="840"/>
                    </a:lnTo>
                    <a:lnTo>
                      <a:pt x="181" y="840"/>
                    </a:lnTo>
                    <a:lnTo>
                      <a:pt x="171" y="840"/>
                    </a:lnTo>
                    <a:lnTo>
                      <a:pt x="161" y="840"/>
                    </a:lnTo>
                    <a:lnTo>
                      <a:pt x="152" y="840"/>
                    </a:lnTo>
                    <a:lnTo>
                      <a:pt x="142" y="840"/>
                    </a:lnTo>
                    <a:lnTo>
                      <a:pt x="133" y="840"/>
                    </a:lnTo>
                    <a:lnTo>
                      <a:pt x="125" y="840"/>
                    </a:lnTo>
                    <a:lnTo>
                      <a:pt x="117" y="840"/>
                    </a:lnTo>
                    <a:lnTo>
                      <a:pt x="110" y="840"/>
                    </a:lnTo>
                    <a:lnTo>
                      <a:pt x="104" y="840"/>
                    </a:lnTo>
                    <a:lnTo>
                      <a:pt x="98" y="840"/>
                    </a:lnTo>
                    <a:lnTo>
                      <a:pt x="94" y="840"/>
                    </a:lnTo>
                    <a:lnTo>
                      <a:pt x="90" y="840"/>
                    </a:lnTo>
                    <a:lnTo>
                      <a:pt x="88" y="840"/>
                    </a:lnTo>
                    <a:lnTo>
                      <a:pt x="88" y="840"/>
                    </a:lnTo>
                    <a:lnTo>
                      <a:pt x="88" y="840"/>
                    </a:lnTo>
                    <a:lnTo>
                      <a:pt x="88" y="840"/>
                    </a:lnTo>
                    <a:lnTo>
                      <a:pt x="88" y="840"/>
                    </a:lnTo>
                    <a:lnTo>
                      <a:pt x="88" y="839"/>
                    </a:lnTo>
                    <a:lnTo>
                      <a:pt x="88" y="838"/>
                    </a:lnTo>
                    <a:lnTo>
                      <a:pt x="88" y="837"/>
                    </a:lnTo>
                    <a:lnTo>
                      <a:pt x="88" y="836"/>
                    </a:lnTo>
                    <a:lnTo>
                      <a:pt x="88" y="834"/>
                    </a:lnTo>
                    <a:lnTo>
                      <a:pt x="88" y="832"/>
                    </a:lnTo>
                    <a:lnTo>
                      <a:pt x="88" y="830"/>
                    </a:lnTo>
                    <a:lnTo>
                      <a:pt x="88" y="828"/>
                    </a:lnTo>
                    <a:lnTo>
                      <a:pt x="88" y="826"/>
                    </a:lnTo>
                    <a:lnTo>
                      <a:pt x="88" y="823"/>
                    </a:lnTo>
                    <a:lnTo>
                      <a:pt x="88" y="820"/>
                    </a:lnTo>
                    <a:lnTo>
                      <a:pt x="88" y="817"/>
                    </a:lnTo>
                    <a:lnTo>
                      <a:pt x="88" y="814"/>
                    </a:lnTo>
                    <a:lnTo>
                      <a:pt x="88" y="811"/>
                    </a:lnTo>
                    <a:lnTo>
                      <a:pt x="88" y="807"/>
                    </a:lnTo>
                    <a:lnTo>
                      <a:pt x="88" y="804"/>
                    </a:lnTo>
                    <a:lnTo>
                      <a:pt x="88" y="800"/>
                    </a:lnTo>
                    <a:lnTo>
                      <a:pt x="88" y="795"/>
                    </a:lnTo>
                    <a:lnTo>
                      <a:pt x="88" y="791"/>
                    </a:lnTo>
                    <a:lnTo>
                      <a:pt x="88" y="787"/>
                    </a:lnTo>
                    <a:lnTo>
                      <a:pt x="88" y="782"/>
                    </a:lnTo>
                    <a:lnTo>
                      <a:pt x="88" y="777"/>
                    </a:lnTo>
                    <a:lnTo>
                      <a:pt x="88" y="772"/>
                    </a:lnTo>
                    <a:lnTo>
                      <a:pt x="88" y="767"/>
                    </a:lnTo>
                    <a:lnTo>
                      <a:pt x="88" y="762"/>
                    </a:lnTo>
                    <a:lnTo>
                      <a:pt x="88" y="757"/>
                    </a:lnTo>
                    <a:lnTo>
                      <a:pt x="88" y="751"/>
                    </a:lnTo>
                    <a:lnTo>
                      <a:pt x="88" y="745"/>
                    </a:lnTo>
                    <a:lnTo>
                      <a:pt x="88" y="739"/>
                    </a:lnTo>
                    <a:lnTo>
                      <a:pt x="88" y="733"/>
                    </a:lnTo>
                    <a:lnTo>
                      <a:pt x="88" y="727"/>
                    </a:lnTo>
                    <a:lnTo>
                      <a:pt x="88" y="721"/>
                    </a:lnTo>
                    <a:lnTo>
                      <a:pt x="88" y="715"/>
                    </a:lnTo>
                    <a:lnTo>
                      <a:pt x="88" y="708"/>
                    </a:lnTo>
                    <a:lnTo>
                      <a:pt x="88" y="702"/>
                    </a:lnTo>
                    <a:lnTo>
                      <a:pt x="88" y="695"/>
                    </a:lnTo>
                    <a:lnTo>
                      <a:pt x="88" y="688"/>
                    </a:lnTo>
                    <a:lnTo>
                      <a:pt x="88" y="681"/>
                    </a:lnTo>
                    <a:lnTo>
                      <a:pt x="88" y="674"/>
                    </a:lnTo>
                    <a:lnTo>
                      <a:pt x="88" y="667"/>
                    </a:lnTo>
                    <a:lnTo>
                      <a:pt x="88" y="660"/>
                    </a:lnTo>
                    <a:lnTo>
                      <a:pt x="88" y="653"/>
                    </a:lnTo>
                    <a:lnTo>
                      <a:pt x="88" y="645"/>
                    </a:lnTo>
                    <a:lnTo>
                      <a:pt x="88" y="638"/>
                    </a:lnTo>
                    <a:lnTo>
                      <a:pt x="88" y="630"/>
                    </a:lnTo>
                    <a:lnTo>
                      <a:pt x="88" y="623"/>
                    </a:lnTo>
                    <a:lnTo>
                      <a:pt x="88" y="615"/>
                    </a:lnTo>
                    <a:lnTo>
                      <a:pt x="88" y="607"/>
                    </a:lnTo>
                    <a:lnTo>
                      <a:pt x="88" y="600"/>
                    </a:lnTo>
                    <a:lnTo>
                      <a:pt x="88" y="592"/>
                    </a:lnTo>
                    <a:lnTo>
                      <a:pt x="88" y="584"/>
                    </a:lnTo>
                    <a:lnTo>
                      <a:pt x="88" y="576"/>
                    </a:lnTo>
                    <a:lnTo>
                      <a:pt x="88" y="568"/>
                    </a:lnTo>
                    <a:lnTo>
                      <a:pt x="88" y="560"/>
                    </a:lnTo>
                    <a:lnTo>
                      <a:pt x="88" y="552"/>
                    </a:lnTo>
                    <a:lnTo>
                      <a:pt x="88" y="543"/>
                    </a:lnTo>
                    <a:lnTo>
                      <a:pt x="88" y="535"/>
                    </a:lnTo>
                    <a:lnTo>
                      <a:pt x="88" y="527"/>
                    </a:lnTo>
                    <a:lnTo>
                      <a:pt x="88" y="519"/>
                    </a:lnTo>
                    <a:lnTo>
                      <a:pt x="88" y="511"/>
                    </a:lnTo>
                    <a:lnTo>
                      <a:pt x="88" y="502"/>
                    </a:lnTo>
                    <a:lnTo>
                      <a:pt x="88" y="494"/>
                    </a:lnTo>
                    <a:lnTo>
                      <a:pt x="88" y="486"/>
                    </a:lnTo>
                    <a:lnTo>
                      <a:pt x="88" y="477"/>
                    </a:lnTo>
                    <a:lnTo>
                      <a:pt x="88" y="469"/>
                    </a:lnTo>
                    <a:lnTo>
                      <a:pt x="88" y="461"/>
                    </a:lnTo>
                    <a:lnTo>
                      <a:pt x="88" y="452"/>
                    </a:lnTo>
                    <a:lnTo>
                      <a:pt x="88" y="444"/>
                    </a:lnTo>
                    <a:lnTo>
                      <a:pt x="88" y="436"/>
                    </a:lnTo>
                    <a:lnTo>
                      <a:pt x="88" y="427"/>
                    </a:lnTo>
                    <a:lnTo>
                      <a:pt x="88" y="419"/>
                    </a:lnTo>
                    <a:lnTo>
                      <a:pt x="88" y="411"/>
                    </a:lnTo>
                    <a:lnTo>
                      <a:pt x="88" y="403"/>
                    </a:lnTo>
                    <a:lnTo>
                      <a:pt x="88" y="394"/>
                    </a:lnTo>
                    <a:lnTo>
                      <a:pt x="88" y="386"/>
                    </a:lnTo>
                    <a:lnTo>
                      <a:pt x="88" y="378"/>
                    </a:lnTo>
                    <a:lnTo>
                      <a:pt x="88" y="370"/>
                    </a:lnTo>
                    <a:lnTo>
                      <a:pt x="88" y="362"/>
                    </a:lnTo>
                    <a:lnTo>
                      <a:pt x="88" y="354"/>
                    </a:lnTo>
                    <a:lnTo>
                      <a:pt x="88" y="346"/>
                    </a:lnTo>
                    <a:lnTo>
                      <a:pt x="88" y="338"/>
                    </a:lnTo>
                    <a:lnTo>
                      <a:pt x="88" y="330"/>
                    </a:lnTo>
                    <a:lnTo>
                      <a:pt x="88" y="323"/>
                    </a:lnTo>
                    <a:lnTo>
                      <a:pt x="88" y="315"/>
                    </a:lnTo>
                    <a:lnTo>
                      <a:pt x="88" y="307"/>
                    </a:lnTo>
                    <a:lnTo>
                      <a:pt x="88" y="300"/>
                    </a:lnTo>
                    <a:lnTo>
                      <a:pt x="88" y="292"/>
                    </a:lnTo>
                    <a:lnTo>
                      <a:pt x="88" y="285"/>
                    </a:lnTo>
                    <a:lnTo>
                      <a:pt x="88" y="277"/>
                    </a:lnTo>
                    <a:lnTo>
                      <a:pt x="88" y="270"/>
                    </a:lnTo>
                    <a:lnTo>
                      <a:pt x="88" y="263"/>
                    </a:lnTo>
                    <a:lnTo>
                      <a:pt x="88" y="256"/>
                    </a:lnTo>
                    <a:lnTo>
                      <a:pt x="88" y="249"/>
                    </a:lnTo>
                    <a:lnTo>
                      <a:pt x="88" y="242"/>
                    </a:lnTo>
                    <a:lnTo>
                      <a:pt x="88" y="235"/>
                    </a:lnTo>
                    <a:lnTo>
                      <a:pt x="88" y="229"/>
                    </a:lnTo>
                    <a:lnTo>
                      <a:pt x="88" y="222"/>
                    </a:lnTo>
                    <a:lnTo>
                      <a:pt x="88" y="216"/>
                    </a:lnTo>
                    <a:lnTo>
                      <a:pt x="88" y="209"/>
                    </a:lnTo>
                    <a:lnTo>
                      <a:pt x="88" y="209"/>
                    </a:lnTo>
                    <a:lnTo>
                      <a:pt x="86" y="209"/>
                    </a:lnTo>
                    <a:lnTo>
                      <a:pt x="82" y="209"/>
                    </a:lnTo>
                    <a:lnTo>
                      <a:pt x="76" y="209"/>
                    </a:lnTo>
                    <a:lnTo>
                      <a:pt x="68" y="209"/>
                    </a:lnTo>
                    <a:lnTo>
                      <a:pt x="59" y="209"/>
                    </a:lnTo>
                    <a:lnTo>
                      <a:pt x="49" y="209"/>
                    </a:lnTo>
                    <a:lnTo>
                      <a:pt x="39" y="209"/>
                    </a:lnTo>
                    <a:lnTo>
                      <a:pt x="29" y="209"/>
                    </a:lnTo>
                    <a:lnTo>
                      <a:pt x="20" y="209"/>
                    </a:lnTo>
                    <a:lnTo>
                      <a:pt x="12" y="209"/>
                    </a:lnTo>
                    <a:lnTo>
                      <a:pt x="5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1" y="208"/>
                    </a:lnTo>
                    <a:lnTo>
                      <a:pt x="2" y="206"/>
                    </a:lnTo>
                    <a:lnTo>
                      <a:pt x="4" y="204"/>
                    </a:lnTo>
                    <a:lnTo>
                      <a:pt x="6" y="202"/>
                    </a:lnTo>
                    <a:lnTo>
                      <a:pt x="9" y="198"/>
                    </a:lnTo>
                    <a:lnTo>
                      <a:pt x="12" y="194"/>
                    </a:lnTo>
                    <a:lnTo>
                      <a:pt x="16" y="190"/>
                    </a:lnTo>
                    <a:lnTo>
                      <a:pt x="20" y="186"/>
                    </a:lnTo>
                    <a:lnTo>
                      <a:pt x="24" y="181"/>
                    </a:lnTo>
                    <a:lnTo>
                      <a:pt x="28" y="175"/>
                    </a:lnTo>
                    <a:lnTo>
                      <a:pt x="33" y="169"/>
                    </a:lnTo>
                    <a:lnTo>
                      <a:pt x="38" y="163"/>
                    </a:lnTo>
                    <a:lnTo>
                      <a:pt x="44" y="157"/>
                    </a:lnTo>
                    <a:lnTo>
                      <a:pt x="49" y="151"/>
                    </a:lnTo>
                    <a:lnTo>
                      <a:pt x="55" y="144"/>
                    </a:lnTo>
                    <a:lnTo>
                      <a:pt x="60" y="138"/>
                    </a:lnTo>
                    <a:lnTo>
                      <a:pt x="66" y="131"/>
                    </a:lnTo>
                    <a:lnTo>
                      <a:pt x="72" y="124"/>
                    </a:lnTo>
                    <a:lnTo>
                      <a:pt x="78" y="116"/>
                    </a:lnTo>
                    <a:lnTo>
                      <a:pt x="85" y="109"/>
                    </a:lnTo>
                    <a:lnTo>
                      <a:pt x="91" y="102"/>
                    </a:lnTo>
                    <a:lnTo>
                      <a:pt x="97" y="94"/>
                    </a:lnTo>
                    <a:lnTo>
                      <a:pt x="103" y="87"/>
                    </a:lnTo>
                    <a:lnTo>
                      <a:pt x="109" y="80"/>
                    </a:lnTo>
                    <a:lnTo>
                      <a:pt x="115" y="73"/>
                    </a:lnTo>
                    <a:lnTo>
                      <a:pt x="121" y="66"/>
                    </a:lnTo>
                    <a:lnTo>
                      <a:pt x="126" y="59"/>
                    </a:lnTo>
                    <a:lnTo>
                      <a:pt x="132" y="53"/>
                    </a:lnTo>
                    <a:lnTo>
                      <a:pt x="137" y="46"/>
                    </a:lnTo>
                    <a:lnTo>
                      <a:pt x="142" y="40"/>
                    </a:lnTo>
                    <a:lnTo>
                      <a:pt x="147" y="34"/>
                    </a:lnTo>
                    <a:lnTo>
                      <a:pt x="152" y="29"/>
                    </a:lnTo>
                    <a:lnTo>
                      <a:pt x="156" y="24"/>
                    </a:lnTo>
                    <a:lnTo>
                      <a:pt x="160" y="19"/>
                    </a:lnTo>
                    <a:lnTo>
                      <a:pt x="163" y="15"/>
                    </a:lnTo>
                    <a:lnTo>
                      <a:pt x="166" y="11"/>
                    </a:lnTo>
                    <a:lnTo>
                      <a:pt x="169" y="8"/>
                    </a:lnTo>
                    <a:lnTo>
                      <a:pt x="171" y="5"/>
                    </a:lnTo>
                    <a:lnTo>
                      <a:pt x="173" y="3"/>
                    </a:lnTo>
                    <a:lnTo>
                      <a:pt x="175" y="2"/>
                    </a:lnTo>
                    <a:lnTo>
                      <a:pt x="175" y="1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FF0000"/>
              </a:solid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6" name="Tof Detection"/>
          <p:cNvGrpSpPr/>
          <p:nvPr/>
        </p:nvGrpSpPr>
        <p:grpSpPr>
          <a:xfrm>
            <a:off x="3760788" y="904875"/>
            <a:ext cx="3127375" cy="1493838"/>
            <a:chOff x="3760788" y="904875"/>
            <a:chExt cx="3127375" cy="1493838"/>
          </a:xfrm>
        </p:grpSpPr>
        <p:grpSp>
          <p:nvGrpSpPr>
            <p:cNvPr id="101" name="Group 100"/>
            <p:cNvGrpSpPr/>
            <p:nvPr/>
          </p:nvGrpSpPr>
          <p:grpSpPr>
            <a:xfrm>
              <a:off x="3987800" y="1681163"/>
              <a:ext cx="654050" cy="717550"/>
              <a:chOff x="3987800" y="1681163"/>
              <a:chExt cx="654050" cy="717550"/>
            </a:xfrm>
          </p:grpSpPr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3987800" y="1681163"/>
                <a:ext cx="654050" cy="717550"/>
              </a:xfrm>
              <a:custGeom>
                <a:avLst/>
                <a:gdLst/>
                <a:ahLst/>
                <a:cxnLst>
                  <a:cxn ang="0">
                    <a:pos x="207" y="2"/>
                  </a:cxn>
                  <a:cxn ang="0">
                    <a:pos x="215" y="8"/>
                  </a:cxn>
                  <a:cxn ang="0">
                    <a:pos x="229" y="19"/>
                  </a:cxn>
                  <a:cxn ang="0">
                    <a:pos x="247" y="33"/>
                  </a:cxn>
                  <a:cxn ang="0">
                    <a:pos x="269" y="51"/>
                  </a:cxn>
                  <a:cxn ang="0">
                    <a:pos x="293" y="70"/>
                  </a:cxn>
                  <a:cxn ang="0">
                    <a:pos x="319" y="90"/>
                  </a:cxn>
                  <a:cxn ang="0">
                    <a:pos x="346" y="111"/>
                  </a:cxn>
                  <a:cxn ang="0">
                    <a:pos x="373" y="132"/>
                  </a:cxn>
                  <a:cxn ang="0">
                    <a:pos x="399" y="153"/>
                  </a:cxn>
                  <a:cxn ang="0">
                    <a:pos x="409" y="162"/>
                  </a:cxn>
                  <a:cxn ang="0">
                    <a:pos x="384" y="162"/>
                  </a:cxn>
                  <a:cxn ang="0">
                    <a:pos x="344" y="162"/>
                  </a:cxn>
                  <a:cxn ang="0">
                    <a:pos x="313" y="162"/>
                  </a:cxn>
                  <a:cxn ang="0">
                    <a:pos x="308" y="167"/>
                  </a:cxn>
                  <a:cxn ang="0">
                    <a:pos x="308" y="189"/>
                  </a:cxn>
                  <a:cxn ang="0">
                    <a:pos x="308" y="216"/>
                  </a:cxn>
                  <a:cxn ang="0">
                    <a:pos x="308" y="248"/>
                  </a:cxn>
                  <a:cxn ang="0">
                    <a:pos x="308" y="282"/>
                  </a:cxn>
                  <a:cxn ang="0">
                    <a:pos x="308" y="317"/>
                  </a:cxn>
                  <a:cxn ang="0">
                    <a:pos x="308" y="351"/>
                  </a:cxn>
                  <a:cxn ang="0">
                    <a:pos x="308" y="383"/>
                  </a:cxn>
                  <a:cxn ang="0">
                    <a:pos x="308" y="410"/>
                  </a:cxn>
                  <a:cxn ang="0">
                    <a:pos x="308" y="432"/>
                  </a:cxn>
                  <a:cxn ang="0">
                    <a:pos x="308" y="446"/>
                  </a:cxn>
                  <a:cxn ang="0">
                    <a:pos x="308" y="451"/>
                  </a:cxn>
                  <a:cxn ang="0">
                    <a:pos x="303" y="451"/>
                  </a:cxn>
                  <a:cxn ang="0">
                    <a:pos x="283" y="451"/>
                  </a:cxn>
                  <a:cxn ang="0">
                    <a:pos x="252" y="451"/>
                  </a:cxn>
                  <a:cxn ang="0">
                    <a:pos x="215" y="451"/>
                  </a:cxn>
                  <a:cxn ang="0">
                    <a:pos x="177" y="451"/>
                  </a:cxn>
                  <a:cxn ang="0">
                    <a:pos x="142" y="451"/>
                  </a:cxn>
                  <a:cxn ang="0">
                    <a:pos x="116" y="451"/>
                  </a:cxn>
                  <a:cxn ang="0">
                    <a:pos x="103" y="451"/>
                  </a:cxn>
                  <a:cxn ang="0">
                    <a:pos x="103" y="450"/>
                  </a:cxn>
                  <a:cxn ang="0">
                    <a:pos x="103" y="440"/>
                  </a:cxn>
                  <a:cxn ang="0">
                    <a:pos x="103" y="422"/>
                  </a:cxn>
                  <a:cxn ang="0">
                    <a:pos x="103" y="397"/>
                  </a:cxn>
                  <a:cxn ang="0">
                    <a:pos x="103" y="368"/>
                  </a:cxn>
                  <a:cxn ang="0">
                    <a:pos x="103" y="335"/>
                  </a:cxn>
                  <a:cxn ang="0">
                    <a:pos x="103" y="300"/>
                  </a:cxn>
                  <a:cxn ang="0">
                    <a:pos x="103" y="265"/>
                  </a:cxn>
                  <a:cxn ang="0">
                    <a:pos x="103" y="232"/>
                  </a:cxn>
                  <a:cxn ang="0">
                    <a:pos x="103" y="202"/>
                  </a:cxn>
                  <a:cxn ang="0">
                    <a:pos x="103" y="177"/>
                  </a:cxn>
                  <a:cxn ang="0">
                    <a:pos x="103" y="162"/>
                  </a:cxn>
                  <a:cxn ang="0">
                    <a:pos x="85" y="162"/>
                  </a:cxn>
                  <a:cxn ang="0">
                    <a:pos x="46" y="162"/>
                  </a:cxn>
                  <a:cxn ang="0">
                    <a:pos x="11" y="162"/>
                  </a:cxn>
                  <a:cxn ang="0">
                    <a:pos x="0" y="162"/>
                  </a:cxn>
                  <a:cxn ang="0">
                    <a:pos x="25" y="143"/>
                  </a:cxn>
                  <a:cxn ang="0">
                    <a:pos x="51" y="122"/>
                  </a:cxn>
                  <a:cxn ang="0">
                    <a:pos x="78" y="101"/>
                  </a:cxn>
                  <a:cxn ang="0">
                    <a:pos x="105" y="80"/>
                  </a:cxn>
                  <a:cxn ang="0">
                    <a:pos x="130" y="60"/>
                  </a:cxn>
                  <a:cxn ang="0">
                    <a:pos x="153" y="42"/>
                  </a:cxn>
                  <a:cxn ang="0">
                    <a:pos x="173" y="26"/>
                  </a:cxn>
                  <a:cxn ang="0">
                    <a:pos x="189" y="13"/>
                  </a:cxn>
                  <a:cxn ang="0">
                    <a:pos x="200" y="5"/>
                  </a:cxn>
                  <a:cxn ang="0">
                    <a:pos x="205" y="1"/>
                  </a:cxn>
                </a:cxnLst>
                <a:rect l="0" t="0" r="r" b="b"/>
                <a:pathLst>
                  <a:path w="412" h="452">
                    <a:moveTo>
                      <a:pt x="205" y="0"/>
                    </a:moveTo>
                    <a:lnTo>
                      <a:pt x="206" y="1"/>
                    </a:lnTo>
                    <a:lnTo>
                      <a:pt x="206" y="1"/>
                    </a:lnTo>
                    <a:lnTo>
                      <a:pt x="207" y="2"/>
                    </a:lnTo>
                    <a:lnTo>
                      <a:pt x="209" y="3"/>
                    </a:lnTo>
                    <a:lnTo>
                      <a:pt x="211" y="5"/>
                    </a:lnTo>
                    <a:lnTo>
                      <a:pt x="213" y="6"/>
                    </a:lnTo>
                    <a:lnTo>
                      <a:pt x="215" y="8"/>
                    </a:lnTo>
                    <a:lnTo>
                      <a:pt x="218" y="11"/>
                    </a:lnTo>
                    <a:lnTo>
                      <a:pt x="222" y="13"/>
                    </a:lnTo>
                    <a:lnTo>
                      <a:pt x="225" y="16"/>
                    </a:lnTo>
                    <a:lnTo>
                      <a:pt x="229" y="19"/>
                    </a:lnTo>
                    <a:lnTo>
                      <a:pt x="233" y="22"/>
                    </a:lnTo>
                    <a:lnTo>
                      <a:pt x="237" y="26"/>
                    </a:lnTo>
                    <a:lnTo>
                      <a:pt x="242" y="30"/>
                    </a:lnTo>
                    <a:lnTo>
                      <a:pt x="247" y="33"/>
                    </a:lnTo>
                    <a:lnTo>
                      <a:pt x="252" y="37"/>
                    </a:lnTo>
                    <a:lnTo>
                      <a:pt x="258" y="42"/>
                    </a:lnTo>
                    <a:lnTo>
                      <a:pt x="263" y="46"/>
                    </a:lnTo>
                    <a:lnTo>
                      <a:pt x="269" y="51"/>
                    </a:lnTo>
                    <a:lnTo>
                      <a:pt x="275" y="55"/>
                    </a:lnTo>
                    <a:lnTo>
                      <a:pt x="281" y="60"/>
                    </a:lnTo>
                    <a:lnTo>
                      <a:pt x="287" y="65"/>
                    </a:lnTo>
                    <a:lnTo>
                      <a:pt x="293" y="70"/>
                    </a:lnTo>
                    <a:lnTo>
                      <a:pt x="300" y="75"/>
                    </a:lnTo>
                    <a:lnTo>
                      <a:pt x="306" y="80"/>
                    </a:lnTo>
                    <a:lnTo>
                      <a:pt x="313" y="85"/>
                    </a:lnTo>
                    <a:lnTo>
                      <a:pt x="319" y="90"/>
                    </a:lnTo>
                    <a:lnTo>
                      <a:pt x="326" y="96"/>
                    </a:lnTo>
                    <a:lnTo>
                      <a:pt x="333" y="101"/>
                    </a:lnTo>
                    <a:lnTo>
                      <a:pt x="339" y="106"/>
                    </a:lnTo>
                    <a:lnTo>
                      <a:pt x="346" y="111"/>
                    </a:lnTo>
                    <a:lnTo>
                      <a:pt x="353" y="117"/>
                    </a:lnTo>
                    <a:lnTo>
                      <a:pt x="360" y="122"/>
                    </a:lnTo>
                    <a:lnTo>
                      <a:pt x="366" y="127"/>
                    </a:lnTo>
                    <a:lnTo>
                      <a:pt x="373" y="132"/>
                    </a:lnTo>
                    <a:lnTo>
                      <a:pt x="379" y="138"/>
                    </a:lnTo>
                    <a:lnTo>
                      <a:pt x="386" y="143"/>
                    </a:lnTo>
                    <a:lnTo>
                      <a:pt x="392" y="148"/>
                    </a:lnTo>
                    <a:lnTo>
                      <a:pt x="399" y="153"/>
                    </a:lnTo>
                    <a:lnTo>
                      <a:pt x="405" y="157"/>
                    </a:lnTo>
                    <a:lnTo>
                      <a:pt x="411" y="162"/>
                    </a:lnTo>
                    <a:lnTo>
                      <a:pt x="411" y="162"/>
                    </a:lnTo>
                    <a:lnTo>
                      <a:pt x="409" y="162"/>
                    </a:lnTo>
                    <a:lnTo>
                      <a:pt x="406" y="162"/>
                    </a:lnTo>
                    <a:lnTo>
                      <a:pt x="400" y="162"/>
                    </a:lnTo>
                    <a:lnTo>
                      <a:pt x="393" y="162"/>
                    </a:lnTo>
                    <a:lnTo>
                      <a:pt x="384" y="162"/>
                    </a:lnTo>
                    <a:lnTo>
                      <a:pt x="375" y="162"/>
                    </a:lnTo>
                    <a:lnTo>
                      <a:pt x="364" y="162"/>
                    </a:lnTo>
                    <a:lnTo>
                      <a:pt x="354" y="162"/>
                    </a:lnTo>
                    <a:lnTo>
                      <a:pt x="344" y="162"/>
                    </a:lnTo>
                    <a:lnTo>
                      <a:pt x="335" y="162"/>
                    </a:lnTo>
                    <a:lnTo>
                      <a:pt x="326" y="162"/>
                    </a:lnTo>
                    <a:lnTo>
                      <a:pt x="319" y="162"/>
                    </a:lnTo>
                    <a:lnTo>
                      <a:pt x="313" y="162"/>
                    </a:lnTo>
                    <a:lnTo>
                      <a:pt x="309" y="162"/>
                    </a:lnTo>
                    <a:lnTo>
                      <a:pt x="308" y="162"/>
                    </a:lnTo>
                    <a:lnTo>
                      <a:pt x="308" y="162"/>
                    </a:lnTo>
                    <a:lnTo>
                      <a:pt x="308" y="167"/>
                    </a:lnTo>
                    <a:lnTo>
                      <a:pt x="308" y="171"/>
                    </a:lnTo>
                    <a:lnTo>
                      <a:pt x="308" y="177"/>
                    </a:lnTo>
                    <a:lnTo>
                      <a:pt x="308" y="183"/>
                    </a:lnTo>
                    <a:lnTo>
                      <a:pt x="308" y="189"/>
                    </a:lnTo>
                    <a:lnTo>
                      <a:pt x="308" y="195"/>
                    </a:lnTo>
                    <a:lnTo>
                      <a:pt x="308" y="202"/>
                    </a:lnTo>
                    <a:lnTo>
                      <a:pt x="308" y="209"/>
                    </a:lnTo>
                    <a:lnTo>
                      <a:pt x="308" y="216"/>
                    </a:lnTo>
                    <a:lnTo>
                      <a:pt x="308" y="224"/>
                    </a:lnTo>
                    <a:lnTo>
                      <a:pt x="308" y="232"/>
                    </a:lnTo>
                    <a:lnTo>
                      <a:pt x="308" y="240"/>
                    </a:lnTo>
                    <a:lnTo>
                      <a:pt x="308" y="248"/>
                    </a:lnTo>
                    <a:lnTo>
                      <a:pt x="308" y="257"/>
                    </a:lnTo>
                    <a:lnTo>
                      <a:pt x="308" y="265"/>
                    </a:lnTo>
                    <a:lnTo>
                      <a:pt x="308" y="274"/>
                    </a:lnTo>
                    <a:lnTo>
                      <a:pt x="308" y="282"/>
                    </a:lnTo>
                    <a:lnTo>
                      <a:pt x="308" y="291"/>
                    </a:lnTo>
                    <a:lnTo>
                      <a:pt x="308" y="300"/>
                    </a:lnTo>
                    <a:lnTo>
                      <a:pt x="308" y="309"/>
                    </a:lnTo>
                    <a:lnTo>
                      <a:pt x="308" y="317"/>
                    </a:lnTo>
                    <a:lnTo>
                      <a:pt x="308" y="326"/>
                    </a:lnTo>
                    <a:lnTo>
                      <a:pt x="308" y="335"/>
                    </a:lnTo>
                    <a:lnTo>
                      <a:pt x="308" y="343"/>
                    </a:lnTo>
                    <a:lnTo>
                      <a:pt x="308" y="351"/>
                    </a:lnTo>
                    <a:lnTo>
                      <a:pt x="308" y="360"/>
                    </a:lnTo>
                    <a:lnTo>
                      <a:pt x="308" y="368"/>
                    </a:lnTo>
                    <a:lnTo>
                      <a:pt x="308" y="375"/>
                    </a:lnTo>
                    <a:lnTo>
                      <a:pt x="308" y="383"/>
                    </a:lnTo>
                    <a:lnTo>
                      <a:pt x="308" y="390"/>
                    </a:lnTo>
                    <a:lnTo>
                      <a:pt x="308" y="397"/>
                    </a:lnTo>
                    <a:lnTo>
                      <a:pt x="308" y="404"/>
                    </a:lnTo>
                    <a:lnTo>
                      <a:pt x="308" y="410"/>
                    </a:lnTo>
                    <a:lnTo>
                      <a:pt x="308" y="416"/>
                    </a:lnTo>
                    <a:lnTo>
                      <a:pt x="308" y="422"/>
                    </a:lnTo>
                    <a:lnTo>
                      <a:pt x="308" y="427"/>
                    </a:lnTo>
                    <a:lnTo>
                      <a:pt x="308" y="432"/>
                    </a:lnTo>
                    <a:lnTo>
                      <a:pt x="308" y="436"/>
                    </a:lnTo>
                    <a:lnTo>
                      <a:pt x="308" y="440"/>
                    </a:lnTo>
                    <a:lnTo>
                      <a:pt x="308" y="443"/>
                    </a:lnTo>
                    <a:lnTo>
                      <a:pt x="308" y="446"/>
                    </a:lnTo>
                    <a:lnTo>
                      <a:pt x="308" y="448"/>
                    </a:lnTo>
                    <a:lnTo>
                      <a:pt x="308" y="450"/>
                    </a:lnTo>
                    <a:lnTo>
                      <a:pt x="308" y="451"/>
                    </a:lnTo>
                    <a:lnTo>
                      <a:pt x="308" y="451"/>
                    </a:lnTo>
                    <a:lnTo>
                      <a:pt x="308" y="451"/>
                    </a:lnTo>
                    <a:lnTo>
                      <a:pt x="307" y="451"/>
                    </a:lnTo>
                    <a:lnTo>
                      <a:pt x="306" y="451"/>
                    </a:lnTo>
                    <a:lnTo>
                      <a:pt x="303" y="451"/>
                    </a:lnTo>
                    <a:lnTo>
                      <a:pt x="299" y="451"/>
                    </a:lnTo>
                    <a:lnTo>
                      <a:pt x="295" y="451"/>
                    </a:lnTo>
                    <a:lnTo>
                      <a:pt x="289" y="451"/>
                    </a:lnTo>
                    <a:lnTo>
                      <a:pt x="283" y="451"/>
                    </a:lnTo>
                    <a:lnTo>
                      <a:pt x="276" y="451"/>
                    </a:lnTo>
                    <a:lnTo>
                      <a:pt x="268" y="451"/>
                    </a:lnTo>
                    <a:lnTo>
                      <a:pt x="260" y="451"/>
                    </a:lnTo>
                    <a:lnTo>
                      <a:pt x="252" y="451"/>
                    </a:lnTo>
                    <a:lnTo>
                      <a:pt x="243" y="451"/>
                    </a:lnTo>
                    <a:lnTo>
                      <a:pt x="234" y="451"/>
                    </a:lnTo>
                    <a:lnTo>
                      <a:pt x="224" y="451"/>
                    </a:lnTo>
                    <a:lnTo>
                      <a:pt x="215" y="451"/>
                    </a:lnTo>
                    <a:lnTo>
                      <a:pt x="205" y="451"/>
                    </a:lnTo>
                    <a:lnTo>
                      <a:pt x="196" y="451"/>
                    </a:lnTo>
                    <a:lnTo>
                      <a:pt x="186" y="451"/>
                    </a:lnTo>
                    <a:lnTo>
                      <a:pt x="177" y="451"/>
                    </a:lnTo>
                    <a:lnTo>
                      <a:pt x="168" y="451"/>
                    </a:lnTo>
                    <a:lnTo>
                      <a:pt x="159" y="451"/>
                    </a:lnTo>
                    <a:lnTo>
                      <a:pt x="150" y="451"/>
                    </a:lnTo>
                    <a:lnTo>
                      <a:pt x="142" y="451"/>
                    </a:lnTo>
                    <a:lnTo>
                      <a:pt x="135" y="451"/>
                    </a:lnTo>
                    <a:lnTo>
                      <a:pt x="128" y="451"/>
                    </a:lnTo>
                    <a:lnTo>
                      <a:pt x="122" y="451"/>
                    </a:lnTo>
                    <a:lnTo>
                      <a:pt x="116" y="451"/>
                    </a:lnTo>
                    <a:lnTo>
                      <a:pt x="112" y="451"/>
                    </a:lnTo>
                    <a:lnTo>
                      <a:pt x="108" y="451"/>
                    </a:lnTo>
                    <a:lnTo>
                      <a:pt x="105" y="451"/>
                    </a:lnTo>
                    <a:lnTo>
                      <a:pt x="103" y="451"/>
                    </a:lnTo>
                    <a:lnTo>
                      <a:pt x="103" y="451"/>
                    </a:lnTo>
                    <a:lnTo>
                      <a:pt x="103" y="451"/>
                    </a:lnTo>
                    <a:lnTo>
                      <a:pt x="103" y="451"/>
                    </a:lnTo>
                    <a:lnTo>
                      <a:pt x="103" y="450"/>
                    </a:lnTo>
                    <a:lnTo>
                      <a:pt x="103" y="448"/>
                    </a:lnTo>
                    <a:lnTo>
                      <a:pt x="103" y="446"/>
                    </a:lnTo>
                    <a:lnTo>
                      <a:pt x="103" y="443"/>
                    </a:lnTo>
                    <a:lnTo>
                      <a:pt x="103" y="440"/>
                    </a:lnTo>
                    <a:lnTo>
                      <a:pt x="103" y="436"/>
                    </a:lnTo>
                    <a:lnTo>
                      <a:pt x="103" y="432"/>
                    </a:lnTo>
                    <a:lnTo>
                      <a:pt x="103" y="427"/>
                    </a:lnTo>
                    <a:lnTo>
                      <a:pt x="103" y="422"/>
                    </a:lnTo>
                    <a:lnTo>
                      <a:pt x="103" y="416"/>
                    </a:lnTo>
                    <a:lnTo>
                      <a:pt x="103" y="410"/>
                    </a:lnTo>
                    <a:lnTo>
                      <a:pt x="103" y="404"/>
                    </a:lnTo>
                    <a:lnTo>
                      <a:pt x="103" y="397"/>
                    </a:lnTo>
                    <a:lnTo>
                      <a:pt x="103" y="390"/>
                    </a:lnTo>
                    <a:lnTo>
                      <a:pt x="103" y="383"/>
                    </a:lnTo>
                    <a:lnTo>
                      <a:pt x="103" y="375"/>
                    </a:lnTo>
                    <a:lnTo>
                      <a:pt x="103" y="368"/>
                    </a:lnTo>
                    <a:lnTo>
                      <a:pt x="103" y="360"/>
                    </a:lnTo>
                    <a:lnTo>
                      <a:pt x="103" y="351"/>
                    </a:lnTo>
                    <a:lnTo>
                      <a:pt x="103" y="343"/>
                    </a:lnTo>
                    <a:lnTo>
                      <a:pt x="103" y="335"/>
                    </a:lnTo>
                    <a:lnTo>
                      <a:pt x="103" y="326"/>
                    </a:lnTo>
                    <a:lnTo>
                      <a:pt x="103" y="317"/>
                    </a:lnTo>
                    <a:lnTo>
                      <a:pt x="103" y="309"/>
                    </a:lnTo>
                    <a:lnTo>
                      <a:pt x="103" y="300"/>
                    </a:lnTo>
                    <a:lnTo>
                      <a:pt x="103" y="291"/>
                    </a:lnTo>
                    <a:lnTo>
                      <a:pt x="103" y="282"/>
                    </a:lnTo>
                    <a:lnTo>
                      <a:pt x="103" y="274"/>
                    </a:lnTo>
                    <a:lnTo>
                      <a:pt x="103" y="265"/>
                    </a:lnTo>
                    <a:lnTo>
                      <a:pt x="103" y="257"/>
                    </a:lnTo>
                    <a:lnTo>
                      <a:pt x="103" y="248"/>
                    </a:lnTo>
                    <a:lnTo>
                      <a:pt x="103" y="240"/>
                    </a:lnTo>
                    <a:lnTo>
                      <a:pt x="103" y="232"/>
                    </a:lnTo>
                    <a:lnTo>
                      <a:pt x="103" y="224"/>
                    </a:lnTo>
                    <a:lnTo>
                      <a:pt x="103" y="216"/>
                    </a:lnTo>
                    <a:lnTo>
                      <a:pt x="103" y="209"/>
                    </a:lnTo>
                    <a:lnTo>
                      <a:pt x="103" y="202"/>
                    </a:lnTo>
                    <a:lnTo>
                      <a:pt x="103" y="195"/>
                    </a:lnTo>
                    <a:lnTo>
                      <a:pt x="103" y="189"/>
                    </a:lnTo>
                    <a:lnTo>
                      <a:pt x="103" y="183"/>
                    </a:lnTo>
                    <a:lnTo>
                      <a:pt x="103" y="177"/>
                    </a:lnTo>
                    <a:lnTo>
                      <a:pt x="103" y="171"/>
                    </a:lnTo>
                    <a:lnTo>
                      <a:pt x="103" y="167"/>
                    </a:lnTo>
                    <a:lnTo>
                      <a:pt x="103" y="162"/>
                    </a:lnTo>
                    <a:lnTo>
                      <a:pt x="103" y="162"/>
                    </a:lnTo>
                    <a:lnTo>
                      <a:pt x="101" y="162"/>
                    </a:lnTo>
                    <a:lnTo>
                      <a:pt x="98" y="162"/>
                    </a:lnTo>
                    <a:lnTo>
                      <a:pt x="92" y="162"/>
                    </a:lnTo>
                    <a:lnTo>
                      <a:pt x="85" y="162"/>
                    </a:lnTo>
                    <a:lnTo>
                      <a:pt x="76" y="162"/>
                    </a:lnTo>
                    <a:lnTo>
                      <a:pt x="67" y="162"/>
                    </a:lnTo>
                    <a:lnTo>
                      <a:pt x="57" y="162"/>
                    </a:lnTo>
                    <a:lnTo>
                      <a:pt x="46" y="162"/>
                    </a:lnTo>
                    <a:lnTo>
                      <a:pt x="36" y="162"/>
                    </a:lnTo>
                    <a:lnTo>
                      <a:pt x="27" y="162"/>
                    </a:lnTo>
                    <a:lnTo>
                      <a:pt x="18" y="162"/>
                    </a:lnTo>
                    <a:lnTo>
                      <a:pt x="11" y="162"/>
                    </a:lnTo>
                    <a:lnTo>
                      <a:pt x="5" y="162"/>
                    </a:lnTo>
                    <a:lnTo>
                      <a:pt x="2" y="16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6" y="157"/>
                    </a:lnTo>
                    <a:lnTo>
                      <a:pt x="13" y="153"/>
                    </a:lnTo>
                    <a:lnTo>
                      <a:pt x="19" y="148"/>
                    </a:lnTo>
                    <a:lnTo>
                      <a:pt x="25" y="143"/>
                    </a:lnTo>
                    <a:lnTo>
                      <a:pt x="32" y="138"/>
                    </a:lnTo>
                    <a:lnTo>
                      <a:pt x="38" y="132"/>
                    </a:lnTo>
                    <a:lnTo>
                      <a:pt x="45" y="127"/>
                    </a:lnTo>
                    <a:lnTo>
                      <a:pt x="51" y="122"/>
                    </a:lnTo>
                    <a:lnTo>
                      <a:pt x="58" y="117"/>
                    </a:lnTo>
                    <a:lnTo>
                      <a:pt x="65" y="111"/>
                    </a:lnTo>
                    <a:lnTo>
                      <a:pt x="72" y="106"/>
                    </a:lnTo>
                    <a:lnTo>
                      <a:pt x="78" y="101"/>
                    </a:lnTo>
                    <a:lnTo>
                      <a:pt x="85" y="96"/>
                    </a:lnTo>
                    <a:lnTo>
                      <a:pt x="92" y="90"/>
                    </a:lnTo>
                    <a:lnTo>
                      <a:pt x="98" y="85"/>
                    </a:lnTo>
                    <a:lnTo>
                      <a:pt x="105" y="80"/>
                    </a:lnTo>
                    <a:lnTo>
                      <a:pt x="111" y="75"/>
                    </a:lnTo>
                    <a:lnTo>
                      <a:pt x="118" y="70"/>
                    </a:lnTo>
                    <a:lnTo>
                      <a:pt x="124" y="65"/>
                    </a:lnTo>
                    <a:lnTo>
                      <a:pt x="130" y="60"/>
                    </a:lnTo>
                    <a:lnTo>
                      <a:pt x="136" y="55"/>
                    </a:lnTo>
                    <a:lnTo>
                      <a:pt x="142" y="51"/>
                    </a:lnTo>
                    <a:lnTo>
                      <a:pt x="148" y="46"/>
                    </a:lnTo>
                    <a:lnTo>
                      <a:pt x="153" y="42"/>
                    </a:lnTo>
                    <a:lnTo>
                      <a:pt x="159" y="37"/>
                    </a:lnTo>
                    <a:lnTo>
                      <a:pt x="164" y="33"/>
                    </a:lnTo>
                    <a:lnTo>
                      <a:pt x="169" y="30"/>
                    </a:lnTo>
                    <a:lnTo>
                      <a:pt x="173" y="26"/>
                    </a:lnTo>
                    <a:lnTo>
                      <a:pt x="178" y="22"/>
                    </a:lnTo>
                    <a:lnTo>
                      <a:pt x="182" y="19"/>
                    </a:lnTo>
                    <a:lnTo>
                      <a:pt x="186" y="16"/>
                    </a:lnTo>
                    <a:lnTo>
                      <a:pt x="189" y="13"/>
                    </a:lnTo>
                    <a:lnTo>
                      <a:pt x="192" y="11"/>
                    </a:lnTo>
                    <a:lnTo>
                      <a:pt x="195" y="8"/>
                    </a:lnTo>
                    <a:lnTo>
                      <a:pt x="198" y="6"/>
                    </a:lnTo>
                    <a:lnTo>
                      <a:pt x="200" y="5"/>
                    </a:lnTo>
                    <a:lnTo>
                      <a:pt x="202" y="3"/>
                    </a:lnTo>
                    <a:lnTo>
                      <a:pt x="203" y="2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5" y="0"/>
                    </a:lnTo>
                  </a:path>
                </a:pathLst>
              </a:custGeom>
              <a:solidFill>
                <a:srgbClr val="FF0000"/>
              </a:solid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3987800" y="1681163"/>
                <a:ext cx="654050" cy="717550"/>
              </a:xfrm>
              <a:custGeom>
                <a:avLst/>
                <a:gdLst/>
                <a:ahLst/>
                <a:cxnLst>
                  <a:cxn ang="0">
                    <a:pos x="207" y="2"/>
                  </a:cxn>
                  <a:cxn ang="0">
                    <a:pos x="215" y="8"/>
                  </a:cxn>
                  <a:cxn ang="0">
                    <a:pos x="229" y="19"/>
                  </a:cxn>
                  <a:cxn ang="0">
                    <a:pos x="247" y="33"/>
                  </a:cxn>
                  <a:cxn ang="0">
                    <a:pos x="269" y="51"/>
                  </a:cxn>
                  <a:cxn ang="0">
                    <a:pos x="293" y="70"/>
                  </a:cxn>
                  <a:cxn ang="0">
                    <a:pos x="319" y="90"/>
                  </a:cxn>
                  <a:cxn ang="0">
                    <a:pos x="346" y="111"/>
                  </a:cxn>
                  <a:cxn ang="0">
                    <a:pos x="373" y="132"/>
                  </a:cxn>
                  <a:cxn ang="0">
                    <a:pos x="399" y="153"/>
                  </a:cxn>
                  <a:cxn ang="0">
                    <a:pos x="409" y="162"/>
                  </a:cxn>
                  <a:cxn ang="0">
                    <a:pos x="384" y="162"/>
                  </a:cxn>
                  <a:cxn ang="0">
                    <a:pos x="344" y="162"/>
                  </a:cxn>
                  <a:cxn ang="0">
                    <a:pos x="313" y="162"/>
                  </a:cxn>
                  <a:cxn ang="0">
                    <a:pos x="308" y="167"/>
                  </a:cxn>
                  <a:cxn ang="0">
                    <a:pos x="308" y="189"/>
                  </a:cxn>
                  <a:cxn ang="0">
                    <a:pos x="308" y="216"/>
                  </a:cxn>
                  <a:cxn ang="0">
                    <a:pos x="308" y="248"/>
                  </a:cxn>
                  <a:cxn ang="0">
                    <a:pos x="308" y="282"/>
                  </a:cxn>
                  <a:cxn ang="0">
                    <a:pos x="308" y="317"/>
                  </a:cxn>
                  <a:cxn ang="0">
                    <a:pos x="308" y="351"/>
                  </a:cxn>
                  <a:cxn ang="0">
                    <a:pos x="308" y="383"/>
                  </a:cxn>
                  <a:cxn ang="0">
                    <a:pos x="308" y="410"/>
                  </a:cxn>
                  <a:cxn ang="0">
                    <a:pos x="308" y="432"/>
                  </a:cxn>
                  <a:cxn ang="0">
                    <a:pos x="308" y="446"/>
                  </a:cxn>
                  <a:cxn ang="0">
                    <a:pos x="308" y="451"/>
                  </a:cxn>
                  <a:cxn ang="0">
                    <a:pos x="303" y="451"/>
                  </a:cxn>
                  <a:cxn ang="0">
                    <a:pos x="283" y="451"/>
                  </a:cxn>
                  <a:cxn ang="0">
                    <a:pos x="252" y="451"/>
                  </a:cxn>
                  <a:cxn ang="0">
                    <a:pos x="215" y="451"/>
                  </a:cxn>
                  <a:cxn ang="0">
                    <a:pos x="177" y="451"/>
                  </a:cxn>
                  <a:cxn ang="0">
                    <a:pos x="142" y="451"/>
                  </a:cxn>
                  <a:cxn ang="0">
                    <a:pos x="116" y="451"/>
                  </a:cxn>
                  <a:cxn ang="0">
                    <a:pos x="103" y="451"/>
                  </a:cxn>
                  <a:cxn ang="0">
                    <a:pos x="103" y="450"/>
                  </a:cxn>
                  <a:cxn ang="0">
                    <a:pos x="103" y="440"/>
                  </a:cxn>
                  <a:cxn ang="0">
                    <a:pos x="103" y="422"/>
                  </a:cxn>
                  <a:cxn ang="0">
                    <a:pos x="103" y="397"/>
                  </a:cxn>
                  <a:cxn ang="0">
                    <a:pos x="103" y="368"/>
                  </a:cxn>
                  <a:cxn ang="0">
                    <a:pos x="103" y="335"/>
                  </a:cxn>
                  <a:cxn ang="0">
                    <a:pos x="103" y="300"/>
                  </a:cxn>
                  <a:cxn ang="0">
                    <a:pos x="103" y="265"/>
                  </a:cxn>
                  <a:cxn ang="0">
                    <a:pos x="103" y="232"/>
                  </a:cxn>
                  <a:cxn ang="0">
                    <a:pos x="103" y="202"/>
                  </a:cxn>
                  <a:cxn ang="0">
                    <a:pos x="103" y="177"/>
                  </a:cxn>
                  <a:cxn ang="0">
                    <a:pos x="103" y="162"/>
                  </a:cxn>
                  <a:cxn ang="0">
                    <a:pos x="85" y="162"/>
                  </a:cxn>
                  <a:cxn ang="0">
                    <a:pos x="46" y="162"/>
                  </a:cxn>
                  <a:cxn ang="0">
                    <a:pos x="11" y="162"/>
                  </a:cxn>
                  <a:cxn ang="0">
                    <a:pos x="0" y="162"/>
                  </a:cxn>
                  <a:cxn ang="0">
                    <a:pos x="25" y="143"/>
                  </a:cxn>
                  <a:cxn ang="0">
                    <a:pos x="51" y="122"/>
                  </a:cxn>
                  <a:cxn ang="0">
                    <a:pos x="78" y="101"/>
                  </a:cxn>
                  <a:cxn ang="0">
                    <a:pos x="105" y="80"/>
                  </a:cxn>
                  <a:cxn ang="0">
                    <a:pos x="130" y="60"/>
                  </a:cxn>
                  <a:cxn ang="0">
                    <a:pos x="153" y="42"/>
                  </a:cxn>
                  <a:cxn ang="0">
                    <a:pos x="173" y="26"/>
                  </a:cxn>
                  <a:cxn ang="0">
                    <a:pos x="189" y="13"/>
                  </a:cxn>
                  <a:cxn ang="0">
                    <a:pos x="200" y="5"/>
                  </a:cxn>
                  <a:cxn ang="0">
                    <a:pos x="205" y="1"/>
                  </a:cxn>
                </a:cxnLst>
                <a:rect l="0" t="0" r="r" b="b"/>
                <a:pathLst>
                  <a:path w="412" h="452">
                    <a:moveTo>
                      <a:pt x="205" y="0"/>
                    </a:moveTo>
                    <a:lnTo>
                      <a:pt x="206" y="1"/>
                    </a:lnTo>
                    <a:lnTo>
                      <a:pt x="206" y="1"/>
                    </a:lnTo>
                    <a:lnTo>
                      <a:pt x="207" y="2"/>
                    </a:lnTo>
                    <a:lnTo>
                      <a:pt x="209" y="3"/>
                    </a:lnTo>
                    <a:lnTo>
                      <a:pt x="211" y="5"/>
                    </a:lnTo>
                    <a:lnTo>
                      <a:pt x="213" y="6"/>
                    </a:lnTo>
                    <a:lnTo>
                      <a:pt x="215" y="8"/>
                    </a:lnTo>
                    <a:lnTo>
                      <a:pt x="218" y="11"/>
                    </a:lnTo>
                    <a:lnTo>
                      <a:pt x="222" y="13"/>
                    </a:lnTo>
                    <a:lnTo>
                      <a:pt x="225" y="16"/>
                    </a:lnTo>
                    <a:lnTo>
                      <a:pt x="229" y="19"/>
                    </a:lnTo>
                    <a:lnTo>
                      <a:pt x="233" y="22"/>
                    </a:lnTo>
                    <a:lnTo>
                      <a:pt x="237" y="26"/>
                    </a:lnTo>
                    <a:lnTo>
                      <a:pt x="242" y="30"/>
                    </a:lnTo>
                    <a:lnTo>
                      <a:pt x="247" y="33"/>
                    </a:lnTo>
                    <a:lnTo>
                      <a:pt x="252" y="37"/>
                    </a:lnTo>
                    <a:lnTo>
                      <a:pt x="258" y="42"/>
                    </a:lnTo>
                    <a:lnTo>
                      <a:pt x="263" y="46"/>
                    </a:lnTo>
                    <a:lnTo>
                      <a:pt x="269" y="51"/>
                    </a:lnTo>
                    <a:lnTo>
                      <a:pt x="275" y="55"/>
                    </a:lnTo>
                    <a:lnTo>
                      <a:pt x="281" y="60"/>
                    </a:lnTo>
                    <a:lnTo>
                      <a:pt x="287" y="65"/>
                    </a:lnTo>
                    <a:lnTo>
                      <a:pt x="293" y="70"/>
                    </a:lnTo>
                    <a:lnTo>
                      <a:pt x="300" y="75"/>
                    </a:lnTo>
                    <a:lnTo>
                      <a:pt x="306" y="80"/>
                    </a:lnTo>
                    <a:lnTo>
                      <a:pt x="313" y="85"/>
                    </a:lnTo>
                    <a:lnTo>
                      <a:pt x="319" y="90"/>
                    </a:lnTo>
                    <a:lnTo>
                      <a:pt x="326" y="96"/>
                    </a:lnTo>
                    <a:lnTo>
                      <a:pt x="333" y="101"/>
                    </a:lnTo>
                    <a:lnTo>
                      <a:pt x="339" y="106"/>
                    </a:lnTo>
                    <a:lnTo>
                      <a:pt x="346" y="111"/>
                    </a:lnTo>
                    <a:lnTo>
                      <a:pt x="353" y="117"/>
                    </a:lnTo>
                    <a:lnTo>
                      <a:pt x="360" y="122"/>
                    </a:lnTo>
                    <a:lnTo>
                      <a:pt x="366" y="127"/>
                    </a:lnTo>
                    <a:lnTo>
                      <a:pt x="373" y="132"/>
                    </a:lnTo>
                    <a:lnTo>
                      <a:pt x="379" y="138"/>
                    </a:lnTo>
                    <a:lnTo>
                      <a:pt x="386" y="143"/>
                    </a:lnTo>
                    <a:lnTo>
                      <a:pt x="392" y="148"/>
                    </a:lnTo>
                    <a:lnTo>
                      <a:pt x="399" y="153"/>
                    </a:lnTo>
                    <a:lnTo>
                      <a:pt x="405" y="157"/>
                    </a:lnTo>
                    <a:lnTo>
                      <a:pt x="411" y="162"/>
                    </a:lnTo>
                    <a:lnTo>
                      <a:pt x="411" y="162"/>
                    </a:lnTo>
                    <a:lnTo>
                      <a:pt x="409" y="162"/>
                    </a:lnTo>
                    <a:lnTo>
                      <a:pt x="406" y="162"/>
                    </a:lnTo>
                    <a:lnTo>
                      <a:pt x="400" y="162"/>
                    </a:lnTo>
                    <a:lnTo>
                      <a:pt x="393" y="162"/>
                    </a:lnTo>
                    <a:lnTo>
                      <a:pt x="384" y="162"/>
                    </a:lnTo>
                    <a:lnTo>
                      <a:pt x="375" y="162"/>
                    </a:lnTo>
                    <a:lnTo>
                      <a:pt x="364" y="162"/>
                    </a:lnTo>
                    <a:lnTo>
                      <a:pt x="354" y="162"/>
                    </a:lnTo>
                    <a:lnTo>
                      <a:pt x="344" y="162"/>
                    </a:lnTo>
                    <a:lnTo>
                      <a:pt x="335" y="162"/>
                    </a:lnTo>
                    <a:lnTo>
                      <a:pt x="326" y="162"/>
                    </a:lnTo>
                    <a:lnTo>
                      <a:pt x="319" y="162"/>
                    </a:lnTo>
                    <a:lnTo>
                      <a:pt x="313" y="162"/>
                    </a:lnTo>
                    <a:lnTo>
                      <a:pt x="309" y="162"/>
                    </a:lnTo>
                    <a:lnTo>
                      <a:pt x="308" y="162"/>
                    </a:lnTo>
                    <a:lnTo>
                      <a:pt x="308" y="162"/>
                    </a:lnTo>
                    <a:lnTo>
                      <a:pt x="308" y="167"/>
                    </a:lnTo>
                    <a:lnTo>
                      <a:pt x="308" y="171"/>
                    </a:lnTo>
                    <a:lnTo>
                      <a:pt x="308" y="177"/>
                    </a:lnTo>
                    <a:lnTo>
                      <a:pt x="308" y="183"/>
                    </a:lnTo>
                    <a:lnTo>
                      <a:pt x="308" y="189"/>
                    </a:lnTo>
                    <a:lnTo>
                      <a:pt x="308" y="195"/>
                    </a:lnTo>
                    <a:lnTo>
                      <a:pt x="308" y="202"/>
                    </a:lnTo>
                    <a:lnTo>
                      <a:pt x="308" y="209"/>
                    </a:lnTo>
                    <a:lnTo>
                      <a:pt x="308" y="216"/>
                    </a:lnTo>
                    <a:lnTo>
                      <a:pt x="308" y="224"/>
                    </a:lnTo>
                    <a:lnTo>
                      <a:pt x="308" y="232"/>
                    </a:lnTo>
                    <a:lnTo>
                      <a:pt x="308" y="240"/>
                    </a:lnTo>
                    <a:lnTo>
                      <a:pt x="308" y="248"/>
                    </a:lnTo>
                    <a:lnTo>
                      <a:pt x="308" y="257"/>
                    </a:lnTo>
                    <a:lnTo>
                      <a:pt x="308" y="265"/>
                    </a:lnTo>
                    <a:lnTo>
                      <a:pt x="308" y="274"/>
                    </a:lnTo>
                    <a:lnTo>
                      <a:pt x="308" y="282"/>
                    </a:lnTo>
                    <a:lnTo>
                      <a:pt x="308" y="291"/>
                    </a:lnTo>
                    <a:lnTo>
                      <a:pt x="308" y="300"/>
                    </a:lnTo>
                    <a:lnTo>
                      <a:pt x="308" y="309"/>
                    </a:lnTo>
                    <a:lnTo>
                      <a:pt x="308" y="317"/>
                    </a:lnTo>
                    <a:lnTo>
                      <a:pt x="308" y="326"/>
                    </a:lnTo>
                    <a:lnTo>
                      <a:pt x="308" y="335"/>
                    </a:lnTo>
                    <a:lnTo>
                      <a:pt x="308" y="343"/>
                    </a:lnTo>
                    <a:lnTo>
                      <a:pt x="308" y="351"/>
                    </a:lnTo>
                    <a:lnTo>
                      <a:pt x="308" y="360"/>
                    </a:lnTo>
                    <a:lnTo>
                      <a:pt x="308" y="368"/>
                    </a:lnTo>
                    <a:lnTo>
                      <a:pt x="308" y="375"/>
                    </a:lnTo>
                    <a:lnTo>
                      <a:pt x="308" y="383"/>
                    </a:lnTo>
                    <a:lnTo>
                      <a:pt x="308" y="390"/>
                    </a:lnTo>
                    <a:lnTo>
                      <a:pt x="308" y="397"/>
                    </a:lnTo>
                    <a:lnTo>
                      <a:pt x="308" y="404"/>
                    </a:lnTo>
                    <a:lnTo>
                      <a:pt x="308" y="410"/>
                    </a:lnTo>
                    <a:lnTo>
                      <a:pt x="308" y="416"/>
                    </a:lnTo>
                    <a:lnTo>
                      <a:pt x="308" y="422"/>
                    </a:lnTo>
                    <a:lnTo>
                      <a:pt x="308" y="427"/>
                    </a:lnTo>
                    <a:lnTo>
                      <a:pt x="308" y="432"/>
                    </a:lnTo>
                    <a:lnTo>
                      <a:pt x="308" y="436"/>
                    </a:lnTo>
                    <a:lnTo>
                      <a:pt x="308" y="440"/>
                    </a:lnTo>
                    <a:lnTo>
                      <a:pt x="308" y="443"/>
                    </a:lnTo>
                    <a:lnTo>
                      <a:pt x="308" y="446"/>
                    </a:lnTo>
                    <a:lnTo>
                      <a:pt x="308" y="448"/>
                    </a:lnTo>
                    <a:lnTo>
                      <a:pt x="308" y="450"/>
                    </a:lnTo>
                    <a:lnTo>
                      <a:pt x="308" y="451"/>
                    </a:lnTo>
                    <a:lnTo>
                      <a:pt x="308" y="451"/>
                    </a:lnTo>
                    <a:lnTo>
                      <a:pt x="308" y="451"/>
                    </a:lnTo>
                    <a:lnTo>
                      <a:pt x="307" y="451"/>
                    </a:lnTo>
                    <a:lnTo>
                      <a:pt x="306" y="451"/>
                    </a:lnTo>
                    <a:lnTo>
                      <a:pt x="303" y="451"/>
                    </a:lnTo>
                    <a:lnTo>
                      <a:pt x="299" y="451"/>
                    </a:lnTo>
                    <a:lnTo>
                      <a:pt x="295" y="451"/>
                    </a:lnTo>
                    <a:lnTo>
                      <a:pt x="289" y="451"/>
                    </a:lnTo>
                    <a:lnTo>
                      <a:pt x="283" y="451"/>
                    </a:lnTo>
                    <a:lnTo>
                      <a:pt x="276" y="451"/>
                    </a:lnTo>
                    <a:lnTo>
                      <a:pt x="268" y="451"/>
                    </a:lnTo>
                    <a:lnTo>
                      <a:pt x="260" y="451"/>
                    </a:lnTo>
                    <a:lnTo>
                      <a:pt x="252" y="451"/>
                    </a:lnTo>
                    <a:lnTo>
                      <a:pt x="243" y="451"/>
                    </a:lnTo>
                    <a:lnTo>
                      <a:pt x="234" y="451"/>
                    </a:lnTo>
                    <a:lnTo>
                      <a:pt x="224" y="451"/>
                    </a:lnTo>
                    <a:lnTo>
                      <a:pt x="215" y="451"/>
                    </a:lnTo>
                    <a:lnTo>
                      <a:pt x="205" y="451"/>
                    </a:lnTo>
                    <a:lnTo>
                      <a:pt x="196" y="451"/>
                    </a:lnTo>
                    <a:lnTo>
                      <a:pt x="186" y="451"/>
                    </a:lnTo>
                    <a:lnTo>
                      <a:pt x="177" y="451"/>
                    </a:lnTo>
                    <a:lnTo>
                      <a:pt x="168" y="451"/>
                    </a:lnTo>
                    <a:lnTo>
                      <a:pt x="159" y="451"/>
                    </a:lnTo>
                    <a:lnTo>
                      <a:pt x="150" y="451"/>
                    </a:lnTo>
                    <a:lnTo>
                      <a:pt x="142" y="451"/>
                    </a:lnTo>
                    <a:lnTo>
                      <a:pt x="135" y="451"/>
                    </a:lnTo>
                    <a:lnTo>
                      <a:pt x="128" y="451"/>
                    </a:lnTo>
                    <a:lnTo>
                      <a:pt x="122" y="451"/>
                    </a:lnTo>
                    <a:lnTo>
                      <a:pt x="116" y="451"/>
                    </a:lnTo>
                    <a:lnTo>
                      <a:pt x="112" y="451"/>
                    </a:lnTo>
                    <a:lnTo>
                      <a:pt x="108" y="451"/>
                    </a:lnTo>
                    <a:lnTo>
                      <a:pt x="105" y="451"/>
                    </a:lnTo>
                    <a:lnTo>
                      <a:pt x="103" y="451"/>
                    </a:lnTo>
                    <a:lnTo>
                      <a:pt x="103" y="451"/>
                    </a:lnTo>
                    <a:lnTo>
                      <a:pt x="103" y="451"/>
                    </a:lnTo>
                    <a:lnTo>
                      <a:pt x="103" y="451"/>
                    </a:lnTo>
                    <a:lnTo>
                      <a:pt x="103" y="450"/>
                    </a:lnTo>
                    <a:lnTo>
                      <a:pt x="103" y="448"/>
                    </a:lnTo>
                    <a:lnTo>
                      <a:pt x="103" y="446"/>
                    </a:lnTo>
                    <a:lnTo>
                      <a:pt x="103" y="443"/>
                    </a:lnTo>
                    <a:lnTo>
                      <a:pt x="103" y="440"/>
                    </a:lnTo>
                    <a:lnTo>
                      <a:pt x="103" y="436"/>
                    </a:lnTo>
                    <a:lnTo>
                      <a:pt x="103" y="432"/>
                    </a:lnTo>
                    <a:lnTo>
                      <a:pt x="103" y="427"/>
                    </a:lnTo>
                    <a:lnTo>
                      <a:pt x="103" y="422"/>
                    </a:lnTo>
                    <a:lnTo>
                      <a:pt x="103" y="416"/>
                    </a:lnTo>
                    <a:lnTo>
                      <a:pt x="103" y="410"/>
                    </a:lnTo>
                    <a:lnTo>
                      <a:pt x="103" y="404"/>
                    </a:lnTo>
                    <a:lnTo>
                      <a:pt x="103" y="397"/>
                    </a:lnTo>
                    <a:lnTo>
                      <a:pt x="103" y="390"/>
                    </a:lnTo>
                    <a:lnTo>
                      <a:pt x="103" y="383"/>
                    </a:lnTo>
                    <a:lnTo>
                      <a:pt x="103" y="375"/>
                    </a:lnTo>
                    <a:lnTo>
                      <a:pt x="103" y="368"/>
                    </a:lnTo>
                    <a:lnTo>
                      <a:pt x="103" y="360"/>
                    </a:lnTo>
                    <a:lnTo>
                      <a:pt x="103" y="351"/>
                    </a:lnTo>
                    <a:lnTo>
                      <a:pt x="103" y="343"/>
                    </a:lnTo>
                    <a:lnTo>
                      <a:pt x="103" y="335"/>
                    </a:lnTo>
                    <a:lnTo>
                      <a:pt x="103" y="326"/>
                    </a:lnTo>
                    <a:lnTo>
                      <a:pt x="103" y="317"/>
                    </a:lnTo>
                    <a:lnTo>
                      <a:pt x="103" y="309"/>
                    </a:lnTo>
                    <a:lnTo>
                      <a:pt x="103" y="300"/>
                    </a:lnTo>
                    <a:lnTo>
                      <a:pt x="103" y="291"/>
                    </a:lnTo>
                    <a:lnTo>
                      <a:pt x="103" y="282"/>
                    </a:lnTo>
                    <a:lnTo>
                      <a:pt x="103" y="274"/>
                    </a:lnTo>
                    <a:lnTo>
                      <a:pt x="103" y="265"/>
                    </a:lnTo>
                    <a:lnTo>
                      <a:pt x="103" y="257"/>
                    </a:lnTo>
                    <a:lnTo>
                      <a:pt x="103" y="248"/>
                    </a:lnTo>
                    <a:lnTo>
                      <a:pt x="103" y="240"/>
                    </a:lnTo>
                    <a:lnTo>
                      <a:pt x="103" y="232"/>
                    </a:lnTo>
                    <a:lnTo>
                      <a:pt x="103" y="224"/>
                    </a:lnTo>
                    <a:lnTo>
                      <a:pt x="103" y="216"/>
                    </a:lnTo>
                    <a:lnTo>
                      <a:pt x="103" y="209"/>
                    </a:lnTo>
                    <a:lnTo>
                      <a:pt x="103" y="202"/>
                    </a:lnTo>
                    <a:lnTo>
                      <a:pt x="103" y="195"/>
                    </a:lnTo>
                    <a:lnTo>
                      <a:pt x="103" y="189"/>
                    </a:lnTo>
                    <a:lnTo>
                      <a:pt x="103" y="183"/>
                    </a:lnTo>
                    <a:lnTo>
                      <a:pt x="103" y="177"/>
                    </a:lnTo>
                    <a:lnTo>
                      <a:pt x="103" y="171"/>
                    </a:lnTo>
                    <a:lnTo>
                      <a:pt x="103" y="167"/>
                    </a:lnTo>
                    <a:lnTo>
                      <a:pt x="103" y="162"/>
                    </a:lnTo>
                    <a:lnTo>
                      <a:pt x="103" y="162"/>
                    </a:lnTo>
                    <a:lnTo>
                      <a:pt x="101" y="162"/>
                    </a:lnTo>
                    <a:lnTo>
                      <a:pt x="98" y="162"/>
                    </a:lnTo>
                    <a:lnTo>
                      <a:pt x="92" y="162"/>
                    </a:lnTo>
                    <a:lnTo>
                      <a:pt x="85" y="162"/>
                    </a:lnTo>
                    <a:lnTo>
                      <a:pt x="76" y="162"/>
                    </a:lnTo>
                    <a:lnTo>
                      <a:pt x="67" y="162"/>
                    </a:lnTo>
                    <a:lnTo>
                      <a:pt x="57" y="162"/>
                    </a:lnTo>
                    <a:lnTo>
                      <a:pt x="46" y="162"/>
                    </a:lnTo>
                    <a:lnTo>
                      <a:pt x="36" y="162"/>
                    </a:lnTo>
                    <a:lnTo>
                      <a:pt x="27" y="162"/>
                    </a:lnTo>
                    <a:lnTo>
                      <a:pt x="18" y="162"/>
                    </a:lnTo>
                    <a:lnTo>
                      <a:pt x="11" y="162"/>
                    </a:lnTo>
                    <a:lnTo>
                      <a:pt x="5" y="162"/>
                    </a:lnTo>
                    <a:lnTo>
                      <a:pt x="2" y="16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6" y="157"/>
                    </a:lnTo>
                    <a:lnTo>
                      <a:pt x="13" y="153"/>
                    </a:lnTo>
                    <a:lnTo>
                      <a:pt x="19" y="148"/>
                    </a:lnTo>
                    <a:lnTo>
                      <a:pt x="25" y="143"/>
                    </a:lnTo>
                    <a:lnTo>
                      <a:pt x="32" y="138"/>
                    </a:lnTo>
                    <a:lnTo>
                      <a:pt x="38" y="132"/>
                    </a:lnTo>
                    <a:lnTo>
                      <a:pt x="45" y="127"/>
                    </a:lnTo>
                    <a:lnTo>
                      <a:pt x="51" y="122"/>
                    </a:lnTo>
                    <a:lnTo>
                      <a:pt x="58" y="117"/>
                    </a:lnTo>
                    <a:lnTo>
                      <a:pt x="65" y="111"/>
                    </a:lnTo>
                    <a:lnTo>
                      <a:pt x="72" y="106"/>
                    </a:lnTo>
                    <a:lnTo>
                      <a:pt x="78" y="101"/>
                    </a:lnTo>
                    <a:lnTo>
                      <a:pt x="85" y="96"/>
                    </a:lnTo>
                    <a:lnTo>
                      <a:pt x="92" y="90"/>
                    </a:lnTo>
                    <a:lnTo>
                      <a:pt x="98" y="85"/>
                    </a:lnTo>
                    <a:lnTo>
                      <a:pt x="105" y="80"/>
                    </a:lnTo>
                    <a:lnTo>
                      <a:pt x="111" y="75"/>
                    </a:lnTo>
                    <a:lnTo>
                      <a:pt x="118" y="70"/>
                    </a:lnTo>
                    <a:lnTo>
                      <a:pt x="124" y="65"/>
                    </a:lnTo>
                    <a:lnTo>
                      <a:pt x="130" y="60"/>
                    </a:lnTo>
                    <a:lnTo>
                      <a:pt x="136" y="55"/>
                    </a:lnTo>
                    <a:lnTo>
                      <a:pt x="142" y="51"/>
                    </a:lnTo>
                    <a:lnTo>
                      <a:pt x="148" y="46"/>
                    </a:lnTo>
                    <a:lnTo>
                      <a:pt x="153" y="42"/>
                    </a:lnTo>
                    <a:lnTo>
                      <a:pt x="159" y="37"/>
                    </a:lnTo>
                    <a:lnTo>
                      <a:pt x="164" y="33"/>
                    </a:lnTo>
                    <a:lnTo>
                      <a:pt x="169" y="30"/>
                    </a:lnTo>
                    <a:lnTo>
                      <a:pt x="173" y="26"/>
                    </a:lnTo>
                    <a:lnTo>
                      <a:pt x="178" y="22"/>
                    </a:lnTo>
                    <a:lnTo>
                      <a:pt x="182" y="19"/>
                    </a:lnTo>
                    <a:lnTo>
                      <a:pt x="186" y="16"/>
                    </a:lnTo>
                    <a:lnTo>
                      <a:pt x="189" y="13"/>
                    </a:lnTo>
                    <a:lnTo>
                      <a:pt x="192" y="11"/>
                    </a:lnTo>
                    <a:lnTo>
                      <a:pt x="195" y="8"/>
                    </a:lnTo>
                    <a:lnTo>
                      <a:pt x="198" y="6"/>
                    </a:lnTo>
                    <a:lnTo>
                      <a:pt x="200" y="5"/>
                    </a:lnTo>
                    <a:lnTo>
                      <a:pt x="202" y="3"/>
                    </a:lnTo>
                    <a:lnTo>
                      <a:pt x="203" y="2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5" y="0"/>
                    </a:lnTo>
                  </a:path>
                </a:pathLst>
              </a:custGeom>
              <a:noFill/>
              <a:ln w="25400" cap="rnd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" name="Tof Detection"/>
            <p:cNvGrpSpPr/>
            <p:nvPr/>
          </p:nvGrpSpPr>
          <p:grpSpPr>
            <a:xfrm>
              <a:off x="3760788" y="904875"/>
              <a:ext cx="3127375" cy="1423988"/>
              <a:chOff x="3760788" y="904875"/>
              <a:chExt cx="3127375" cy="1423988"/>
            </a:xfrm>
          </p:grpSpPr>
          <p:graphicFrame>
            <p:nvGraphicFramePr>
              <p:cNvPr id="45" name="MCP Eq"/>
              <p:cNvGraphicFramePr>
                <a:graphicFrameLocks noChangeAspect="1"/>
              </p:cNvGraphicFramePr>
              <p:nvPr/>
            </p:nvGraphicFramePr>
            <p:xfrm>
              <a:off x="3821113" y="1246188"/>
              <a:ext cx="935038" cy="365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871" name="Equation" r:id="rId8" imgW="583920" imgH="228600" progId="Equation.3">
                      <p:embed/>
                    </p:oleObj>
                  </mc:Choice>
                  <mc:Fallback>
                    <p:oleObj name="Equation" r:id="rId8" imgW="58392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21113" y="1246188"/>
                            <a:ext cx="935038" cy="365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03" name="Group 102"/>
              <p:cNvGrpSpPr/>
              <p:nvPr/>
            </p:nvGrpSpPr>
            <p:grpSpPr>
              <a:xfrm>
                <a:off x="3760788" y="904875"/>
                <a:ext cx="3127375" cy="1423988"/>
                <a:chOff x="3760788" y="904875"/>
                <a:chExt cx="3127375" cy="1423988"/>
              </a:xfrm>
            </p:grpSpPr>
            <p:grpSp>
              <p:nvGrpSpPr>
                <p:cNvPr id="94" name="MCP"/>
                <p:cNvGrpSpPr/>
                <p:nvPr/>
              </p:nvGrpSpPr>
              <p:grpSpPr>
                <a:xfrm>
                  <a:off x="3760788" y="987425"/>
                  <a:ext cx="1092200" cy="241300"/>
                  <a:chOff x="3760788" y="987425"/>
                  <a:chExt cx="1092200" cy="241300"/>
                </a:xfrm>
              </p:grpSpPr>
              <p:grpSp>
                <p:nvGrpSpPr>
                  <p:cNvPr id="48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760788" y="987425"/>
                    <a:ext cx="1092200" cy="88900"/>
                    <a:chOff x="1797" y="768"/>
                    <a:chExt cx="688" cy="56"/>
                  </a:xfrm>
                </p:grpSpPr>
                <p:sp>
                  <p:nvSpPr>
                    <p:cNvPr id="76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97" y="768"/>
                      <a:ext cx="688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1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9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4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7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1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5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76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55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6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95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71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11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45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3760788" y="1139825"/>
                    <a:ext cx="1092200" cy="88900"/>
                    <a:chOff x="1797" y="864"/>
                    <a:chExt cx="688" cy="56"/>
                  </a:xfrm>
                </p:grpSpPr>
                <p:sp>
                  <p:nvSpPr>
                    <p:cNvPr id="58" name="Rectangle 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97" y="864"/>
                      <a:ext cx="688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9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54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7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Line 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3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3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76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5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6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5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Line 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35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Line 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1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11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5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3" name="tof Detection"/>
                <p:cNvGrpSpPr>
                  <a:grpSpLocks/>
                </p:cNvGrpSpPr>
                <p:nvPr/>
              </p:nvGrpSpPr>
              <p:grpSpPr bwMode="auto">
                <a:xfrm>
                  <a:off x="5638800" y="904875"/>
                  <a:ext cx="1249363" cy="1423988"/>
                  <a:chOff x="3588" y="679"/>
                  <a:chExt cx="787" cy="897"/>
                </a:xfrm>
              </p:grpSpPr>
              <p:sp>
                <p:nvSpPr>
                  <p:cNvPr id="54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3588" y="679"/>
                    <a:ext cx="787" cy="482"/>
                  </a:xfrm>
                  <a:prstGeom prst="rect">
                    <a:avLst/>
                  </a:prstGeom>
                  <a:noFill/>
                  <a:ln w="25400">
                    <a:solidFill>
                      <a:srgbClr val="2F13FF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TOF</a:t>
                    </a:r>
                    <a:endParaRPr lang="en-US" dirty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  <a:p>
                    <a:pPr algn="ctr"/>
                    <a:r>
                      <a:rPr lang="en-US" dirty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Detection</a:t>
                    </a:r>
                  </a:p>
                </p:txBody>
              </p:sp>
              <p:sp>
                <p:nvSpPr>
                  <p:cNvPr id="55" name="Freeform 94"/>
                  <p:cNvSpPr>
                    <a:spLocks/>
                  </p:cNvSpPr>
                  <p:nvPr/>
                </p:nvSpPr>
                <p:spPr bwMode="auto">
                  <a:xfrm>
                    <a:off x="3805" y="1205"/>
                    <a:ext cx="353" cy="371"/>
                  </a:xfrm>
                  <a:custGeom>
                    <a:avLst/>
                    <a:gdLst/>
                    <a:ahLst/>
                    <a:cxnLst>
                      <a:cxn ang="0">
                        <a:pos x="182" y="8"/>
                      </a:cxn>
                      <a:cxn ang="0">
                        <a:pos x="204" y="34"/>
                      </a:cxn>
                      <a:cxn ang="0">
                        <a:pos x="236" y="72"/>
                      </a:cxn>
                      <a:cxn ang="0">
                        <a:pos x="273" y="116"/>
                      </a:cxn>
                      <a:cxn ang="0">
                        <a:pos x="308" y="158"/>
                      </a:cxn>
                      <a:cxn ang="0">
                        <a:pos x="336" y="191"/>
                      </a:cxn>
                      <a:cxn ang="0">
                        <a:pos x="351" y="209"/>
                      </a:cxn>
                      <a:cxn ang="0">
                        <a:pos x="340" y="210"/>
                      </a:cxn>
                      <a:cxn ang="0">
                        <a:pos x="284" y="210"/>
                      </a:cxn>
                      <a:cxn ang="0">
                        <a:pos x="264" y="216"/>
                      </a:cxn>
                      <a:cxn ang="0">
                        <a:pos x="264" y="257"/>
                      </a:cxn>
                      <a:cxn ang="0">
                        <a:pos x="264" y="300"/>
                      </a:cxn>
                      <a:cxn ang="0">
                        <a:pos x="264" y="347"/>
                      </a:cxn>
                      <a:cxn ang="0">
                        <a:pos x="264" y="395"/>
                      </a:cxn>
                      <a:cxn ang="0">
                        <a:pos x="264" y="445"/>
                      </a:cxn>
                      <a:cxn ang="0">
                        <a:pos x="264" y="495"/>
                      </a:cxn>
                      <a:cxn ang="0">
                        <a:pos x="264" y="544"/>
                      </a:cxn>
                      <a:cxn ang="0">
                        <a:pos x="264" y="592"/>
                      </a:cxn>
                      <a:cxn ang="0">
                        <a:pos x="264" y="639"/>
                      </a:cxn>
                      <a:cxn ang="0">
                        <a:pos x="264" y="682"/>
                      </a:cxn>
                      <a:cxn ang="0">
                        <a:pos x="264" y="722"/>
                      </a:cxn>
                      <a:cxn ang="0">
                        <a:pos x="264" y="757"/>
                      </a:cxn>
                      <a:cxn ang="0">
                        <a:pos x="264" y="787"/>
                      </a:cxn>
                      <a:cxn ang="0">
                        <a:pos x="264" y="812"/>
                      </a:cxn>
                      <a:cxn ang="0">
                        <a:pos x="264" y="829"/>
                      </a:cxn>
                      <a:cxn ang="0">
                        <a:pos x="264" y="839"/>
                      </a:cxn>
                      <a:cxn ang="0">
                        <a:pos x="263" y="841"/>
                      </a:cxn>
                      <a:cxn ang="0">
                        <a:pos x="234" y="841"/>
                      </a:cxn>
                      <a:cxn ang="0">
                        <a:pos x="181" y="841"/>
                      </a:cxn>
                      <a:cxn ang="0">
                        <a:pos x="125" y="841"/>
                      </a:cxn>
                      <a:cxn ang="0">
                        <a:pos x="90" y="841"/>
                      </a:cxn>
                      <a:cxn ang="0">
                        <a:pos x="88" y="840"/>
                      </a:cxn>
                      <a:cxn ang="0">
                        <a:pos x="88" y="831"/>
                      </a:cxn>
                      <a:cxn ang="0">
                        <a:pos x="88" y="815"/>
                      </a:cxn>
                      <a:cxn ang="0">
                        <a:pos x="88" y="792"/>
                      </a:cxn>
                      <a:cxn ang="0">
                        <a:pos x="88" y="763"/>
                      </a:cxn>
                      <a:cxn ang="0">
                        <a:pos x="88" y="728"/>
                      </a:cxn>
                      <a:cxn ang="0">
                        <a:pos x="88" y="689"/>
                      </a:cxn>
                      <a:cxn ang="0">
                        <a:pos x="88" y="646"/>
                      </a:cxn>
                      <a:cxn ang="0">
                        <a:pos x="88" y="600"/>
                      </a:cxn>
                      <a:cxn ang="0">
                        <a:pos x="88" y="552"/>
                      </a:cxn>
                      <a:cxn ang="0">
                        <a:pos x="88" y="503"/>
                      </a:cxn>
                      <a:cxn ang="0">
                        <a:pos x="88" y="453"/>
                      </a:cxn>
                      <a:cxn ang="0">
                        <a:pos x="88" y="403"/>
                      </a:cxn>
                      <a:cxn ang="0">
                        <a:pos x="88" y="355"/>
                      </a:cxn>
                      <a:cxn ang="0">
                        <a:pos x="88" y="308"/>
                      </a:cxn>
                      <a:cxn ang="0">
                        <a:pos x="88" y="264"/>
                      </a:cxn>
                      <a:cxn ang="0">
                        <a:pos x="88" y="223"/>
                      </a:cxn>
                      <a:cxn ang="0">
                        <a:pos x="76" y="210"/>
                      </a:cxn>
                      <a:cxn ang="0">
                        <a:pos x="20" y="210"/>
                      </a:cxn>
                      <a:cxn ang="0">
                        <a:pos x="0" y="210"/>
                      </a:cxn>
                      <a:cxn ang="0">
                        <a:pos x="12" y="195"/>
                      </a:cxn>
                      <a:cxn ang="0">
                        <a:pos x="38" y="164"/>
                      </a:cxn>
                      <a:cxn ang="0">
                        <a:pos x="72" y="123"/>
                      </a:cxn>
                      <a:cxn ang="0">
                        <a:pos x="109" y="80"/>
                      </a:cxn>
                      <a:cxn ang="0">
                        <a:pos x="142" y="40"/>
                      </a:cxn>
                      <a:cxn ang="0">
                        <a:pos x="166" y="11"/>
                      </a:cxn>
                      <a:cxn ang="0">
                        <a:pos x="176" y="0"/>
                      </a:cxn>
                    </a:cxnLst>
                    <a:rect l="0" t="0" r="r" b="b"/>
                    <a:pathLst>
                      <a:path w="353" h="842">
                        <a:moveTo>
                          <a:pt x="176" y="0"/>
                        </a:moveTo>
                        <a:lnTo>
                          <a:pt x="176" y="0"/>
                        </a:lnTo>
                        <a:lnTo>
                          <a:pt x="177" y="1"/>
                        </a:lnTo>
                        <a:lnTo>
                          <a:pt x="178" y="3"/>
                        </a:lnTo>
                        <a:lnTo>
                          <a:pt x="180" y="5"/>
                        </a:lnTo>
                        <a:lnTo>
                          <a:pt x="182" y="8"/>
                        </a:lnTo>
                        <a:lnTo>
                          <a:pt x="185" y="11"/>
                        </a:lnTo>
                        <a:lnTo>
                          <a:pt x="188" y="15"/>
                        </a:lnTo>
                        <a:lnTo>
                          <a:pt x="192" y="19"/>
                        </a:lnTo>
                        <a:lnTo>
                          <a:pt x="196" y="24"/>
                        </a:lnTo>
                        <a:lnTo>
                          <a:pt x="200" y="29"/>
                        </a:lnTo>
                        <a:lnTo>
                          <a:pt x="204" y="34"/>
                        </a:lnTo>
                        <a:lnTo>
                          <a:pt x="209" y="40"/>
                        </a:lnTo>
                        <a:lnTo>
                          <a:pt x="214" y="46"/>
                        </a:lnTo>
                        <a:lnTo>
                          <a:pt x="220" y="52"/>
                        </a:lnTo>
                        <a:lnTo>
                          <a:pt x="225" y="59"/>
                        </a:lnTo>
                        <a:lnTo>
                          <a:pt x="231" y="66"/>
                        </a:lnTo>
                        <a:lnTo>
                          <a:pt x="236" y="72"/>
                        </a:lnTo>
                        <a:lnTo>
                          <a:pt x="242" y="80"/>
                        </a:lnTo>
                        <a:lnTo>
                          <a:pt x="248" y="87"/>
                        </a:lnTo>
                        <a:lnTo>
                          <a:pt x="254" y="94"/>
                        </a:lnTo>
                        <a:lnTo>
                          <a:pt x="261" y="101"/>
                        </a:lnTo>
                        <a:lnTo>
                          <a:pt x="267" y="109"/>
                        </a:lnTo>
                        <a:lnTo>
                          <a:pt x="273" y="116"/>
                        </a:lnTo>
                        <a:lnTo>
                          <a:pt x="279" y="123"/>
                        </a:lnTo>
                        <a:lnTo>
                          <a:pt x="285" y="130"/>
                        </a:lnTo>
                        <a:lnTo>
                          <a:pt x="291" y="137"/>
                        </a:lnTo>
                        <a:lnTo>
                          <a:pt x="297" y="144"/>
                        </a:lnTo>
                        <a:lnTo>
                          <a:pt x="302" y="151"/>
                        </a:lnTo>
                        <a:lnTo>
                          <a:pt x="308" y="158"/>
                        </a:lnTo>
                        <a:lnTo>
                          <a:pt x="313" y="164"/>
                        </a:lnTo>
                        <a:lnTo>
                          <a:pt x="318" y="170"/>
                        </a:lnTo>
                        <a:lnTo>
                          <a:pt x="323" y="176"/>
                        </a:lnTo>
                        <a:lnTo>
                          <a:pt x="328" y="181"/>
                        </a:lnTo>
                        <a:lnTo>
                          <a:pt x="332" y="186"/>
                        </a:lnTo>
                        <a:lnTo>
                          <a:pt x="336" y="191"/>
                        </a:lnTo>
                        <a:lnTo>
                          <a:pt x="339" y="195"/>
                        </a:lnTo>
                        <a:lnTo>
                          <a:pt x="342" y="199"/>
                        </a:lnTo>
                        <a:lnTo>
                          <a:pt x="345" y="202"/>
                        </a:lnTo>
                        <a:lnTo>
                          <a:pt x="347" y="205"/>
                        </a:lnTo>
                        <a:lnTo>
                          <a:pt x="349" y="207"/>
                        </a:lnTo>
                        <a:lnTo>
                          <a:pt x="351" y="209"/>
                        </a:lnTo>
                        <a:lnTo>
                          <a:pt x="351" y="210"/>
                        </a:lnTo>
                        <a:lnTo>
                          <a:pt x="352" y="210"/>
                        </a:lnTo>
                        <a:lnTo>
                          <a:pt x="352" y="210"/>
                        </a:lnTo>
                        <a:lnTo>
                          <a:pt x="350" y="210"/>
                        </a:lnTo>
                        <a:lnTo>
                          <a:pt x="346" y="210"/>
                        </a:lnTo>
                        <a:lnTo>
                          <a:pt x="340" y="210"/>
                        </a:lnTo>
                        <a:lnTo>
                          <a:pt x="332" y="210"/>
                        </a:lnTo>
                        <a:lnTo>
                          <a:pt x="323" y="210"/>
                        </a:lnTo>
                        <a:lnTo>
                          <a:pt x="313" y="210"/>
                        </a:lnTo>
                        <a:lnTo>
                          <a:pt x="303" y="210"/>
                        </a:lnTo>
                        <a:lnTo>
                          <a:pt x="293" y="210"/>
                        </a:lnTo>
                        <a:lnTo>
                          <a:pt x="284" y="210"/>
                        </a:lnTo>
                        <a:lnTo>
                          <a:pt x="276" y="210"/>
                        </a:lnTo>
                        <a:lnTo>
                          <a:pt x="269" y="210"/>
                        </a:lnTo>
                        <a:lnTo>
                          <a:pt x="265" y="210"/>
                        </a:lnTo>
                        <a:lnTo>
                          <a:pt x="264" y="210"/>
                        </a:lnTo>
                        <a:lnTo>
                          <a:pt x="264" y="210"/>
                        </a:lnTo>
                        <a:lnTo>
                          <a:pt x="264" y="216"/>
                        </a:lnTo>
                        <a:lnTo>
                          <a:pt x="264" y="223"/>
                        </a:lnTo>
                        <a:lnTo>
                          <a:pt x="264" y="229"/>
                        </a:lnTo>
                        <a:lnTo>
                          <a:pt x="264" y="236"/>
                        </a:lnTo>
                        <a:lnTo>
                          <a:pt x="264" y="243"/>
                        </a:lnTo>
                        <a:lnTo>
                          <a:pt x="264" y="250"/>
                        </a:lnTo>
                        <a:lnTo>
                          <a:pt x="264" y="257"/>
                        </a:lnTo>
                        <a:lnTo>
                          <a:pt x="264" y="264"/>
                        </a:lnTo>
                        <a:lnTo>
                          <a:pt x="264" y="271"/>
                        </a:lnTo>
                        <a:lnTo>
                          <a:pt x="264" y="278"/>
                        </a:lnTo>
                        <a:lnTo>
                          <a:pt x="264" y="285"/>
                        </a:lnTo>
                        <a:lnTo>
                          <a:pt x="264" y="293"/>
                        </a:lnTo>
                        <a:lnTo>
                          <a:pt x="264" y="300"/>
                        </a:lnTo>
                        <a:lnTo>
                          <a:pt x="264" y="308"/>
                        </a:lnTo>
                        <a:lnTo>
                          <a:pt x="264" y="315"/>
                        </a:lnTo>
                        <a:lnTo>
                          <a:pt x="264" y="323"/>
                        </a:lnTo>
                        <a:lnTo>
                          <a:pt x="264" y="331"/>
                        </a:lnTo>
                        <a:lnTo>
                          <a:pt x="264" y="339"/>
                        </a:lnTo>
                        <a:lnTo>
                          <a:pt x="264" y="347"/>
                        </a:lnTo>
                        <a:lnTo>
                          <a:pt x="264" y="355"/>
                        </a:lnTo>
                        <a:lnTo>
                          <a:pt x="264" y="363"/>
                        </a:lnTo>
                        <a:lnTo>
                          <a:pt x="264" y="371"/>
                        </a:lnTo>
                        <a:lnTo>
                          <a:pt x="264" y="379"/>
                        </a:lnTo>
                        <a:lnTo>
                          <a:pt x="264" y="387"/>
                        </a:lnTo>
                        <a:lnTo>
                          <a:pt x="264" y="395"/>
                        </a:lnTo>
                        <a:lnTo>
                          <a:pt x="264" y="403"/>
                        </a:lnTo>
                        <a:lnTo>
                          <a:pt x="264" y="412"/>
                        </a:lnTo>
                        <a:lnTo>
                          <a:pt x="264" y="420"/>
                        </a:lnTo>
                        <a:lnTo>
                          <a:pt x="264" y="428"/>
                        </a:lnTo>
                        <a:lnTo>
                          <a:pt x="264" y="436"/>
                        </a:lnTo>
                        <a:lnTo>
                          <a:pt x="264" y="445"/>
                        </a:lnTo>
                        <a:lnTo>
                          <a:pt x="264" y="453"/>
                        </a:lnTo>
                        <a:lnTo>
                          <a:pt x="264" y="461"/>
                        </a:lnTo>
                        <a:lnTo>
                          <a:pt x="264" y="470"/>
                        </a:lnTo>
                        <a:lnTo>
                          <a:pt x="264" y="478"/>
                        </a:lnTo>
                        <a:lnTo>
                          <a:pt x="264" y="486"/>
                        </a:lnTo>
                        <a:lnTo>
                          <a:pt x="264" y="495"/>
                        </a:lnTo>
                        <a:lnTo>
                          <a:pt x="264" y="503"/>
                        </a:lnTo>
                        <a:lnTo>
                          <a:pt x="264" y="511"/>
                        </a:lnTo>
                        <a:lnTo>
                          <a:pt x="264" y="519"/>
                        </a:lnTo>
                        <a:lnTo>
                          <a:pt x="264" y="528"/>
                        </a:lnTo>
                        <a:lnTo>
                          <a:pt x="264" y="536"/>
                        </a:lnTo>
                        <a:lnTo>
                          <a:pt x="264" y="544"/>
                        </a:lnTo>
                        <a:lnTo>
                          <a:pt x="264" y="552"/>
                        </a:lnTo>
                        <a:lnTo>
                          <a:pt x="264" y="560"/>
                        </a:lnTo>
                        <a:lnTo>
                          <a:pt x="264" y="568"/>
                        </a:lnTo>
                        <a:lnTo>
                          <a:pt x="264" y="576"/>
                        </a:lnTo>
                        <a:lnTo>
                          <a:pt x="264" y="584"/>
                        </a:lnTo>
                        <a:lnTo>
                          <a:pt x="264" y="592"/>
                        </a:lnTo>
                        <a:lnTo>
                          <a:pt x="264" y="600"/>
                        </a:lnTo>
                        <a:lnTo>
                          <a:pt x="264" y="608"/>
                        </a:lnTo>
                        <a:lnTo>
                          <a:pt x="264" y="616"/>
                        </a:lnTo>
                        <a:lnTo>
                          <a:pt x="264" y="623"/>
                        </a:lnTo>
                        <a:lnTo>
                          <a:pt x="264" y="631"/>
                        </a:lnTo>
                        <a:lnTo>
                          <a:pt x="264" y="639"/>
                        </a:lnTo>
                        <a:lnTo>
                          <a:pt x="264" y="646"/>
                        </a:lnTo>
                        <a:lnTo>
                          <a:pt x="264" y="653"/>
                        </a:lnTo>
                        <a:lnTo>
                          <a:pt x="264" y="661"/>
                        </a:lnTo>
                        <a:lnTo>
                          <a:pt x="264" y="668"/>
                        </a:lnTo>
                        <a:lnTo>
                          <a:pt x="264" y="675"/>
                        </a:lnTo>
                        <a:lnTo>
                          <a:pt x="264" y="682"/>
                        </a:lnTo>
                        <a:lnTo>
                          <a:pt x="264" y="689"/>
                        </a:lnTo>
                        <a:lnTo>
                          <a:pt x="264" y="696"/>
                        </a:lnTo>
                        <a:lnTo>
                          <a:pt x="264" y="702"/>
                        </a:lnTo>
                        <a:lnTo>
                          <a:pt x="264" y="709"/>
                        </a:lnTo>
                        <a:lnTo>
                          <a:pt x="264" y="715"/>
                        </a:lnTo>
                        <a:lnTo>
                          <a:pt x="264" y="722"/>
                        </a:lnTo>
                        <a:lnTo>
                          <a:pt x="264" y="728"/>
                        </a:lnTo>
                        <a:lnTo>
                          <a:pt x="264" y="734"/>
                        </a:lnTo>
                        <a:lnTo>
                          <a:pt x="264" y="740"/>
                        </a:lnTo>
                        <a:lnTo>
                          <a:pt x="264" y="746"/>
                        </a:lnTo>
                        <a:lnTo>
                          <a:pt x="264" y="752"/>
                        </a:lnTo>
                        <a:lnTo>
                          <a:pt x="264" y="757"/>
                        </a:lnTo>
                        <a:lnTo>
                          <a:pt x="264" y="763"/>
                        </a:lnTo>
                        <a:lnTo>
                          <a:pt x="264" y="768"/>
                        </a:lnTo>
                        <a:lnTo>
                          <a:pt x="264" y="773"/>
                        </a:lnTo>
                        <a:lnTo>
                          <a:pt x="264" y="778"/>
                        </a:lnTo>
                        <a:lnTo>
                          <a:pt x="264" y="783"/>
                        </a:lnTo>
                        <a:lnTo>
                          <a:pt x="264" y="787"/>
                        </a:lnTo>
                        <a:lnTo>
                          <a:pt x="264" y="792"/>
                        </a:lnTo>
                        <a:lnTo>
                          <a:pt x="264" y="796"/>
                        </a:lnTo>
                        <a:lnTo>
                          <a:pt x="264" y="800"/>
                        </a:lnTo>
                        <a:lnTo>
                          <a:pt x="264" y="804"/>
                        </a:lnTo>
                        <a:lnTo>
                          <a:pt x="264" y="808"/>
                        </a:lnTo>
                        <a:lnTo>
                          <a:pt x="264" y="812"/>
                        </a:lnTo>
                        <a:lnTo>
                          <a:pt x="264" y="815"/>
                        </a:lnTo>
                        <a:lnTo>
                          <a:pt x="264" y="818"/>
                        </a:lnTo>
                        <a:lnTo>
                          <a:pt x="264" y="821"/>
                        </a:lnTo>
                        <a:lnTo>
                          <a:pt x="264" y="824"/>
                        </a:lnTo>
                        <a:lnTo>
                          <a:pt x="264" y="827"/>
                        </a:lnTo>
                        <a:lnTo>
                          <a:pt x="264" y="829"/>
                        </a:lnTo>
                        <a:lnTo>
                          <a:pt x="264" y="831"/>
                        </a:lnTo>
                        <a:lnTo>
                          <a:pt x="264" y="833"/>
                        </a:lnTo>
                        <a:lnTo>
                          <a:pt x="264" y="835"/>
                        </a:lnTo>
                        <a:lnTo>
                          <a:pt x="264" y="836"/>
                        </a:lnTo>
                        <a:lnTo>
                          <a:pt x="264" y="838"/>
                        </a:lnTo>
                        <a:lnTo>
                          <a:pt x="264" y="839"/>
                        </a:lnTo>
                        <a:lnTo>
                          <a:pt x="264" y="840"/>
                        </a:lnTo>
                        <a:lnTo>
                          <a:pt x="264" y="840"/>
                        </a:lnTo>
                        <a:lnTo>
                          <a:pt x="264" y="841"/>
                        </a:lnTo>
                        <a:lnTo>
                          <a:pt x="264" y="841"/>
                        </a:lnTo>
                        <a:lnTo>
                          <a:pt x="264" y="841"/>
                        </a:lnTo>
                        <a:lnTo>
                          <a:pt x="263" y="841"/>
                        </a:lnTo>
                        <a:lnTo>
                          <a:pt x="261" y="841"/>
                        </a:lnTo>
                        <a:lnTo>
                          <a:pt x="258" y="841"/>
                        </a:lnTo>
                        <a:lnTo>
                          <a:pt x="253" y="841"/>
                        </a:lnTo>
                        <a:lnTo>
                          <a:pt x="248" y="841"/>
                        </a:lnTo>
                        <a:lnTo>
                          <a:pt x="241" y="841"/>
                        </a:lnTo>
                        <a:lnTo>
                          <a:pt x="234" y="841"/>
                        </a:lnTo>
                        <a:lnTo>
                          <a:pt x="226" y="841"/>
                        </a:lnTo>
                        <a:lnTo>
                          <a:pt x="218" y="841"/>
                        </a:lnTo>
                        <a:lnTo>
                          <a:pt x="209" y="841"/>
                        </a:lnTo>
                        <a:lnTo>
                          <a:pt x="200" y="841"/>
                        </a:lnTo>
                        <a:lnTo>
                          <a:pt x="190" y="841"/>
                        </a:lnTo>
                        <a:lnTo>
                          <a:pt x="181" y="841"/>
                        </a:lnTo>
                        <a:lnTo>
                          <a:pt x="171" y="841"/>
                        </a:lnTo>
                        <a:lnTo>
                          <a:pt x="161" y="841"/>
                        </a:lnTo>
                        <a:lnTo>
                          <a:pt x="152" y="841"/>
                        </a:lnTo>
                        <a:lnTo>
                          <a:pt x="142" y="841"/>
                        </a:lnTo>
                        <a:lnTo>
                          <a:pt x="133" y="841"/>
                        </a:lnTo>
                        <a:lnTo>
                          <a:pt x="125" y="841"/>
                        </a:lnTo>
                        <a:lnTo>
                          <a:pt x="117" y="841"/>
                        </a:lnTo>
                        <a:lnTo>
                          <a:pt x="110" y="841"/>
                        </a:lnTo>
                        <a:lnTo>
                          <a:pt x="104" y="841"/>
                        </a:lnTo>
                        <a:lnTo>
                          <a:pt x="98" y="841"/>
                        </a:lnTo>
                        <a:lnTo>
                          <a:pt x="94" y="841"/>
                        </a:lnTo>
                        <a:lnTo>
                          <a:pt x="90" y="841"/>
                        </a:lnTo>
                        <a:lnTo>
                          <a:pt x="88" y="841"/>
                        </a:lnTo>
                        <a:lnTo>
                          <a:pt x="88" y="841"/>
                        </a:lnTo>
                        <a:lnTo>
                          <a:pt x="88" y="841"/>
                        </a:lnTo>
                        <a:lnTo>
                          <a:pt x="88" y="841"/>
                        </a:lnTo>
                        <a:lnTo>
                          <a:pt x="88" y="840"/>
                        </a:lnTo>
                        <a:lnTo>
                          <a:pt x="88" y="840"/>
                        </a:lnTo>
                        <a:lnTo>
                          <a:pt x="88" y="839"/>
                        </a:lnTo>
                        <a:lnTo>
                          <a:pt x="88" y="838"/>
                        </a:lnTo>
                        <a:lnTo>
                          <a:pt x="88" y="836"/>
                        </a:lnTo>
                        <a:lnTo>
                          <a:pt x="88" y="835"/>
                        </a:lnTo>
                        <a:lnTo>
                          <a:pt x="88" y="833"/>
                        </a:lnTo>
                        <a:lnTo>
                          <a:pt x="88" y="831"/>
                        </a:lnTo>
                        <a:lnTo>
                          <a:pt x="88" y="829"/>
                        </a:lnTo>
                        <a:lnTo>
                          <a:pt x="88" y="827"/>
                        </a:lnTo>
                        <a:lnTo>
                          <a:pt x="88" y="824"/>
                        </a:lnTo>
                        <a:lnTo>
                          <a:pt x="88" y="821"/>
                        </a:lnTo>
                        <a:lnTo>
                          <a:pt x="88" y="818"/>
                        </a:lnTo>
                        <a:lnTo>
                          <a:pt x="88" y="815"/>
                        </a:lnTo>
                        <a:lnTo>
                          <a:pt x="88" y="812"/>
                        </a:lnTo>
                        <a:lnTo>
                          <a:pt x="88" y="808"/>
                        </a:lnTo>
                        <a:lnTo>
                          <a:pt x="88" y="804"/>
                        </a:lnTo>
                        <a:lnTo>
                          <a:pt x="88" y="800"/>
                        </a:lnTo>
                        <a:lnTo>
                          <a:pt x="88" y="796"/>
                        </a:lnTo>
                        <a:lnTo>
                          <a:pt x="88" y="792"/>
                        </a:lnTo>
                        <a:lnTo>
                          <a:pt x="88" y="787"/>
                        </a:lnTo>
                        <a:lnTo>
                          <a:pt x="88" y="783"/>
                        </a:lnTo>
                        <a:lnTo>
                          <a:pt x="88" y="778"/>
                        </a:lnTo>
                        <a:lnTo>
                          <a:pt x="88" y="773"/>
                        </a:lnTo>
                        <a:lnTo>
                          <a:pt x="88" y="768"/>
                        </a:lnTo>
                        <a:lnTo>
                          <a:pt x="88" y="763"/>
                        </a:lnTo>
                        <a:lnTo>
                          <a:pt x="88" y="757"/>
                        </a:lnTo>
                        <a:lnTo>
                          <a:pt x="88" y="752"/>
                        </a:lnTo>
                        <a:lnTo>
                          <a:pt x="88" y="746"/>
                        </a:lnTo>
                        <a:lnTo>
                          <a:pt x="88" y="740"/>
                        </a:lnTo>
                        <a:lnTo>
                          <a:pt x="88" y="734"/>
                        </a:lnTo>
                        <a:lnTo>
                          <a:pt x="88" y="728"/>
                        </a:lnTo>
                        <a:lnTo>
                          <a:pt x="88" y="722"/>
                        </a:lnTo>
                        <a:lnTo>
                          <a:pt x="88" y="715"/>
                        </a:lnTo>
                        <a:lnTo>
                          <a:pt x="88" y="709"/>
                        </a:lnTo>
                        <a:lnTo>
                          <a:pt x="88" y="702"/>
                        </a:lnTo>
                        <a:lnTo>
                          <a:pt x="88" y="696"/>
                        </a:lnTo>
                        <a:lnTo>
                          <a:pt x="88" y="689"/>
                        </a:lnTo>
                        <a:lnTo>
                          <a:pt x="88" y="682"/>
                        </a:lnTo>
                        <a:lnTo>
                          <a:pt x="88" y="675"/>
                        </a:lnTo>
                        <a:lnTo>
                          <a:pt x="88" y="668"/>
                        </a:lnTo>
                        <a:lnTo>
                          <a:pt x="88" y="661"/>
                        </a:lnTo>
                        <a:lnTo>
                          <a:pt x="88" y="653"/>
                        </a:lnTo>
                        <a:lnTo>
                          <a:pt x="88" y="646"/>
                        </a:lnTo>
                        <a:lnTo>
                          <a:pt x="88" y="639"/>
                        </a:lnTo>
                        <a:lnTo>
                          <a:pt x="88" y="631"/>
                        </a:lnTo>
                        <a:lnTo>
                          <a:pt x="88" y="623"/>
                        </a:lnTo>
                        <a:lnTo>
                          <a:pt x="88" y="616"/>
                        </a:lnTo>
                        <a:lnTo>
                          <a:pt x="88" y="608"/>
                        </a:lnTo>
                        <a:lnTo>
                          <a:pt x="88" y="600"/>
                        </a:lnTo>
                        <a:lnTo>
                          <a:pt x="88" y="592"/>
                        </a:lnTo>
                        <a:lnTo>
                          <a:pt x="88" y="584"/>
                        </a:lnTo>
                        <a:lnTo>
                          <a:pt x="88" y="576"/>
                        </a:lnTo>
                        <a:lnTo>
                          <a:pt x="88" y="568"/>
                        </a:lnTo>
                        <a:lnTo>
                          <a:pt x="88" y="560"/>
                        </a:lnTo>
                        <a:lnTo>
                          <a:pt x="88" y="552"/>
                        </a:lnTo>
                        <a:lnTo>
                          <a:pt x="88" y="544"/>
                        </a:lnTo>
                        <a:lnTo>
                          <a:pt x="88" y="536"/>
                        </a:lnTo>
                        <a:lnTo>
                          <a:pt x="88" y="528"/>
                        </a:lnTo>
                        <a:lnTo>
                          <a:pt x="88" y="519"/>
                        </a:lnTo>
                        <a:lnTo>
                          <a:pt x="88" y="511"/>
                        </a:lnTo>
                        <a:lnTo>
                          <a:pt x="88" y="503"/>
                        </a:lnTo>
                        <a:lnTo>
                          <a:pt x="88" y="495"/>
                        </a:lnTo>
                        <a:lnTo>
                          <a:pt x="88" y="486"/>
                        </a:lnTo>
                        <a:lnTo>
                          <a:pt x="88" y="478"/>
                        </a:lnTo>
                        <a:lnTo>
                          <a:pt x="88" y="470"/>
                        </a:lnTo>
                        <a:lnTo>
                          <a:pt x="88" y="461"/>
                        </a:lnTo>
                        <a:lnTo>
                          <a:pt x="88" y="453"/>
                        </a:lnTo>
                        <a:lnTo>
                          <a:pt x="88" y="445"/>
                        </a:lnTo>
                        <a:lnTo>
                          <a:pt x="88" y="436"/>
                        </a:lnTo>
                        <a:lnTo>
                          <a:pt x="88" y="428"/>
                        </a:lnTo>
                        <a:lnTo>
                          <a:pt x="88" y="420"/>
                        </a:lnTo>
                        <a:lnTo>
                          <a:pt x="88" y="412"/>
                        </a:lnTo>
                        <a:lnTo>
                          <a:pt x="88" y="403"/>
                        </a:lnTo>
                        <a:lnTo>
                          <a:pt x="88" y="395"/>
                        </a:lnTo>
                        <a:lnTo>
                          <a:pt x="88" y="387"/>
                        </a:lnTo>
                        <a:lnTo>
                          <a:pt x="88" y="379"/>
                        </a:lnTo>
                        <a:lnTo>
                          <a:pt x="88" y="371"/>
                        </a:lnTo>
                        <a:lnTo>
                          <a:pt x="88" y="363"/>
                        </a:lnTo>
                        <a:lnTo>
                          <a:pt x="88" y="355"/>
                        </a:lnTo>
                        <a:lnTo>
                          <a:pt x="88" y="347"/>
                        </a:lnTo>
                        <a:lnTo>
                          <a:pt x="88" y="339"/>
                        </a:lnTo>
                        <a:lnTo>
                          <a:pt x="88" y="331"/>
                        </a:lnTo>
                        <a:lnTo>
                          <a:pt x="88" y="323"/>
                        </a:lnTo>
                        <a:lnTo>
                          <a:pt x="88" y="315"/>
                        </a:lnTo>
                        <a:lnTo>
                          <a:pt x="88" y="308"/>
                        </a:lnTo>
                        <a:lnTo>
                          <a:pt x="88" y="300"/>
                        </a:lnTo>
                        <a:lnTo>
                          <a:pt x="88" y="293"/>
                        </a:lnTo>
                        <a:lnTo>
                          <a:pt x="88" y="285"/>
                        </a:lnTo>
                        <a:lnTo>
                          <a:pt x="88" y="278"/>
                        </a:lnTo>
                        <a:lnTo>
                          <a:pt x="88" y="271"/>
                        </a:lnTo>
                        <a:lnTo>
                          <a:pt x="88" y="264"/>
                        </a:lnTo>
                        <a:lnTo>
                          <a:pt x="88" y="257"/>
                        </a:lnTo>
                        <a:lnTo>
                          <a:pt x="88" y="250"/>
                        </a:lnTo>
                        <a:lnTo>
                          <a:pt x="88" y="243"/>
                        </a:lnTo>
                        <a:lnTo>
                          <a:pt x="88" y="236"/>
                        </a:lnTo>
                        <a:lnTo>
                          <a:pt x="88" y="229"/>
                        </a:lnTo>
                        <a:lnTo>
                          <a:pt x="88" y="223"/>
                        </a:lnTo>
                        <a:lnTo>
                          <a:pt x="88" y="216"/>
                        </a:lnTo>
                        <a:lnTo>
                          <a:pt x="88" y="210"/>
                        </a:lnTo>
                        <a:lnTo>
                          <a:pt x="88" y="210"/>
                        </a:lnTo>
                        <a:lnTo>
                          <a:pt x="86" y="210"/>
                        </a:lnTo>
                        <a:lnTo>
                          <a:pt x="82" y="210"/>
                        </a:lnTo>
                        <a:lnTo>
                          <a:pt x="76" y="210"/>
                        </a:lnTo>
                        <a:lnTo>
                          <a:pt x="68" y="210"/>
                        </a:lnTo>
                        <a:lnTo>
                          <a:pt x="59" y="210"/>
                        </a:lnTo>
                        <a:lnTo>
                          <a:pt x="49" y="210"/>
                        </a:lnTo>
                        <a:lnTo>
                          <a:pt x="39" y="210"/>
                        </a:lnTo>
                        <a:lnTo>
                          <a:pt x="29" y="210"/>
                        </a:lnTo>
                        <a:lnTo>
                          <a:pt x="20" y="210"/>
                        </a:lnTo>
                        <a:lnTo>
                          <a:pt x="12" y="210"/>
                        </a:lnTo>
                        <a:lnTo>
                          <a:pt x="5" y="210"/>
                        </a:lnTo>
                        <a:lnTo>
                          <a:pt x="1" y="210"/>
                        </a:lnTo>
                        <a:lnTo>
                          <a:pt x="0" y="210"/>
                        </a:lnTo>
                        <a:lnTo>
                          <a:pt x="0" y="210"/>
                        </a:lnTo>
                        <a:lnTo>
                          <a:pt x="0" y="210"/>
                        </a:lnTo>
                        <a:lnTo>
                          <a:pt x="1" y="209"/>
                        </a:lnTo>
                        <a:lnTo>
                          <a:pt x="2" y="207"/>
                        </a:lnTo>
                        <a:lnTo>
                          <a:pt x="4" y="205"/>
                        </a:lnTo>
                        <a:lnTo>
                          <a:pt x="6" y="202"/>
                        </a:lnTo>
                        <a:lnTo>
                          <a:pt x="9" y="199"/>
                        </a:lnTo>
                        <a:lnTo>
                          <a:pt x="12" y="195"/>
                        </a:lnTo>
                        <a:lnTo>
                          <a:pt x="16" y="191"/>
                        </a:lnTo>
                        <a:lnTo>
                          <a:pt x="20" y="186"/>
                        </a:lnTo>
                        <a:lnTo>
                          <a:pt x="24" y="181"/>
                        </a:lnTo>
                        <a:lnTo>
                          <a:pt x="28" y="176"/>
                        </a:lnTo>
                        <a:lnTo>
                          <a:pt x="33" y="170"/>
                        </a:lnTo>
                        <a:lnTo>
                          <a:pt x="38" y="164"/>
                        </a:lnTo>
                        <a:lnTo>
                          <a:pt x="44" y="158"/>
                        </a:lnTo>
                        <a:lnTo>
                          <a:pt x="49" y="151"/>
                        </a:lnTo>
                        <a:lnTo>
                          <a:pt x="55" y="144"/>
                        </a:lnTo>
                        <a:lnTo>
                          <a:pt x="60" y="137"/>
                        </a:lnTo>
                        <a:lnTo>
                          <a:pt x="66" y="130"/>
                        </a:lnTo>
                        <a:lnTo>
                          <a:pt x="72" y="123"/>
                        </a:lnTo>
                        <a:lnTo>
                          <a:pt x="78" y="116"/>
                        </a:lnTo>
                        <a:lnTo>
                          <a:pt x="85" y="109"/>
                        </a:lnTo>
                        <a:lnTo>
                          <a:pt x="91" y="101"/>
                        </a:lnTo>
                        <a:lnTo>
                          <a:pt x="97" y="94"/>
                        </a:lnTo>
                        <a:lnTo>
                          <a:pt x="103" y="87"/>
                        </a:lnTo>
                        <a:lnTo>
                          <a:pt x="109" y="80"/>
                        </a:lnTo>
                        <a:lnTo>
                          <a:pt x="115" y="72"/>
                        </a:lnTo>
                        <a:lnTo>
                          <a:pt x="121" y="66"/>
                        </a:lnTo>
                        <a:lnTo>
                          <a:pt x="126" y="59"/>
                        </a:lnTo>
                        <a:lnTo>
                          <a:pt x="132" y="52"/>
                        </a:lnTo>
                        <a:lnTo>
                          <a:pt x="137" y="46"/>
                        </a:lnTo>
                        <a:lnTo>
                          <a:pt x="142" y="40"/>
                        </a:lnTo>
                        <a:lnTo>
                          <a:pt x="147" y="34"/>
                        </a:lnTo>
                        <a:lnTo>
                          <a:pt x="152" y="29"/>
                        </a:lnTo>
                        <a:lnTo>
                          <a:pt x="156" y="24"/>
                        </a:lnTo>
                        <a:lnTo>
                          <a:pt x="160" y="19"/>
                        </a:lnTo>
                        <a:lnTo>
                          <a:pt x="163" y="15"/>
                        </a:lnTo>
                        <a:lnTo>
                          <a:pt x="166" y="11"/>
                        </a:lnTo>
                        <a:lnTo>
                          <a:pt x="169" y="8"/>
                        </a:lnTo>
                        <a:lnTo>
                          <a:pt x="171" y="5"/>
                        </a:lnTo>
                        <a:lnTo>
                          <a:pt x="173" y="3"/>
                        </a:lnTo>
                        <a:lnTo>
                          <a:pt x="175" y="1"/>
                        </a:lnTo>
                        <a:lnTo>
                          <a:pt x="175" y="0"/>
                        </a:lnTo>
                        <a:lnTo>
                          <a:pt x="176" y="0"/>
                        </a:lnTo>
                        <a:lnTo>
                          <a:pt x="176" y="0"/>
                        </a:lnTo>
                        <a:lnTo>
                          <a:pt x="176" y="0"/>
                        </a:lnTo>
                      </a:path>
                    </a:pathLst>
                  </a:custGeom>
                  <a:solidFill>
                    <a:srgbClr val="FF0000"/>
                  </a:solidFill>
                  <a:ln w="9525" cap="rnd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07" name="Slide Number Placeholder 10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8" name="wc"/>
          <p:cNvSpPr>
            <a:spLocks noChangeArrowheads="1"/>
          </p:cNvSpPr>
          <p:nvPr/>
        </p:nvSpPr>
        <p:spPr bwMode="auto">
          <a:xfrm>
            <a:off x="7689850" y="4343400"/>
            <a:ext cx="1344968" cy="831850"/>
          </a:xfrm>
          <a:prstGeom prst="rect">
            <a:avLst/>
          </a:prstGeom>
          <a:noFill/>
          <a:ln w="25400">
            <a:solidFill>
              <a:srgbClr val="2F13FF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sym typeface="Symbol"/>
              </a:rPr>
              <a:t>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 pitchFamily="18" charset="0"/>
                <a:sym typeface="Symbol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sym typeface="Symbol"/>
              </a:rPr>
              <a:t> Excitation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9" name="Freeform 91"/>
          <p:cNvSpPr>
            <a:spLocks/>
          </p:cNvSpPr>
          <p:nvPr/>
        </p:nvSpPr>
        <p:spPr bwMode="auto">
          <a:xfrm rot="16200000">
            <a:off x="6975475" y="4408488"/>
            <a:ext cx="560388" cy="735013"/>
          </a:xfrm>
          <a:custGeom>
            <a:avLst/>
            <a:gdLst/>
            <a:ahLst/>
            <a:cxnLst>
              <a:cxn ang="0">
                <a:pos x="182" y="8"/>
              </a:cxn>
              <a:cxn ang="0">
                <a:pos x="204" y="34"/>
              </a:cxn>
              <a:cxn ang="0">
                <a:pos x="236" y="73"/>
              </a:cxn>
              <a:cxn ang="0">
                <a:pos x="273" y="116"/>
              </a:cxn>
              <a:cxn ang="0">
                <a:pos x="308" y="157"/>
              </a:cxn>
              <a:cxn ang="0">
                <a:pos x="336" y="190"/>
              </a:cxn>
              <a:cxn ang="0">
                <a:pos x="351" y="208"/>
              </a:cxn>
              <a:cxn ang="0">
                <a:pos x="340" y="209"/>
              </a:cxn>
              <a:cxn ang="0">
                <a:pos x="284" y="209"/>
              </a:cxn>
              <a:cxn ang="0">
                <a:pos x="264" y="216"/>
              </a:cxn>
              <a:cxn ang="0">
                <a:pos x="264" y="256"/>
              </a:cxn>
              <a:cxn ang="0">
                <a:pos x="264" y="300"/>
              </a:cxn>
              <a:cxn ang="0">
                <a:pos x="264" y="346"/>
              </a:cxn>
              <a:cxn ang="0">
                <a:pos x="264" y="394"/>
              </a:cxn>
              <a:cxn ang="0">
                <a:pos x="264" y="444"/>
              </a:cxn>
              <a:cxn ang="0">
                <a:pos x="264" y="494"/>
              </a:cxn>
              <a:cxn ang="0">
                <a:pos x="264" y="543"/>
              </a:cxn>
              <a:cxn ang="0">
                <a:pos x="264" y="592"/>
              </a:cxn>
              <a:cxn ang="0">
                <a:pos x="264" y="638"/>
              </a:cxn>
              <a:cxn ang="0">
                <a:pos x="264" y="681"/>
              </a:cxn>
              <a:cxn ang="0">
                <a:pos x="264" y="721"/>
              </a:cxn>
              <a:cxn ang="0">
                <a:pos x="264" y="757"/>
              </a:cxn>
              <a:cxn ang="0">
                <a:pos x="264" y="787"/>
              </a:cxn>
              <a:cxn ang="0">
                <a:pos x="264" y="811"/>
              </a:cxn>
              <a:cxn ang="0">
                <a:pos x="264" y="828"/>
              </a:cxn>
              <a:cxn ang="0">
                <a:pos x="264" y="838"/>
              </a:cxn>
              <a:cxn ang="0">
                <a:pos x="263" y="840"/>
              </a:cxn>
              <a:cxn ang="0">
                <a:pos x="234" y="840"/>
              </a:cxn>
              <a:cxn ang="0">
                <a:pos x="181" y="840"/>
              </a:cxn>
              <a:cxn ang="0">
                <a:pos x="125" y="840"/>
              </a:cxn>
              <a:cxn ang="0">
                <a:pos x="90" y="840"/>
              </a:cxn>
              <a:cxn ang="0">
                <a:pos x="88" y="839"/>
              </a:cxn>
              <a:cxn ang="0">
                <a:pos x="88" y="830"/>
              </a:cxn>
              <a:cxn ang="0">
                <a:pos x="88" y="814"/>
              </a:cxn>
              <a:cxn ang="0">
                <a:pos x="88" y="791"/>
              </a:cxn>
              <a:cxn ang="0">
                <a:pos x="88" y="762"/>
              </a:cxn>
              <a:cxn ang="0">
                <a:pos x="88" y="727"/>
              </a:cxn>
              <a:cxn ang="0">
                <a:pos x="88" y="688"/>
              </a:cxn>
              <a:cxn ang="0">
                <a:pos x="88" y="645"/>
              </a:cxn>
              <a:cxn ang="0">
                <a:pos x="88" y="600"/>
              </a:cxn>
              <a:cxn ang="0">
                <a:pos x="88" y="552"/>
              </a:cxn>
              <a:cxn ang="0">
                <a:pos x="88" y="502"/>
              </a:cxn>
              <a:cxn ang="0">
                <a:pos x="88" y="452"/>
              </a:cxn>
              <a:cxn ang="0">
                <a:pos x="88" y="403"/>
              </a:cxn>
              <a:cxn ang="0">
                <a:pos x="88" y="354"/>
              </a:cxn>
              <a:cxn ang="0">
                <a:pos x="88" y="307"/>
              </a:cxn>
              <a:cxn ang="0">
                <a:pos x="88" y="263"/>
              </a:cxn>
              <a:cxn ang="0">
                <a:pos x="88" y="222"/>
              </a:cxn>
              <a:cxn ang="0">
                <a:pos x="76" y="209"/>
              </a:cxn>
              <a:cxn ang="0">
                <a:pos x="20" y="209"/>
              </a:cxn>
              <a:cxn ang="0">
                <a:pos x="0" y="209"/>
              </a:cxn>
              <a:cxn ang="0">
                <a:pos x="12" y="194"/>
              </a:cxn>
              <a:cxn ang="0">
                <a:pos x="38" y="163"/>
              </a:cxn>
              <a:cxn ang="0">
                <a:pos x="72" y="124"/>
              </a:cxn>
              <a:cxn ang="0">
                <a:pos x="109" y="80"/>
              </a:cxn>
              <a:cxn ang="0">
                <a:pos x="142" y="40"/>
              </a:cxn>
              <a:cxn ang="0">
                <a:pos x="166" y="11"/>
              </a:cxn>
              <a:cxn ang="0">
                <a:pos x="176" y="0"/>
              </a:cxn>
            </a:cxnLst>
            <a:rect l="0" t="0" r="r" b="b"/>
            <a:pathLst>
              <a:path w="353" h="841">
                <a:moveTo>
                  <a:pt x="176" y="0"/>
                </a:moveTo>
                <a:lnTo>
                  <a:pt x="176" y="1"/>
                </a:lnTo>
                <a:lnTo>
                  <a:pt x="177" y="2"/>
                </a:lnTo>
                <a:lnTo>
                  <a:pt x="178" y="3"/>
                </a:lnTo>
                <a:lnTo>
                  <a:pt x="180" y="5"/>
                </a:lnTo>
                <a:lnTo>
                  <a:pt x="182" y="8"/>
                </a:lnTo>
                <a:lnTo>
                  <a:pt x="185" y="11"/>
                </a:lnTo>
                <a:lnTo>
                  <a:pt x="188" y="15"/>
                </a:lnTo>
                <a:lnTo>
                  <a:pt x="192" y="19"/>
                </a:lnTo>
                <a:lnTo>
                  <a:pt x="196" y="24"/>
                </a:lnTo>
                <a:lnTo>
                  <a:pt x="200" y="29"/>
                </a:lnTo>
                <a:lnTo>
                  <a:pt x="204" y="34"/>
                </a:lnTo>
                <a:lnTo>
                  <a:pt x="209" y="40"/>
                </a:lnTo>
                <a:lnTo>
                  <a:pt x="214" y="46"/>
                </a:lnTo>
                <a:lnTo>
                  <a:pt x="220" y="53"/>
                </a:lnTo>
                <a:lnTo>
                  <a:pt x="225" y="59"/>
                </a:lnTo>
                <a:lnTo>
                  <a:pt x="231" y="66"/>
                </a:lnTo>
                <a:lnTo>
                  <a:pt x="236" y="73"/>
                </a:lnTo>
                <a:lnTo>
                  <a:pt x="242" y="80"/>
                </a:lnTo>
                <a:lnTo>
                  <a:pt x="248" y="87"/>
                </a:lnTo>
                <a:lnTo>
                  <a:pt x="254" y="94"/>
                </a:lnTo>
                <a:lnTo>
                  <a:pt x="261" y="102"/>
                </a:lnTo>
                <a:lnTo>
                  <a:pt x="267" y="109"/>
                </a:lnTo>
                <a:lnTo>
                  <a:pt x="273" y="116"/>
                </a:lnTo>
                <a:lnTo>
                  <a:pt x="279" y="124"/>
                </a:lnTo>
                <a:lnTo>
                  <a:pt x="285" y="131"/>
                </a:lnTo>
                <a:lnTo>
                  <a:pt x="291" y="138"/>
                </a:lnTo>
                <a:lnTo>
                  <a:pt x="297" y="144"/>
                </a:lnTo>
                <a:lnTo>
                  <a:pt x="302" y="151"/>
                </a:lnTo>
                <a:lnTo>
                  <a:pt x="308" y="157"/>
                </a:lnTo>
                <a:lnTo>
                  <a:pt x="313" y="163"/>
                </a:lnTo>
                <a:lnTo>
                  <a:pt x="318" y="169"/>
                </a:lnTo>
                <a:lnTo>
                  <a:pt x="323" y="175"/>
                </a:lnTo>
                <a:lnTo>
                  <a:pt x="328" y="181"/>
                </a:lnTo>
                <a:lnTo>
                  <a:pt x="332" y="186"/>
                </a:lnTo>
                <a:lnTo>
                  <a:pt x="336" y="190"/>
                </a:lnTo>
                <a:lnTo>
                  <a:pt x="339" y="194"/>
                </a:lnTo>
                <a:lnTo>
                  <a:pt x="342" y="198"/>
                </a:lnTo>
                <a:lnTo>
                  <a:pt x="345" y="202"/>
                </a:lnTo>
                <a:lnTo>
                  <a:pt x="347" y="204"/>
                </a:lnTo>
                <a:lnTo>
                  <a:pt x="349" y="206"/>
                </a:lnTo>
                <a:lnTo>
                  <a:pt x="351" y="208"/>
                </a:lnTo>
                <a:lnTo>
                  <a:pt x="351" y="209"/>
                </a:lnTo>
                <a:lnTo>
                  <a:pt x="352" y="209"/>
                </a:lnTo>
                <a:lnTo>
                  <a:pt x="352" y="209"/>
                </a:lnTo>
                <a:lnTo>
                  <a:pt x="350" y="209"/>
                </a:lnTo>
                <a:lnTo>
                  <a:pt x="346" y="209"/>
                </a:lnTo>
                <a:lnTo>
                  <a:pt x="340" y="209"/>
                </a:lnTo>
                <a:lnTo>
                  <a:pt x="332" y="209"/>
                </a:lnTo>
                <a:lnTo>
                  <a:pt x="323" y="209"/>
                </a:lnTo>
                <a:lnTo>
                  <a:pt x="313" y="209"/>
                </a:lnTo>
                <a:lnTo>
                  <a:pt x="303" y="209"/>
                </a:lnTo>
                <a:lnTo>
                  <a:pt x="293" y="209"/>
                </a:lnTo>
                <a:lnTo>
                  <a:pt x="284" y="209"/>
                </a:lnTo>
                <a:lnTo>
                  <a:pt x="276" y="209"/>
                </a:lnTo>
                <a:lnTo>
                  <a:pt x="269" y="209"/>
                </a:lnTo>
                <a:lnTo>
                  <a:pt x="265" y="209"/>
                </a:lnTo>
                <a:lnTo>
                  <a:pt x="264" y="209"/>
                </a:lnTo>
                <a:lnTo>
                  <a:pt x="264" y="209"/>
                </a:lnTo>
                <a:lnTo>
                  <a:pt x="264" y="216"/>
                </a:lnTo>
                <a:lnTo>
                  <a:pt x="264" y="222"/>
                </a:lnTo>
                <a:lnTo>
                  <a:pt x="264" y="229"/>
                </a:lnTo>
                <a:lnTo>
                  <a:pt x="264" y="235"/>
                </a:lnTo>
                <a:lnTo>
                  <a:pt x="264" y="242"/>
                </a:lnTo>
                <a:lnTo>
                  <a:pt x="264" y="249"/>
                </a:lnTo>
                <a:lnTo>
                  <a:pt x="264" y="256"/>
                </a:lnTo>
                <a:lnTo>
                  <a:pt x="264" y="263"/>
                </a:lnTo>
                <a:lnTo>
                  <a:pt x="264" y="270"/>
                </a:lnTo>
                <a:lnTo>
                  <a:pt x="264" y="277"/>
                </a:lnTo>
                <a:lnTo>
                  <a:pt x="264" y="285"/>
                </a:lnTo>
                <a:lnTo>
                  <a:pt x="264" y="292"/>
                </a:lnTo>
                <a:lnTo>
                  <a:pt x="264" y="300"/>
                </a:lnTo>
                <a:lnTo>
                  <a:pt x="264" y="307"/>
                </a:lnTo>
                <a:lnTo>
                  <a:pt x="264" y="315"/>
                </a:lnTo>
                <a:lnTo>
                  <a:pt x="264" y="323"/>
                </a:lnTo>
                <a:lnTo>
                  <a:pt x="264" y="330"/>
                </a:lnTo>
                <a:lnTo>
                  <a:pt x="264" y="338"/>
                </a:lnTo>
                <a:lnTo>
                  <a:pt x="264" y="346"/>
                </a:lnTo>
                <a:lnTo>
                  <a:pt x="264" y="354"/>
                </a:lnTo>
                <a:lnTo>
                  <a:pt x="264" y="362"/>
                </a:lnTo>
                <a:lnTo>
                  <a:pt x="264" y="370"/>
                </a:lnTo>
                <a:lnTo>
                  <a:pt x="264" y="378"/>
                </a:lnTo>
                <a:lnTo>
                  <a:pt x="264" y="386"/>
                </a:lnTo>
                <a:lnTo>
                  <a:pt x="264" y="394"/>
                </a:lnTo>
                <a:lnTo>
                  <a:pt x="264" y="403"/>
                </a:lnTo>
                <a:lnTo>
                  <a:pt x="264" y="411"/>
                </a:lnTo>
                <a:lnTo>
                  <a:pt x="264" y="419"/>
                </a:lnTo>
                <a:lnTo>
                  <a:pt x="264" y="427"/>
                </a:lnTo>
                <a:lnTo>
                  <a:pt x="264" y="436"/>
                </a:lnTo>
                <a:lnTo>
                  <a:pt x="264" y="444"/>
                </a:lnTo>
                <a:lnTo>
                  <a:pt x="264" y="452"/>
                </a:lnTo>
                <a:lnTo>
                  <a:pt x="264" y="461"/>
                </a:lnTo>
                <a:lnTo>
                  <a:pt x="264" y="469"/>
                </a:lnTo>
                <a:lnTo>
                  <a:pt x="264" y="477"/>
                </a:lnTo>
                <a:lnTo>
                  <a:pt x="264" y="486"/>
                </a:lnTo>
                <a:lnTo>
                  <a:pt x="264" y="494"/>
                </a:lnTo>
                <a:lnTo>
                  <a:pt x="264" y="502"/>
                </a:lnTo>
                <a:lnTo>
                  <a:pt x="264" y="511"/>
                </a:lnTo>
                <a:lnTo>
                  <a:pt x="264" y="519"/>
                </a:lnTo>
                <a:lnTo>
                  <a:pt x="264" y="527"/>
                </a:lnTo>
                <a:lnTo>
                  <a:pt x="264" y="535"/>
                </a:lnTo>
                <a:lnTo>
                  <a:pt x="264" y="543"/>
                </a:lnTo>
                <a:lnTo>
                  <a:pt x="264" y="552"/>
                </a:lnTo>
                <a:lnTo>
                  <a:pt x="264" y="560"/>
                </a:lnTo>
                <a:lnTo>
                  <a:pt x="264" y="568"/>
                </a:lnTo>
                <a:lnTo>
                  <a:pt x="264" y="576"/>
                </a:lnTo>
                <a:lnTo>
                  <a:pt x="264" y="584"/>
                </a:lnTo>
                <a:lnTo>
                  <a:pt x="264" y="592"/>
                </a:lnTo>
                <a:lnTo>
                  <a:pt x="264" y="600"/>
                </a:lnTo>
                <a:lnTo>
                  <a:pt x="264" y="607"/>
                </a:lnTo>
                <a:lnTo>
                  <a:pt x="264" y="615"/>
                </a:lnTo>
                <a:lnTo>
                  <a:pt x="264" y="623"/>
                </a:lnTo>
                <a:lnTo>
                  <a:pt x="264" y="630"/>
                </a:lnTo>
                <a:lnTo>
                  <a:pt x="264" y="638"/>
                </a:lnTo>
                <a:lnTo>
                  <a:pt x="264" y="645"/>
                </a:lnTo>
                <a:lnTo>
                  <a:pt x="264" y="653"/>
                </a:lnTo>
                <a:lnTo>
                  <a:pt x="264" y="660"/>
                </a:lnTo>
                <a:lnTo>
                  <a:pt x="264" y="667"/>
                </a:lnTo>
                <a:lnTo>
                  <a:pt x="264" y="674"/>
                </a:lnTo>
                <a:lnTo>
                  <a:pt x="264" y="681"/>
                </a:lnTo>
                <a:lnTo>
                  <a:pt x="264" y="688"/>
                </a:lnTo>
                <a:lnTo>
                  <a:pt x="264" y="695"/>
                </a:lnTo>
                <a:lnTo>
                  <a:pt x="264" y="702"/>
                </a:lnTo>
                <a:lnTo>
                  <a:pt x="264" y="708"/>
                </a:lnTo>
                <a:lnTo>
                  <a:pt x="264" y="715"/>
                </a:lnTo>
                <a:lnTo>
                  <a:pt x="264" y="721"/>
                </a:lnTo>
                <a:lnTo>
                  <a:pt x="264" y="727"/>
                </a:lnTo>
                <a:lnTo>
                  <a:pt x="264" y="733"/>
                </a:lnTo>
                <a:lnTo>
                  <a:pt x="264" y="739"/>
                </a:lnTo>
                <a:lnTo>
                  <a:pt x="264" y="745"/>
                </a:lnTo>
                <a:lnTo>
                  <a:pt x="264" y="751"/>
                </a:lnTo>
                <a:lnTo>
                  <a:pt x="264" y="757"/>
                </a:lnTo>
                <a:lnTo>
                  <a:pt x="264" y="762"/>
                </a:lnTo>
                <a:lnTo>
                  <a:pt x="264" y="767"/>
                </a:lnTo>
                <a:lnTo>
                  <a:pt x="264" y="772"/>
                </a:lnTo>
                <a:lnTo>
                  <a:pt x="264" y="777"/>
                </a:lnTo>
                <a:lnTo>
                  <a:pt x="264" y="782"/>
                </a:lnTo>
                <a:lnTo>
                  <a:pt x="264" y="787"/>
                </a:lnTo>
                <a:lnTo>
                  <a:pt x="264" y="791"/>
                </a:lnTo>
                <a:lnTo>
                  <a:pt x="264" y="795"/>
                </a:lnTo>
                <a:lnTo>
                  <a:pt x="264" y="800"/>
                </a:lnTo>
                <a:lnTo>
                  <a:pt x="264" y="804"/>
                </a:lnTo>
                <a:lnTo>
                  <a:pt x="264" y="807"/>
                </a:lnTo>
                <a:lnTo>
                  <a:pt x="264" y="811"/>
                </a:lnTo>
                <a:lnTo>
                  <a:pt x="264" y="814"/>
                </a:lnTo>
                <a:lnTo>
                  <a:pt x="264" y="817"/>
                </a:lnTo>
                <a:lnTo>
                  <a:pt x="264" y="820"/>
                </a:lnTo>
                <a:lnTo>
                  <a:pt x="264" y="823"/>
                </a:lnTo>
                <a:lnTo>
                  <a:pt x="264" y="826"/>
                </a:lnTo>
                <a:lnTo>
                  <a:pt x="264" y="828"/>
                </a:lnTo>
                <a:lnTo>
                  <a:pt x="264" y="830"/>
                </a:lnTo>
                <a:lnTo>
                  <a:pt x="264" y="832"/>
                </a:lnTo>
                <a:lnTo>
                  <a:pt x="264" y="834"/>
                </a:lnTo>
                <a:lnTo>
                  <a:pt x="264" y="836"/>
                </a:lnTo>
                <a:lnTo>
                  <a:pt x="264" y="837"/>
                </a:lnTo>
                <a:lnTo>
                  <a:pt x="264" y="838"/>
                </a:lnTo>
                <a:lnTo>
                  <a:pt x="264" y="839"/>
                </a:lnTo>
                <a:lnTo>
                  <a:pt x="264" y="840"/>
                </a:lnTo>
                <a:lnTo>
                  <a:pt x="264" y="840"/>
                </a:lnTo>
                <a:lnTo>
                  <a:pt x="264" y="840"/>
                </a:lnTo>
                <a:lnTo>
                  <a:pt x="264" y="840"/>
                </a:lnTo>
                <a:lnTo>
                  <a:pt x="263" y="840"/>
                </a:lnTo>
                <a:lnTo>
                  <a:pt x="261" y="840"/>
                </a:lnTo>
                <a:lnTo>
                  <a:pt x="258" y="840"/>
                </a:lnTo>
                <a:lnTo>
                  <a:pt x="253" y="840"/>
                </a:lnTo>
                <a:lnTo>
                  <a:pt x="248" y="840"/>
                </a:lnTo>
                <a:lnTo>
                  <a:pt x="241" y="840"/>
                </a:lnTo>
                <a:lnTo>
                  <a:pt x="234" y="840"/>
                </a:lnTo>
                <a:lnTo>
                  <a:pt x="226" y="840"/>
                </a:lnTo>
                <a:lnTo>
                  <a:pt x="218" y="840"/>
                </a:lnTo>
                <a:lnTo>
                  <a:pt x="209" y="840"/>
                </a:lnTo>
                <a:lnTo>
                  <a:pt x="200" y="840"/>
                </a:lnTo>
                <a:lnTo>
                  <a:pt x="190" y="840"/>
                </a:lnTo>
                <a:lnTo>
                  <a:pt x="181" y="840"/>
                </a:lnTo>
                <a:lnTo>
                  <a:pt x="171" y="840"/>
                </a:lnTo>
                <a:lnTo>
                  <a:pt x="161" y="840"/>
                </a:lnTo>
                <a:lnTo>
                  <a:pt x="152" y="840"/>
                </a:lnTo>
                <a:lnTo>
                  <a:pt x="142" y="840"/>
                </a:lnTo>
                <a:lnTo>
                  <a:pt x="133" y="840"/>
                </a:lnTo>
                <a:lnTo>
                  <a:pt x="125" y="840"/>
                </a:lnTo>
                <a:lnTo>
                  <a:pt x="117" y="840"/>
                </a:lnTo>
                <a:lnTo>
                  <a:pt x="110" y="840"/>
                </a:lnTo>
                <a:lnTo>
                  <a:pt x="104" y="840"/>
                </a:lnTo>
                <a:lnTo>
                  <a:pt x="98" y="840"/>
                </a:lnTo>
                <a:lnTo>
                  <a:pt x="94" y="840"/>
                </a:lnTo>
                <a:lnTo>
                  <a:pt x="90" y="840"/>
                </a:lnTo>
                <a:lnTo>
                  <a:pt x="88" y="840"/>
                </a:lnTo>
                <a:lnTo>
                  <a:pt x="88" y="840"/>
                </a:lnTo>
                <a:lnTo>
                  <a:pt x="88" y="840"/>
                </a:lnTo>
                <a:lnTo>
                  <a:pt x="88" y="840"/>
                </a:lnTo>
                <a:lnTo>
                  <a:pt x="88" y="840"/>
                </a:lnTo>
                <a:lnTo>
                  <a:pt x="88" y="839"/>
                </a:lnTo>
                <a:lnTo>
                  <a:pt x="88" y="838"/>
                </a:lnTo>
                <a:lnTo>
                  <a:pt x="88" y="837"/>
                </a:lnTo>
                <a:lnTo>
                  <a:pt x="88" y="836"/>
                </a:lnTo>
                <a:lnTo>
                  <a:pt x="88" y="834"/>
                </a:lnTo>
                <a:lnTo>
                  <a:pt x="88" y="832"/>
                </a:lnTo>
                <a:lnTo>
                  <a:pt x="88" y="830"/>
                </a:lnTo>
                <a:lnTo>
                  <a:pt x="88" y="828"/>
                </a:lnTo>
                <a:lnTo>
                  <a:pt x="88" y="826"/>
                </a:lnTo>
                <a:lnTo>
                  <a:pt x="88" y="823"/>
                </a:lnTo>
                <a:lnTo>
                  <a:pt x="88" y="820"/>
                </a:lnTo>
                <a:lnTo>
                  <a:pt x="88" y="817"/>
                </a:lnTo>
                <a:lnTo>
                  <a:pt x="88" y="814"/>
                </a:lnTo>
                <a:lnTo>
                  <a:pt x="88" y="811"/>
                </a:lnTo>
                <a:lnTo>
                  <a:pt x="88" y="807"/>
                </a:lnTo>
                <a:lnTo>
                  <a:pt x="88" y="804"/>
                </a:lnTo>
                <a:lnTo>
                  <a:pt x="88" y="800"/>
                </a:lnTo>
                <a:lnTo>
                  <a:pt x="88" y="795"/>
                </a:lnTo>
                <a:lnTo>
                  <a:pt x="88" y="791"/>
                </a:lnTo>
                <a:lnTo>
                  <a:pt x="88" y="787"/>
                </a:lnTo>
                <a:lnTo>
                  <a:pt x="88" y="782"/>
                </a:lnTo>
                <a:lnTo>
                  <a:pt x="88" y="777"/>
                </a:lnTo>
                <a:lnTo>
                  <a:pt x="88" y="772"/>
                </a:lnTo>
                <a:lnTo>
                  <a:pt x="88" y="767"/>
                </a:lnTo>
                <a:lnTo>
                  <a:pt x="88" y="762"/>
                </a:lnTo>
                <a:lnTo>
                  <a:pt x="88" y="757"/>
                </a:lnTo>
                <a:lnTo>
                  <a:pt x="88" y="751"/>
                </a:lnTo>
                <a:lnTo>
                  <a:pt x="88" y="745"/>
                </a:lnTo>
                <a:lnTo>
                  <a:pt x="88" y="739"/>
                </a:lnTo>
                <a:lnTo>
                  <a:pt x="88" y="733"/>
                </a:lnTo>
                <a:lnTo>
                  <a:pt x="88" y="727"/>
                </a:lnTo>
                <a:lnTo>
                  <a:pt x="88" y="721"/>
                </a:lnTo>
                <a:lnTo>
                  <a:pt x="88" y="715"/>
                </a:lnTo>
                <a:lnTo>
                  <a:pt x="88" y="708"/>
                </a:lnTo>
                <a:lnTo>
                  <a:pt x="88" y="702"/>
                </a:lnTo>
                <a:lnTo>
                  <a:pt x="88" y="695"/>
                </a:lnTo>
                <a:lnTo>
                  <a:pt x="88" y="688"/>
                </a:lnTo>
                <a:lnTo>
                  <a:pt x="88" y="681"/>
                </a:lnTo>
                <a:lnTo>
                  <a:pt x="88" y="674"/>
                </a:lnTo>
                <a:lnTo>
                  <a:pt x="88" y="667"/>
                </a:lnTo>
                <a:lnTo>
                  <a:pt x="88" y="660"/>
                </a:lnTo>
                <a:lnTo>
                  <a:pt x="88" y="653"/>
                </a:lnTo>
                <a:lnTo>
                  <a:pt x="88" y="645"/>
                </a:lnTo>
                <a:lnTo>
                  <a:pt x="88" y="638"/>
                </a:lnTo>
                <a:lnTo>
                  <a:pt x="88" y="630"/>
                </a:lnTo>
                <a:lnTo>
                  <a:pt x="88" y="623"/>
                </a:lnTo>
                <a:lnTo>
                  <a:pt x="88" y="615"/>
                </a:lnTo>
                <a:lnTo>
                  <a:pt x="88" y="607"/>
                </a:lnTo>
                <a:lnTo>
                  <a:pt x="88" y="600"/>
                </a:lnTo>
                <a:lnTo>
                  <a:pt x="88" y="592"/>
                </a:lnTo>
                <a:lnTo>
                  <a:pt x="88" y="584"/>
                </a:lnTo>
                <a:lnTo>
                  <a:pt x="88" y="576"/>
                </a:lnTo>
                <a:lnTo>
                  <a:pt x="88" y="568"/>
                </a:lnTo>
                <a:lnTo>
                  <a:pt x="88" y="560"/>
                </a:lnTo>
                <a:lnTo>
                  <a:pt x="88" y="552"/>
                </a:lnTo>
                <a:lnTo>
                  <a:pt x="88" y="543"/>
                </a:lnTo>
                <a:lnTo>
                  <a:pt x="88" y="535"/>
                </a:lnTo>
                <a:lnTo>
                  <a:pt x="88" y="527"/>
                </a:lnTo>
                <a:lnTo>
                  <a:pt x="88" y="519"/>
                </a:lnTo>
                <a:lnTo>
                  <a:pt x="88" y="511"/>
                </a:lnTo>
                <a:lnTo>
                  <a:pt x="88" y="502"/>
                </a:lnTo>
                <a:lnTo>
                  <a:pt x="88" y="494"/>
                </a:lnTo>
                <a:lnTo>
                  <a:pt x="88" y="486"/>
                </a:lnTo>
                <a:lnTo>
                  <a:pt x="88" y="477"/>
                </a:lnTo>
                <a:lnTo>
                  <a:pt x="88" y="469"/>
                </a:lnTo>
                <a:lnTo>
                  <a:pt x="88" y="461"/>
                </a:lnTo>
                <a:lnTo>
                  <a:pt x="88" y="452"/>
                </a:lnTo>
                <a:lnTo>
                  <a:pt x="88" y="444"/>
                </a:lnTo>
                <a:lnTo>
                  <a:pt x="88" y="436"/>
                </a:lnTo>
                <a:lnTo>
                  <a:pt x="88" y="427"/>
                </a:lnTo>
                <a:lnTo>
                  <a:pt x="88" y="419"/>
                </a:lnTo>
                <a:lnTo>
                  <a:pt x="88" y="411"/>
                </a:lnTo>
                <a:lnTo>
                  <a:pt x="88" y="403"/>
                </a:lnTo>
                <a:lnTo>
                  <a:pt x="88" y="394"/>
                </a:lnTo>
                <a:lnTo>
                  <a:pt x="88" y="386"/>
                </a:lnTo>
                <a:lnTo>
                  <a:pt x="88" y="378"/>
                </a:lnTo>
                <a:lnTo>
                  <a:pt x="88" y="370"/>
                </a:lnTo>
                <a:lnTo>
                  <a:pt x="88" y="362"/>
                </a:lnTo>
                <a:lnTo>
                  <a:pt x="88" y="354"/>
                </a:lnTo>
                <a:lnTo>
                  <a:pt x="88" y="346"/>
                </a:lnTo>
                <a:lnTo>
                  <a:pt x="88" y="338"/>
                </a:lnTo>
                <a:lnTo>
                  <a:pt x="88" y="330"/>
                </a:lnTo>
                <a:lnTo>
                  <a:pt x="88" y="323"/>
                </a:lnTo>
                <a:lnTo>
                  <a:pt x="88" y="315"/>
                </a:lnTo>
                <a:lnTo>
                  <a:pt x="88" y="307"/>
                </a:lnTo>
                <a:lnTo>
                  <a:pt x="88" y="300"/>
                </a:lnTo>
                <a:lnTo>
                  <a:pt x="88" y="292"/>
                </a:lnTo>
                <a:lnTo>
                  <a:pt x="88" y="285"/>
                </a:lnTo>
                <a:lnTo>
                  <a:pt x="88" y="277"/>
                </a:lnTo>
                <a:lnTo>
                  <a:pt x="88" y="270"/>
                </a:lnTo>
                <a:lnTo>
                  <a:pt x="88" y="263"/>
                </a:lnTo>
                <a:lnTo>
                  <a:pt x="88" y="256"/>
                </a:lnTo>
                <a:lnTo>
                  <a:pt x="88" y="249"/>
                </a:lnTo>
                <a:lnTo>
                  <a:pt x="88" y="242"/>
                </a:lnTo>
                <a:lnTo>
                  <a:pt x="88" y="235"/>
                </a:lnTo>
                <a:lnTo>
                  <a:pt x="88" y="229"/>
                </a:lnTo>
                <a:lnTo>
                  <a:pt x="88" y="222"/>
                </a:lnTo>
                <a:lnTo>
                  <a:pt x="88" y="216"/>
                </a:lnTo>
                <a:lnTo>
                  <a:pt x="88" y="209"/>
                </a:lnTo>
                <a:lnTo>
                  <a:pt x="88" y="209"/>
                </a:lnTo>
                <a:lnTo>
                  <a:pt x="86" y="209"/>
                </a:lnTo>
                <a:lnTo>
                  <a:pt x="82" y="209"/>
                </a:lnTo>
                <a:lnTo>
                  <a:pt x="76" y="209"/>
                </a:lnTo>
                <a:lnTo>
                  <a:pt x="68" y="209"/>
                </a:lnTo>
                <a:lnTo>
                  <a:pt x="59" y="209"/>
                </a:lnTo>
                <a:lnTo>
                  <a:pt x="49" y="209"/>
                </a:lnTo>
                <a:lnTo>
                  <a:pt x="39" y="209"/>
                </a:lnTo>
                <a:lnTo>
                  <a:pt x="29" y="209"/>
                </a:lnTo>
                <a:lnTo>
                  <a:pt x="20" y="209"/>
                </a:lnTo>
                <a:lnTo>
                  <a:pt x="12" y="209"/>
                </a:lnTo>
                <a:lnTo>
                  <a:pt x="5" y="209"/>
                </a:lnTo>
                <a:lnTo>
                  <a:pt x="1" y="209"/>
                </a:lnTo>
                <a:lnTo>
                  <a:pt x="0" y="209"/>
                </a:lnTo>
                <a:lnTo>
                  <a:pt x="0" y="209"/>
                </a:lnTo>
                <a:lnTo>
                  <a:pt x="0" y="209"/>
                </a:lnTo>
                <a:lnTo>
                  <a:pt x="1" y="208"/>
                </a:lnTo>
                <a:lnTo>
                  <a:pt x="2" y="206"/>
                </a:lnTo>
                <a:lnTo>
                  <a:pt x="4" y="204"/>
                </a:lnTo>
                <a:lnTo>
                  <a:pt x="6" y="202"/>
                </a:lnTo>
                <a:lnTo>
                  <a:pt x="9" y="198"/>
                </a:lnTo>
                <a:lnTo>
                  <a:pt x="12" y="194"/>
                </a:lnTo>
                <a:lnTo>
                  <a:pt x="16" y="190"/>
                </a:lnTo>
                <a:lnTo>
                  <a:pt x="20" y="186"/>
                </a:lnTo>
                <a:lnTo>
                  <a:pt x="24" y="181"/>
                </a:lnTo>
                <a:lnTo>
                  <a:pt x="28" y="175"/>
                </a:lnTo>
                <a:lnTo>
                  <a:pt x="33" y="169"/>
                </a:lnTo>
                <a:lnTo>
                  <a:pt x="38" y="163"/>
                </a:lnTo>
                <a:lnTo>
                  <a:pt x="44" y="157"/>
                </a:lnTo>
                <a:lnTo>
                  <a:pt x="49" y="151"/>
                </a:lnTo>
                <a:lnTo>
                  <a:pt x="55" y="144"/>
                </a:lnTo>
                <a:lnTo>
                  <a:pt x="60" y="138"/>
                </a:lnTo>
                <a:lnTo>
                  <a:pt x="66" y="131"/>
                </a:lnTo>
                <a:lnTo>
                  <a:pt x="72" y="124"/>
                </a:lnTo>
                <a:lnTo>
                  <a:pt x="78" y="116"/>
                </a:lnTo>
                <a:lnTo>
                  <a:pt x="85" y="109"/>
                </a:lnTo>
                <a:lnTo>
                  <a:pt x="91" y="102"/>
                </a:lnTo>
                <a:lnTo>
                  <a:pt x="97" y="94"/>
                </a:lnTo>
                <a:lnTo>
                  <a:pt x="103" y="87"/>
                </a:lnTo>
                <a:lnTo>
                  <a:pt x="109" y="80"/>
                </a:lnTo>
                <a:lnTo>
                  <a:pt x="115" y="73"/>
                </a:lnTo>
                <a:lnTo>
                  <a:pt x="121" y="66"/>
                </a:lnTo>
                <a:lnTo>
                  <a:pt x="126" y="59"/>
                </a:lnTo>
                <a:lnTo>
                  <a:pt x="132" y="53"/>
                </a:lnTo>
                <a:lnTo>
                  <a:pt x="137" y="46"/>
                </a:lnTo>
                <a:lnTo>
                  <a:pt x="142" y="40"/>
                </a:lnTo>
                <a:lnTo>
                  <a:pt x="147" y="34"/>
                </a:lnTo>
                <a:lnTo>
                  <a:pt x="152" y="29"/>
                </a:lnTo>
                <a:lnTo>
                  <a:pt x="156" y="24"/>
                </a:lnTo>
                <a:lnTo>
                  <a:pt x="160" y="19"/>
                </a:lnTo>
                <a:lnTo>
                  <a:pt x="163" y="15"/>
                </a:lnTo>
                <a:lnTo>
                  <a:pt x="166" y="11"/>
                </a:lnTo>
                <a:lnTo>
                  <a:pt x="169" y="8"/>
                </a:lnTo>
                <a:lnTo>
                  <a:pt x="171" y="5"/>
                </a:lnTo>
                <a:lnTo>
                  <a:pt x="173" y="3"/>
                </a:lnTo>
                <a:lnTo>
                  <a:pt x="175" y="2"/>
                </a:lnTo>
                <a:lnTo>
                  <a:pt x="175" y="1"/>
                </a:lnTo>
                <a:lnTo>
                  <a:pt x="176" y="0"/>
                </a:lnTo>
                <a:lnTo>
                  <a:pt x="176" y="0"/>
                </a:lnTo>
                <a:lnTo>
                  <a:pt x="176" y="0"/>
                </a:lnTo>
              </a:path>
            </a:pathLst>
          </a:custGeom>
          <a:solidFill>
            <a:srgbClr val="FF0000"/>
          </a:solidFill>
          <a:ln w="9525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" name="Freeform 14"/>
          <p:cNvSpPr>
            <a:spLocks/>
          </p:cNvSpPr>
          <p:nvPr/>
        </p:nvSpPr>
        <p:spPr bwMode="auto">
          <a:xfrm>
            <a:off x="3987800" y="3055938"/>
            <a:ext cx="654050" cy="1517650"/>
          </a:xfrm>
          <a:custGeom>
            <a:avLst/>
            <a:gdLst/>
            <a:ahLst/>
            <a:cxnLst>
              <a:cxn ang="0">
                <a:pos x="207" y="2"/>
              </a:cxn>
              <a:cxn ang="0">
                <a:pos x="215" y="8"/>
              </a:cxn>
              <a:cxn ang="0">
                <a:pos x="229" y="19"/>
              </a:cxn>
              <a:cxn ang="0">
                <a:pos x="247" y="33"/>
              </a:cxn>
              <a:cxn ang="0">
                <a:pos x="269" y="51"/>
              </a:cxn>
              <a:cxn ang="0">
                <a:pos x="293" y="70"/>
              </a:cxn>
              <a:cxn ang="0">
                <a:pos x="319" y="90"/>
              </a:cxn>
              <a:cxn ang="0">
                <a:pos x="346" y="111"/>
              </a:cxn>
              <a:cxn ang="0">
                <a:pos x="373" y="132"/>
              </a:cxn>
              <a:cxn ang="0">
                <a:pos x="399" y="153"/>
              </a:cxn>
              <a:cxn ang="0">
                <a:pos x="409" y="162"/>
              </a:cxn>
              <a:cxn ang="0">
                <a:pos x="384" y="162"/>
              </a:cxn>
              <a:cxn ang="0">
                <a:pos x="344" y="162"/>
              </a:cxn>
              <a:cxn ang="0">
                <a:pos x="313" y="162"/>
              </a:cxn>
              <a:cxn ang="0">
                <a:pos x="308" y="167"/>
              </a:cxn>
              <a:cxn ang="0">
                <a:pos x="308" y="189"/>
              </a:cxn>
              <a:cxn ang="0">
                <a:pos x="308" y="216"/>
              </a:cxn>
              <a:cxn ang="0">
                <a:pos x="308" y="248"/>
              </a:cxn>
              <a:cxn ang="0">
                <a:pos x="308" y="282"/>
              </a:cxn>
              <a:cxn ang="0">
                <a:pos x="308" y="317"/>
              </a:cxn>
              <a:cxn ang="0">
                <a:pos x="308" y="351"/>
              </a:cxn>
              <a:cxn ang="0">
                <a:pos x="308" y="383"/>
              </a:cxn>
              <a:cxn ang="0">
                <a:pos x="308" y="410"/>
              </a:cxn>
              <a:cxn ang="0">
                <a:pos x="308" y="432"/>
              </a:cxn>
              <a:cxn ang="0">
                <a:pos x="308" y="446"/>
              </a:cxn>
              <a:cxn ang="0">
                <a:pos x="308" y="451"/>
              </a:cxn>
              <a:cxn ang="0">
                <a:pos x="303" y="451"/>
              </a:cxn>
              <a:cxn ang="0">
                <a:pos x="283" y="451"/>
              </a:cxn>
              <a:cxn ang="0">
                <a:pos x="252" y="451"/>
              </a:cxn>
              <a:cxn ang="0">
                <a:pos x="215" y="451"/>
              </a:cxn>
              <a:cxn ang="0">
                <a:pos x="177" y="451"/>
              </a:cxn>
              <a:cxn ang="0">
                <a:pos x="142" y="451"/>
              </a:cxn>
              <a:cxn ang="0">
                <a:pos x="116" y="451"/>
              </a:cxn>
              <a:cxn ang="0">
                <a:pos x="103" y="451"/>
              </a:cxn>
              <a:cxn ang="0">
                <a:pos x="103" y="450"/>
              </a:cxn>
              <a:cxn ang="0">
                <a:pos x="103" y="440"/>
              </a:cxn>
              <a:cxn ang="0">
                <a:pos x="103" y="422"/>
              </a:cxn>
              <a:cxn ang="0">
                <a:pos x="103" y="397"/>
              </a:cxn>
              <a:cxn ang="0">
                <a:pos x="103" y="368"/>
              </a:cxn>
              <a:cxn ang="0">
                <a:pos x="103" y="335"/>
              </a:cxn>
              <a:cxn ang="0">
                <a:pos x="103" y="300"/>
              </a:cxn>
              <a:cxn ang="0">
                <a:pos x="103" y="265"/>
              </a:cxn>
              <a:cxn ang="0">
                <a:pos x="103" y="232"/>
              </a:cxn>
              <a:cxn ang="0">
                <a:pos x="103" y="202"/>
              </a:cxn>
              <a:cxn ang="0">
                <a:pos x="103" y="177"/>
              </a:cxn>
              <a:cxn ang="0">
                <a:pos x="103" y="162"/>
              </a:cxn>
              <a:cxn ang="0">
                <a:pos x="85" y="162"/>
              </a:cxn>
              <a:cxn ang="0">
                <a:pos x="46" y="162"/>
              </a:cxn>
              <a:cxn ang="0">
                <a:pos x="11" y="162"/>
              </a:cxn>
              <a:cxn ang="0">
                <a:pos x="0" y="162"/>
              </a:cxn>
              <a:cxn ang="0">
                <a:pos x="25" y="143"/>
              </a:cxn>
              <a:cxn ang="0">
                <a:pos x="51" y="122"/>
              </a:cxn>
              <a:cxn ang="0">
                <a:pos x="78" y="101"/>
              </a:cxn>
              <a:cxn ang="0">
                <a:pos x="105" y="80"/>
              </a:cxn>
              <a:cxn ang="0">
                <a:pos x="130" y="60"/>
              </a:cxn>
              <a:cxn ang="0">
                <a:pos x="153" y="42"/>
              </a:cxn>
              <a:cxn ang="0">
                <a:pos x="173" y="26"/>
              </a:cxn>
              <a:cxn ang="0">
                <a:pos x="189" y="13"/>
              </a:cxn>
              <a:cxn ang="0">
                <a:pos x="200" y="5"/>
              </a:cxn>
              <a:cxn ang="0">
                <a:pos x="205" y="1"/>
              </a:cxn>
            </a:cxnLst>
            <a:rect l="0" t="0" r="r" b="b"/>
            <a:pathLst>
              <a:path w="412" h="452">
                <a:moveTo>
                  <a:pt x="205" y="0"/>
                </a:moveTo>
                <a:lnTo>
                  <a:pt x="206" y="1"/>
                </a:lnTo>
                <a:lnTo>
                  <a:pt x="206" y="1"/>
                </a:lnTo>
                <a:lnTo>
                  <a:pt x="207" y="2"/>
                </a:lnTo>
                <a:lnTo>
                  <a:pt x="209" y="3"/>
                </a:lnTo>
                <a:lnTo>
                  <a:pt x="211" y="5"/>
                </a:lnTo>
                <a:lnTo>
                  <a:pt x="213" y="6"/>
                </a:lnTo>
                <a:lnTo>
                  <a:pt x="215" y="8"/>
                </a:lnTo>
                <a:lnTo>
                  <a:pt x="218" y="11"/>
                </a:lnTo>
                <a:lnTo>
                  <a:pt x="222" y="13"/>
                </a:lnTo>
                <a:lnTo>
                  <a:pt x="225" y="16"/>
                </a:lnTo>
                <a:lnTo>
                  <a:pt x="229" y="19"/>
                </a:lnTo>
                <a:lnTo>
                  <a:pt x="233" y="22"/>
                </a:lnTo>
                <a:lnTo>
                  <a:pt x="237" y="26"/>
                </a:lnTo>
                <a:lnTo>
                  <a:pt x="242" y="30"/>
                </a:lnTo>
                <a:lnTo>
                  <a:pt x="247" y="33"/>
                </a:lnTo>
                <a:lnTo>
                  <a:pt x="252" y="37"/>
                </a:lnTo>
                <a:lnTo>
                  <a:pt x="258" y="42"/>
                </a:lnTo>
                <a:lnTo>
                  <a:pt x="263" y="46"/>
                </a:lnTo>
                <a:lnTo>
                  <a:pt x="269" y="51"/>
                </a:lnTo>
                <a:lnTo>
                  <a:pt x="275" y="55"/>
                </a:lnTo>
                <a:lnTo>
                  <a:pt x="281" y="60"/>
                </a:lnTo>
                <a:lnTo>
                  <a:pt x="287" y="65"/>
                </a:lnTo>
                <a:lnTo>
                  <a:pt x="293" y="70"/>
                </a:lnTo>
                <a:lnTo>
                  <a:pt x="300" y="75"/>
                </a:lnTo>
                <a:lnTo>
                  <a:pt x="306" y="80"/>
                </a:lnTo>
                <a:lnTo>
                  <a:pt x="313" y="85"/>
                </a:lnTo>
                <a:lnTo>
                  <a:pt x="319" y="90"/>
                </a:lnTo>
                <a:lnTo>
                  <a:pt x="326" y="96"/>
                </a:lnTo>
                <a:lnTo>
                  <a:pt x="333" y="101"/>
                </a:lnTo>
                <a:lnTo>
                  <a:pt x="339" y="106"/>
                </a:lnTo>
                <a:lnTo>
                  <a:pt x="346" y="111"/>
                </a:lnTo>
                <a:lnTo>
                  <a:pt x="353" y="117"/>
                </a:lnTo>
                <a:lnTo>
                  <a:pt x="360" y="122"/>
                </a:lnTo>
                <a:lnTo>
                  <a:pt x="366" y="127"/>
                </a:lnTo>
                <a:lnTo>
                  <a:pt x="373" y="132"/>
                </a:lnTo>
                <a:lnTo>
                  <a:pt x="379" y="138"/>
                </a:lnTo>
                <a:lnTo>
                  <a:pt x="386" y="143"/>
                </a:lnTo>
                <a:lnTo>
                  <a:pt x="392" y="148"/>
                </a:lnTo>
                <a:lnTo>
                  <a:pt x="399" y="153"/>
                </a:lnTo>
                <a:lnTo>
                  <a:pt x="405" y="157"/>
                </a:lnTo>
                <a:lnTo>
                  <a:pt x="411" y="162"/>
                </a:lnTo>
                <a:lnTo>
                  <a:pt x="411" y="162"/>
                </a:lnTo>
                <a:lnTo>
                  <a:pt x="409" y="162"/>
                </a:lnTo>
                <a:lnTo>
                  <a:pt x="406" y="162"/>
                </a:lnTo>
                <a:lnTo>
                  <a:pt x="400" y="162"/>
                </a:lnTo>
                <a:lnTo>
                  <a:pt x="393" y="162"/>
                </a:lnTo>
                <a:lnTo>
                  <a:pt x="384" y="162"/>
                </a:lnTo>
                <a:lnTo>
                  <a:pt x="375" y="162"/>
                </a:lnTo>
                <a:lnTo>
                  <a:pt x="364" y="162"/>
                </a:lnTo>
                <a:lnTo>
                  <a:pt x="354" y="162"/>
                </a:lnTo>
                <a:lnTo>
                  <a:pt x="344" y="162"/>
                </a:lnTo>
                <a:lnTo>
                  <a:pt x="335" y="162"/>
                </a:lnTo>
                <a:lnTo>
                  <a:pt x="326" y="162"/>
                </a:lnTo>
                <a:lnTo>
                  <a:pt x="319" y="162"/>
                </a:lnTo>
                <a:lnTo>
                  <a:pt x="313" y="162"/>
                </a:lnTo>
                <a:lnTo>
                  <a:pt x="309" y="162"/>
                </a:lnTo>
                <a:lnTo>
                  <a:pt x="308" y="162"/>
                </a:lnTo>
                <a:lnTo>
                  <a:pt x="308" y="162"/>
                </a:lnTo>
                <a:lnTo>
                  <a:pt x="308" y="167"/>
                </a:lnTo>
                <a:lnTo>
                  <a:pt x="308" y="171"/>
                </a:lnTo>
                <a:lnTo>
                  <a:pt x="308" y="177"/>
                </a:lnTo>
                <a:lnTo>
                  <a:pt x="308" y="183"/>
                </a:lnTo>
                <a:lnTo>
                  <a:pt x="308" y="189"/>
                </a:lnTo>
                <a:lnTo>
                  <a:pt x="308" y="195"/>
                </a:lnTo>
                <a:lnTo>
                  <a:pt x="308" y="202"/>
                </a:lnTo>
                <a:lnTo>
                  <a:pt x="308" y="209"/>
                </a:lnTo>
                <a:lnTo>
                  <a:pt x="308" y="216"/>
                </a:lnTo>
                <a:lnTo>
                  <a:pt x="308" y="224"/>
                </a:lnTo>
                <a:lnTo>
                  <a:pt x="308" y="232"/>
                </a:lnTo>
                <a:lnTo>
                  <a:pt x="308" y="240"/>
                </a:lnTo>
                <a:lnTo>
                  <a:pt x="308" y="248"/>
                </a:lnTo>
                <a:lnTo>
                  <a:pt x="308" y="257"/>
                </a:lnTo>
                <a:lnTo>
                  <a:pt x="308" y="265"/>
                </a:lnTo>
                <a:lnTo>
                  <a:pt x="308" y="274"/>
                </a:lnTo>
                <a:lnTo>
                  <a:pt x="308" y="282"/>
                </a:lnTo>
                <a:lnTo>
                  <a:pt x="308" y="291"/>
                </a:lnTo>
                <a:lnTo>
                  <a:pt x="308" y="300"/>
                </a:lnTo>
                <a:lnTo>
                  <a:pt x="308" y="309"/>
                </a:lnTo>
                <a:lnTo>
                  <a:pt x="308" y="317"/>
                </a:lnTo>
                <a:lnTo>
                  <a:pt x="308" y="326"/>
                </a:lnTo>
                <a:lnTo>
                  <a:pt x="308" y="335"/>
                </a:lnTo>
                <a:lnTo>
                  <a:pt x="308" y="343"/>
                </a:lnTo>
                <a:lnTo>
                  <a:pt x="308" y="351"/>
                </a:lnTo>
                <a:lnTo>
                  <a:pt x="308" y="360"/>
                </a:lnTo>
                <a:lnTo>
                  <a:pt x="308" y="368"/>
                </a:lnTo>
                <a:lnTo>
                  <a:pt x="308" y="375"/>
                </a:lnTo>
                <a:lnTo>
                  <a:pt x="308" y="383"/>
                </a:lnTo>
                <a:lnTo>
                  <a:pt x="308" y="390"/>
                </a:lnTo>
                <a:lnTo>
                  <a:pt x="308" y="397"/>
                </a:lnTo>
                <a:lnTo>
                  <a:pt x="308" y="404"/>
                </a:lnTo>
                <a:lnTo>
                  <a:pt x="308" y="410"/>
                </a:lnTo>
                <a:lnTo>
                  <a:pt x="308" y="416"/>
                </a:lnTo>
                <a:lnTo>
                  <a:pt x="308" y="422"/>
                </a:lnTo>
                <a:lnTo>
                  <a:pt x="308" y="427"/>
                </a:lnTo>
                <a:lnTo>
                  <a:pt x="308" y="432"/>
                </a:lnTo>
                <a:lnTo>
                  <a:pt x="308" y="436"/>
                </a:lnTo>
                <a:lnTo>
                  <a:pt x="308" y="440"/>
                </a:lnTo>
                <a:lnTo>
                  <a:pt x="308" y="443"/>
                </a:lnTo>
                <a:lnTo>
                  <a:pt x="308" y="446"/>
                </a:lnTo>
                <a:lnTo>
                  <a:pt x="308" y="448"/>
                </a:lnTo>
                <a:lnTo>
                  <a:pt x="308" y="450"/>
                </a:lnTo>
                <a:lnTo>
                  <a:pt x="308" y="451"/>
                </a:lnTo>
                <a:lnTo>
                  <a:pt x="308" y="451"/>
                </a:lnTo>
                <a:lnTo>
                  <a:pt x="308" y="451"/>
                </a:lnTo>
                <a:lnTo>
                  <a:pt x="307" y="451"/>
                </a:lnTo>
                <a:lnTo>
                  <a:pt x="306" y="451"/>
                </a:lnTo>
                <a:lnTo>
                  <a:pt x="303" y="451"/>
                </a:lnTo>
                <a:lnTo>
                  <a:pt x="299" y="451"/>
                </a:lnTo>
                <a:lnTo>
                  <a:pt x="295" y="451"/>
                </a:lnTo>
                <a:lnTo>
                  <a:pt x="289" y="451"/>
                </a:lnTo>
                <a:lnTo>
                  <a:pt x="283" y="451"/>
                </a:lnTo>
                <a:lnTo>
                  <a:pt x="276" y="451"/>
                </a:lnTo>
                <a:lnTo>
                  <a:pt x="268" y="451"/>
                </a:lnTo>
                <a:lnTo>
                  <a:pt x="260" y="451"/>
                </a:lnTo>
                <a:lnTo>
                  <a:pt x="252" y="451"/>
                </a:lnTo>
                <a:lnTo>
                  <a:pt x="243" y="451"/>
                </a:lnTo>
                <a:lnTo>
                  <a:pt x="234" y="451"/>
                </a:lnTo>
                <a:lnTo>
                  <a:pt x="224" y="451"/>
                </a:lnTo>
                <a:lnTo>
                  <a:pt x="215" y="451"/>
                </a:lnTo>
                <a:lnTo>
                  <a:pt x="205" y="451"/>
                </a:lnTo>
                <a:lnTo>
                  <a:pt x="196" y="451"/>
                </a:lnTo>
                <a:lnTo>
                  <a:pt x="186" y="451"/>
                </a:lnTo>
                <a:lnTo>
                  <a:pt x="177" y="451"/>
                </a:lnTo>
                <a:lnTo>
                  <a:pt x="168" y="451"/>
                </a:lnTo>
                <a:lnTo>
                  <a:pt x="159" y="451"/>
                </a:lnTo>
                <a:lnTo>
                  <a:pt x="150" y="451"/>
                </a:lnTo>
                <a:lnTo>
                  <a:pt x="142" y="451"/>
                </a:lnTo>
                <a:lnTo>
                  <a:pt x="135" y="451"/>
                </a:lnTo>
                <a:lnTo>
                  <a:pt x="128" y="451"/>
                </a:lnTo>
                <a:lnTo>
                  <a:pt x="122" y="451"/>
                </a:lnTo>
                <a:lnTo>
                  <a:pt x="116" y="451"/>
                </a:lnTo>
                <a:lnTo>
                  <a:pt x="112" y="451"/>
                </a:lnTo>
                <a:lnTo>
                  <a:pt x="108" y="451"/>
                </a:lnTo>
                <a:lnTo>
                  <a:pt x="105" y="451"/>
                </a:lnTo>
                <a:lnTo>
                  <a:pt x="103" y="451"/>
                </a:lnTo>
                <a:lnTo>
                  <a:pt x="103" y="451"/>
                </a:lnTo>
                <a:lnTo>
                  <a:pt x="103" y="451"/>
                </a:lnTo>
                <a:lnTo>
                  <a:pt x="103" y="451"/>
                </a:lnTo>
                <a:lnTo>
                  <a:pt x="103" y="450"/>
                </a:lnTo>
                <a:lnTo>
                  <a:pt x="103" y="448"/>
                </a:lnTo>
                <a:lnTo>
                  <a:pt x="103" y="446"/>
                </a:lnTo>
                <a:lnTo>
                  <a:pt x="103" y="443"/>
                </a:lnTo>
                <a:lnTo>
                  <a:pt x="103" y="440"/>
                </a:lnTo>
                <a:lnTo>
                  <a:pt x="103" y="436"/>
                </a:lnTo>
                <a:lnTo>
                  <a:pt x="103" y="432"/>
                </a:lnTo>
                <a:lnTo>
                  <a:pt x="103" y="427"/>
                </a:lnTo>
                <a:lnTo>
                  <a:pt x="103" y="422"/>
                </a:lnTo>
                <a:lnTo>
                  <a:pt x="103" y="416"/>
                </a:lnTo>
                <a:lnTo>
                  <a:pt x="103" y="410"/>
                </a:lnTo>
                <a:lnTo>
                  <a:pt x="103" y="404"/>
                </a:lnTo>
                <a:lnTo>
                  <a:pt x="103" y="397"/>
                </a:lnTo>
                <a:lnTo>
                  <a:pt x="103" y="390"/>
                </a:lnTo>
                <a:lnTo>
                  <a:pt x="103" y="383"/>
                </a:lnTo>
                <a:lnTo>
                  <a:pt x="103" y="375"/>
                </a:lnTo>
                <a:lnTo>
                  <a:pt x="103" y="368"/>
                </a:lnTo>
                <a:lnTo>
                  <a:pt x="103" y="360"/>
                </a:lnTo>
                <a:lnTo>
                  <a:pt x="103" y="351"/>
                </a:lnTo>
                <a:lnTo>
                  <a:pt x="103" y="343"/>
                </a:lnTo>
                <a:lnTo>
                  <a:pt x="103" y="335"/>
                </a:lnTo>
                <a:lnTo>
                  <a:pt x="103" y="326"/>
                </a:lnTo>
                <a:lnTo>
                  <a:pt x="103" y="317"/>
                </a:lnTo>
                <a:lnTo>
                  <a:pt x="103" y="309"/>
                </a:lnTo>
                <a:lnTo>
                  <a:pt x="103" y="300"/>
                </a:lnTo>
                <a:lnTo>
                  <a:pt x="103" y="291"/>
                </a:lnTo>
                <a:lnTo>
                  <a:pt x="103" y="282"/>
                </a:lnTo>
                <a:lnTo>
                  <a:pt x="103" y="274"/>
                </a:lnTo>
                <a:lnTo>
                  <a:pt x="103" y="265"/>
                </a:lnTo>
                <a:lnTo>
                  <a:pt x="103" y="257"/>
                </a:lnTo>
                <a:lnTo>
                  <a:pt x="103" y="248"/>
                </a:lnTo>
                <a:lnTo>
                  <a:pt x="103" y="240"/>
                </a:lnTo>
                <a:lnTo>
                  <a:pt x="103" y="232"/>
                </a:lnTo>
                <a:lnTo>
                  <a:pt x="103" y="224"/>
                </a:lnTo>
                <a:lnTo>
                  <a:pt x="103" y="216"/>
                </a:lnTo>
                <a:lnTo>
                  <a:pt x="103" y="209"/>
                </a:lnTo>
                <a:lnTo>
                  <a:pt x="103" y="202"/>
                </a:lnTo>
                <a:lnTo>
                  <a:pt x="103" y="195"/>
                </a:lnTo>
                <a:lnTo>
                  <a:pt x="103" y="189"/>
                </a:lnTo>
                <a:lnTo>
                  <a:pt x="103" y="183"/>
                </a:lnTo>
                <a:lnTo>
                  <a:pt x="103" y="177"/>
                </a:lnTo>
                <a:lnTo>
                  <a:pt x="103" y="171"/>
                </a:lnTo>
                <a:lnTo>
                  <a:pt x="103" y="167"/>
                </a:lnTo>
                <a:lnTo>
                  <a:pt x="103" y="162"/>
                </a:lnTo>
                <a:lnTo>
                  <a:pt x="103" y="162"/>
                </a:lnTo>
                <a:lnTo>
                  <a:pt x="101" y="162"/>
                </a:lnTo>
                <a:lnTo>
                  <a:pt x="98" y="162"/>
                </a:lnTo>
                <a:lnTo>
                  <a:pt x="92" y="162"/>
                </a:lnTo>
                <a:lnTo>
                  <a:pt x="85" y="162"/>
                </a:lnTo>
                <a:lnTo>
                  <a:pt x="76" y="162"/>
                </a:lnTo>
                <a:lnTo>
                  <a:pt x="67" y="162"/>
                </a:lnTo>
                <a:lnTo>
                  <a:pt x="57" y="162"/>
                </a:lnTo>
                <a:lnTo>
                  <a:pt x="46" y="162"/>
                </a:lnTo>
                <a:lnTo>
                  <a:pt x="36" y="162"/>
                </a:lnTo>
                <a:lnTo>
                  <a:pt x="27" y="162"/>
                </a:lnTo>
                <a:lnTo>
                  <a:pt x="18" y="162"/>
                </a:lnTo>
                <a:lnTo>
                  <a:pt x="11" y="162"/>
                </a:lnTo>
                <a:lnTo>
                  <a:pt x="5" y="162"/>
                </a:lnTo>
                <a:lnTo>
                  <a:pt x="2" y="162"/>
                </a:lnTo>
                <a:lnTo>
                  <a:pt x="0" y="162"/>
                </a:lnTo>
                <a:lnTo>
                  <a:pt x="0" y="162"/>
                </a:lnTo>
                <a:lnTo>
                  <a:pt x="6" y="157"/>
                </a:lnTo>
                <a:lnTo>
                  <a:pt x="13" y="153"/>
                </a:lnTo>
                <a:lnTo>
                  <a:pt x="19" y="148"/>
                </a:lnTo>
                <a:lnTo>
                  <a:pt x="25" y="143"/>
                </a:lnTo>
                <a:lnTo>
                  <a:pt x="32" y="138"/>
                </a:lnTo>
                <a:lnTo>
                  <a:pt x="38" y="132"/>
                </a:lnTo>
                <a:lnTo>
                  <a:pt x="45" y="127"/>
                </a:lnTo>
                <a:lnTo>
                  <a:pt x="51" y="122"/>
                </a:lnTo>
                <a:lnTo>
                  <a:pt x="58" y="117"/>
                </a:lnTo>
                <a:lnTo>
                  <a:pt x="65" y="111"/>
                </a:lnTo>
                <a:lnTo>
                  <a:pt x="72" y="106"/>
                </a:lnTo>
                <a:lnTo>
                  <a:pt x="78" y="101"/>
                </a:lnTo>
                <a:lnTo>
                  <a:pt x="85" y="96"/>
                </a:lnTo>
                <a:lnTo>
                  <a:pt x="92" y="90"/>
                </a:lnTo>
                <a:lnTo>
                  <a:pt x="98" y="85"/>
                </a:lnTo>
                <a:lnTo>
                  <a:pt x="105" y="80"/>
                </a:lnTo>
                <a:lnTo>
                  <a:pt x="111" y="75"/>
                </a:lnTo>
                <a:lnTo>
                  <a:pt x="118" y="70"/>
                </a:lnTo>
                <a:lnTo>
                  <a:pt x="124" y="65"/>
                </a:lnTo>
                <a:lnTo>
                  <a:pt x="130" y="60"/>
                </a:lnTo>
                <a:lnTo>
                  <a:pt x="136" y="55"/>
                </a:lnTo>
                <a:lnTo>
                  <a:pt x="142" y="51"/>
                </a:lnTo>
                <a:lnTo>
                  <a:pt x="148" y="46"/>
                </a:lnTo>
                <a:lnTo>
                  <a:pt x="153" y="42"/>
                </a:lnTo>
                <a:lnTo>
                  <a:pt x="159" y="37"/>
                </a:lnTo>
                <a:lnTo>
                  <a:pt x="164" y="33"/>
                </a:lnTo>
                <a:lnTo>
                  <a:pt x="169" y="30"/>
                </a:lnTo>
                <a:lnTo>
                  <a:pt x="173" y="26"/>
                </a:lnTo>
                <a:lnTo>
                  <a:pt x="178" y="22"/>
                </a:lnTo>
                <a:lnTo>
                  <a:pt x="182" y="19"/>
                </a:lnTo>
                <a:lnTo>
                  <a:pt x="186" y="16"/>
                </a:lnTo>
                <a:lnTo>
                  <a:pt x="189" y="13"/>
                </a:lnTo>
                <a:lnTo>
                  <a:pt x="192" y="11"/>
                </a:lnTo>
                <a:lnTo>
                  <a:pt x="195" y="8"/>
                </a:lnTo>
                <a:lnTo>
                  <a:pt x="198" y="6"/>
                </a:lnTo>
                <a:lnTo>
                  <a:pt x="200" y="5"/>
                </a:lnTo>
                <a:lnTo>
                  <a:pt x="202" y="3"/>
                </a:lnTo>
                <a:lnTo>
                  <a:pt x="203" y="2"/>
                </a:lnTo>
                <a:lnTo>
                  <a:pt x="204" y="1"/>
                </a:lnTo>
                <a:lnTo>
                  <a:pt x="205" y="1"/>
                </a:lnTo>
                <a:lnTo>
                  <a:pt x="205" y="0"/>
                </a:lnTo>
                <a:lnTo>
                  <a:pt x="205" y="0"/>
                </a:lnTo>
                <a:lnTo>
                  <a:pt x="205" y="0"/>
                </a:lnTo>
              </a:path>
            </a:pathLst>
          </a:custGeom>
          <a:solidFill>
            <a:srgbClr val="FF0000"/>
          </a:solidFill>
          <a:ln w="9525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6659563" y="1135063"/>
          <a:ext cx="1433512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0" name="Equation" r:id="rId4" imgW="609480" imgH="431640" progId="Equation.3">
                  <p:embed/>
                </p:oleObj>
              </mc:Choice>
              <mc:Fallback>
                <p:oleObj name="Equation" r:id="rId4" imgW="609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1135063"/>
                        <a:ext cx="1433512" cy="97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797550" y="2700338"/>
            <a:ext cx="2952750" cy="1036637"/>
            <a:chOff x="3652" y="2105"/>
            <a:chExt cx="1860" cy="653"/>
          </a:xfrm>
        </p:grpSpPr>
        <p:sp>
          <p:nvSpPr>
            <p:cNvPr id="76812" name="Text Box 12"/>
            <p:cNvSpPr txBox="1">
              <a:spLocks noChangeArrowheads="1"/>
            </p:cNvSpPr>
            <p:nvPr/>
          </p:nvSpPr>
          <p:spPr bwMode="auto">
            <a:xfrm>
              <a:off x="3652" y="2257"/>
              <a:ext cx="9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i="1" dirty="0">
                  <a:latin typeface="Times New Roman" pitchFamily="18" charset="0"/>
                </a:rPr>
                <a:t>Unknown:</a:t>
              </a:r>
            </a:p>
          </p:txBody>
        </p:sp>
        <p:graphicFrame>
          <p:nvGraphicFramePr>
            <p:cNvPr id="76813" name="Object 13"/>
            <p:cNvGraphicFramePr>
              <a:graphicFrameLocks noChangeAspect="1"/>
            </p:cNvGraphicFramePr>
            <p:nvPr/>
          </p:nvGraphicFramePr>
          <p:xfrm>
            <a:off x="4639" y="2105"/>
            <a:ext cx="873" cy="6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81" name="Equation" r:id="rId6" imgW="647640" imgH="457200" progId="Equation.3">
                    <p:embed/>
                  </p:oleObj>
                </mc:Choice>
                <mc:Fallback>
                  <p:oleObj name="Equation" r:id="rId6" imgW="64764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9" y="2105"/>
                          <a:ext cx="873" cy="65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681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588166"/>
              </p:ext>
            </p:extLst>
          </p:nvPr>
        </p:nvGraphicFramePr>
        <p:xfrm>
          <a:off x="5473700" y="4025900"/>
          <a:ext cx="35925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2" name="Equation" r:id="rId8" imgW="1866600" imgH="431640" progId="Equation.3">
                  <p:embed/>
                </p:oleObj>
              </mc:Choice>
              <mc:Fallback>
                <p:oleObj name="Equation" r:id="rId8" imgW="1866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4025900"/>
                        <a:ext cx="3592513" cy="8302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120" name="Picture 3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1295400"/>
            <a:ext cx="5334000" cy="4197350"/>
          </a:xfrm>
          <a:prstGeom prst="rect">
            <a:avLst/>
          </a:prstGeom>
          <a:noFill/>
        </p:spPr>
      </p:pic>
      <p:pic>
        <p:nvPicPr>
          <p:cNvPr id="77121" name="Picture 3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538" y="1298575"/>
            <a:ext cx="5326062" cy="4191000"/>
          </a:xfrm>
          <a:prstGeom prst="rect">
            <a:avLst/>
          </a:prstGeom>
          <a:noFill/>
        </p:spPr>
      </p:pic>
      <p:sp>
        <p:nvSpPr>
          <p:cNvPr id="77122" name="Rectangle 322"/>
          <p:cNvSpPr>
            <a:spLocks noChangeArrowheads="1"/>
          </p:cNvSpPr>
          <p:nvPr/>
        </p:nvSpPr>
        <p:spPr bwMode="auto">
          <a:xfrm>
            <a:off x="762000" y="1752600"/>
            <a:ext cx="76200" cy="22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123" name="Rectangle 323"/>
          <p:cNvSpPr>
            <a:spLocks noChangeArrowheads="1"/>
          </p:cNvSpPr>
          <p:nvPr/>
        </p:nvSpPr>
        <p:spPr bwMode="auto">
          <a:xfrm>
            <a:off x="871538" y="1719263"/>
            <a:ext cx="76200" cy="22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124" name="Rectangle 324"/>
          <p:cNvSpPr>
            <a:spLocks noChangeArrowheads="1"/>
          </p:cNvSpPr>
          <p:nvPr/>
        </p:nvSpPr>
        <p:spPr bwMode="auto">
          <a:xfrm>
            <a:off x="981075" y="1747838"/>
            <a:ext cx="76200" cy="22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125" name="Rectangle 325"/>
          <p:cNvSpPr>
            <a:spLocks noChangeArrowheads="1"/>
          </p:cNvSpPr>
          <p:nvPr/>
        </p:nvSpPr>
        <p:spPr bwMode="auto">
          <a:xfrm>
            <a:off x="1076325" y="1752600"/>
            <a:ext cx="76200" cy="22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126" name="Rectangle 326"/>
          <p:cNvSpPr>
            <a:spLocks noChangeArrowheads="1"/>
          </p:cNvSpPr>
          <p:nvPr/>
        </p:nvSpPr>
        <p:spPr bwMode="auto">
          <a:xfrm>
            <a:off x="1143000" y="1600200"/>
            <a:ext cx="4191000" cy="3276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128" name="Text Box 328"/>
          <p:cNvSpPr txBox="1">
            <a:spLocks noChangeArrowheads="1"/>
          </p:cNvSpPr>
          <p:nvPr/>
        </p:nvSpPr>
        <p:spPr bwMode="auto">
          <a:xfrm rot="16200000">
            <a:off x="-1365094" y="3038444"/>
            <a:ext cx="2971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113F7C"/>
                </a:solidFill>
              </a:rPr>
              <a:t>Time of Flight (arb units)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30769" y="5937806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J. Van </a:t>
            </a:r>
            <a:r>
              <a:rPr lang="en-US" sz="1600" i="1" dirty="0" err="1" smtClean="0">
                <a:latin typeface="Calibri" panose="020F0502020204030204" pitchFamily="34" charset="0"/>
              </a:rPr>
              <a:t>Schelt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</a:t>
            </a:r>
            <a:r>
              <a:rPr lang="en-US" dirty="0" err="1" smtClean="0"/>
              <a:t>ToF</a:t>
            </a:r>
            <a:r>
              <a:rPr lang="en-US" dirty="0" smtClean="0"/>
              <a:t> spectrum</a:t>
            </a:r>
            <a:endParaRPr lang="en-US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Apr 19, 2017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752600" y="54864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13F7C"/>
                </a:solidFill>
              </a:rPr>
              <a:t>Frequency (kHz)</a:t>
            </a:r>
            <a:endParaRPr lang="en-US" sz="2000" b="1" dirty="0">
              <a:solidFill>
                <a:srgbClr val="113F7C"/>
              </a:solidFill>
            </a:endParaRPr>
          </a:p>
        </p:txBody>
      </p:sp>
      <p:graphicFrame>
        <p:nvGraphicFramePr>
          <p:cNvPr id="31" name="Object 30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812636"/>
              </p:ext>
            </p:extLst>
          </p:nvPr>
        </p:nvGraphicFramePr>
        <p:xfrm>
          <a:off x="6186488" y="2590800"/>
          <a:ext cx="2271712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3" name="Equation" r:id="rId12" imgW="838080" imgH="431640" progId="Equation.3">
                  <p:embed/>
                </p:oleObj>
              </mc:Choice>
              <mc:Fallback>
                <p:oleObj name="Equation" r:id="rId12" imgW="838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2590800"/>
                        <a:ext cx="2271712" cy="1169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655576"/>
              </p:ext>
            </p:extLst>
          </p:nvPr>
        </p:nvGraphicFramePr>
        <p:xfrm>
          <a:off x="4641850" y="3944938"/>
          <a:ext cx="4538663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4" name="Equation" r:id="rId14" imgW="1714320" imgH="444240" progId="Equation.3">
                  <p:embed/>
                </p:oleObj>
              </mc:Choice>
              <mc:Fallback>
                <p:oleObj name="Equation" r:id="rId14" imgW="17143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850" y="3944938"/>
                        <a:ext cx="4538663" cy="1177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362200" y="1135062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baseline="30000" dirty="0" smtClean="0">
                <a:solidFill>
                  <a:srgbClr val="113F7C"/>
                </a:solidFill>
              </a:rPr>
              <a:t>133</a:t>
            </a:r>
            <a:r>
              <a:rPr lang="en-US" sz="4400" b="1" dirty="0" smtClean="0">
                <a:solidFill>
                  <a:srgbClr val="113F7C"/>
                </a:solidFill>
              </a:rPr>
              <a:t>Cs</a:t>
            </a:r>
            <a:endParaRPr lang="en-US" sz="4400" b="1" baseline="30000" dirty="0">
              <a:solidFill>
                <a:srgbClr val="113F7C"/>
              </a:solidFill>
            </a:endParaRPr>
          </a:p>
        </p:txBody>
      </p:sp>
      <p:sp>
        <p:nvSpPr>
          <p:cNvPr id="25" name="Text Box 327"/>
          <p:cNvSpPr txBox="1">
            <a:spLocks noChangeArrowheads="1"/>
          </p:cNvSpPr>
          <p:nvPr/>
        </p:nvSpPr>
        <p:spPr bwMode="auto">
          <a:xfrm>
            <a:off x="914400" y="4760914"/>
            <a:ext cx="4883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113F7C"/>
                </a:solidFill>
              </a:rPr>
              <a:t>f</a:t>
            </a:r>
            <a:r>
              <a:rPr lang="en-US" sz="2400" baseline="-25000" dirty="0">
                <a:solidFill>
                  <a:srgbClr val="113F7C"/>
                </a:solidFill>
              </a:rPr>
              <a:t>c</a:t>
            </a:r>
            <a:r>
              <a:rPr lang="en-US" sz="2400" dirty="0">
                <a:solidFill>
                  <a:srgbClr val="113F7C"/>
                </a:solidFill>
              </a:rPr>
              <a:t>=663,104.706(3) Hz (</a:t>
            </a:r>
            <a:r>
              <a:rPr lang="en-US" sz="2400" dirty="0" smtClean="0">
                <a:solidFill>
                  <a:srgbClr val="113F7C"/>
                </a:solidFill>
              </a:rPr>
              <a:t>560 eV/c</a:t>
            </a:r>
            <a:r>
              <a:rPr lang="en-US" sz="2400" baseline="30000" dirty="0" smtClean="0">
                <a:solidFill>
                  <a:srgbClr val="113F7C"/>
                </a:solidFill>
              </a:rPr>
              <a:t>2</a:t>
            </a:r>
            <a:r>
              <a:rPr lang="en-US" sz="2400" dirty="0">
                <a:solidFill>
                  <a:srgbClr val="113F7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0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3000"/>
                                        <p:tgtEl>
                                          <p:spTgt spid="77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22" grpId="0" animBg="1"/>
      <p:bldP spid="77123" grpId="0" animBg="1"/>
      <p:bldP spid="77124" grpId="0" animBg="1"/>
      <p:bldP spid="77125" grpId="0" animBg="1"/>
      <p:bldP spid="77126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73885"/>
                <a:ext cx="8229600" cy="48006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Molar mass</a:t>
                </a:r>
              </a:p>
              <a:p>
                <a:pPr lvl="1"/>
                <a:r>
                  <a:rPr lang="en-US" dirty="0" smtClean="0"/>
                  <a:t>35.453 ± 0.002 g/</a:t>
                </a:r>
                <a:r>
                  <a:rPr lang="en-US" dirty="0" err="1" smtClean="0"/>
                  <a:t>mol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35.453(2) g/</a:t>
                </a:r>
                <a:r>
                  <a:rPr lang="en-US" dirty="0" err="1" smtClean="0"/>
                  <a:t>mol</a:t>
                </a:r>
                <a:endParaRPr lang="en-US" b="0" i="1" dirty="0" smtClean="0">
                  <a:latin typeface="Cambria Math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𝛿</m:t>
                        </m:r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0.002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35.453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≈6×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−5</m:t>
                        </m:r>
                      </m:sup>
                    </m:sSup>
                  </m:oMath>
                </a14:m>
                <a:endParaRPr lang="en-US" b="0" i="1" dirty="0" smtClean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=6.022140857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74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23</m:t>
                        </m:r>
                      </m:sup>
                    </m:sSup>
                  </m:oMath>
                </a14:m>
                <a:r>
                  <a:rPr lang="en-US" dirty="0" smtClean="0"/>
                  <a:t> particles/mol</a:t>
                </a:r>
                <a:endParaRPr lang="en-US" i="1" dirty="0" smtClean="0">
                  <a:latin typeface="Cambria Math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𝛿</m:t>
                        </m:r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0.000000074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6.022140857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≈1.2×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−8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If you measure out 35.453 g </a:t>
                </a:r>
                <a:r>
                  <a:rPr lang="en-US" i="1" dirty="0" smtClean="0"/>
                  <a:t>precisely</a:t>
                </a:r>
                <a:endParaRPr lang="en-US" dirty="0" smtClean="0"/>
              </a:p>
              <a:p>
                <a:pPr marL="909638" lvl="2"/>
                <a:r>
                  <a:rPr lang="en-US" dirty="0" smtClean="0"/>
                  <a:t>6.02214(34) x 10</a:t>
                </a:r>
                <a:r>
                  <a:rPr lang="en-US" baseline="30000" dirty="0" smtClean="0"/>
                  <a:t>23 </a:t>
                </a:r>
                <a:r>
                  <a:rPr lang="en-US" dirty="0" smtClean="0"/>
                  <a:t>atoms</a:t>
                </a:r>
              </a:p>
              <a:p>
                <a:pPr lvl="1"/>
                <a:r>
                  <a:rPr lang="en-US" b="1" dirty="0" smtClean="0"/>
                  <a:t>Does it matter?</a:t>
                </a:r>
              </a:p>
              <a:p>
                <a:pPr lvl="2"/>
                <a:r>
                  <a:rPr lang="en-US" b="1" dirty="0" smtClean="0"/>
                  <a:t>Depends on the application</a:t>
                </a:r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73885"/>
                <a:ext cx="8229600" cy="4800600"/>
              </a:xfrm>
              <a:blipFill rotWithShape="1">
                <a:blip r:embed="rId3"/>
                <a:stretch>
                  <a:fillRect l="-1259" t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measure masses?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7,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SFU Nuclear Chemistry - Mass1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103072" y="964865"/>
                <a:ext cx="2647507" cy="2377440"/>
              </a:xfrm>
              <a:prstGeom prst="rect">
                <a:avLst/>
              </a:prstGeom>
              <a:solidFill>
                <a:srgbClr val="92D050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7200" i="1" smtClean="0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7200" b="0" i="1" smtClean="0">
                              <a:latin typeface="Cambria Math"/>
                            </a:rPr>
                            <m:t>17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7200" b="1" i="0" smtClean="0">
                              <a:latin typeface="Cambria Math"/>
                            </a:rPr>
                            <m:t>Cl</m:t>
                          </m:r>
                        </m:e>
                      </m:sPre>
                      <m:r>
                        <a:rPr lang="en-US" sz="7200" b="0" i="0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5400" b="0" dirty="0" smtClean="0"/>
              </a:p>
              <a:p>
                <a:pPr algn="ctr"/>
                <a:r>
                  <a:rPr lang="en-US" sz="3600" dirty="0" smtClean="0"/>
                  <a:t>Chlorine</a:t>
                </a:r>
              </a:p>
              <a:p>
                <a:pPr algn="ctr"/>
                <a:r>
                  <a:rPr lang="en-US" sz="3600" dirty="0" smtClean="0"/>
                  <a:t>35.453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072" y="964865"/>
                <a:ext cx="2647507" cy="2377440"/>
              </a:xfrm>
              <a:prstGeom prst="rect">
                <a:avLst/>
              </a:prstGeom>
              <a:blipFill rotWithShape="1">
                <a:blip r:embed="rId4"/>
                <a:stretch>
                  <a:fillRect b="-5051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61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4" name="Object 4" hidden="1"/>
          <p:cNvGraphicFramePr>
            <a:graphicFrameLocks noChangeAspect="1"/>
          </p:cNvGraphicFramePr>
          <p:nvPr/>
        </p:nvGraphicFramePr>
        <p:xfrm>
          <a:off x="6659563" y="1135063"/>
          <a:ext cx="1433512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2" name="Equation" r:id="rId4" imgW="609480" imgH="431640" progId="Equation.3">
                  <p:embed/>
                </p:oleObj>
              </mc:Choice>
              <mc:Fallback>
                <p:oleObj name="Equation" r:id="rId4" imgW="609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1135063"/>
                        <a:ext cx="1433512" cy="97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1" hidden="1"/>
          <p:cNvGrpSpPr>
            <a:grpSpLocks/>
          </p:cNvGrpSpPr>
          <p:nvPr/>
        </p:nvGrpSpPr>
        <p:grpSpPr bwMode="auto">
          <a:xfrm>
            <a:off x="5797550" y="2700338"/>
            <a:ext cx="2952750" cy="1036637"/>
            <a:chOff x="3652" y="2105"/>
            <a:chExt cx="1860" cy="653"/>
          </a:xfrm>
        </p:grpSpPr>
        <p:sp>
          <p:nvSpPr>
            <p:cNvPr id="76812" name="Text Box 12"/>
            <p:cNvSpPr txBox="1">
              <a:spLocks noChangeArrowheads="1"/>
            </p:cNvSpPr>
            <p:nvPr/>
          </p:nvSpPr>
          <p:spPr bwMode="auto">
            <a:xfrm>
              <a:off x="3652" y="2257"/>
              <a:ext cx="9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</a:rPr>
                <a:t>Unknown:</a:t>
              </a:r>
            </a:p>
          </p:txBody>
        </p:sp>
        <p:graphicFrame>
          <p:nvGraphicFramePr>
            <p:cNvPr id="76813" name="Object 13"/>
            <p:cNvGraphicFramePr>
              <a:graphicFrameLocks noChangeAspect="1"/>
            </p:cNvGraphicFramePr>
            <p:nvPr/>
          </p:nvGraphicFramePr>
          <p:xfrm>
            <a:off x="4639" y="2105"/>
            <a:ext cx="873" cy="6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3" name="Equation" r:id="rId6" imgW="647640" imgH="457200" progId="Equation.3">
                    <p:embed/>
                  </p:oleObj>
                </mc:Choice>
                <mc:Fallback>
                  <p:oleObj name="Equation" r:id="rId6" imgW="64764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9" y="2105"/>
                          <a:ext cx="873" cy="65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6814" name="Object 1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386479"/>
              </p:ext>
            </p:extLst>
          </p:nvPr>
        </p:nvGraphicFramePr>
        <p:xfrm>
          <a:off x="5497513" y="4387850"/>
          <a:ext cx="35433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4" name="Equation" r:id="rId8" imgW="1841400" imgH="431640" progId="Equation.3">
                  <p:embed/>
                </p:oleObj>
              </mc:Choice>
              <mc:Fallback>
                <p:oleObj name="Equation" r:id="rId8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7513" y="4387850"/>
                        <a:ext cx="3543300" cy="830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120" name="Picture 3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1295400"/>
            <a:ext cx="5334000" cy="4197350"/>
          </a:xfrm>
          <a:prstGeom prst="rect">
            <a:avLst/>
          </a:prstGeom>
          <a:noFill/>
        </p:spPr>
      </p:pic>
      <p:sp>
        <p:nvSpPr>
          <p:cNvPr id="77127" name="Text Box 327"/>
          <p:cNvSpPr txBox="1">
            <a:spLocks noChangeArrowheads="1"/>
          </p:cNvSpPr>
          <p:nvPr/>
        </p:nvSpPr>
        <p:spPr bwMode="auto">
          <a:xfrm>
            <a:off x="914400" y="4760914"/>
            <a:ext cx="4883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113F7C"/>
                </a:solidFill>
              </a:rPr>
              <a:t>f</a:t>
            </a:r>
            <a:r>
              <a:rPr lang="en-US" sz="2400" baseline="-25000" dirty="0">
                <a:solidFill>
                  <a:srgbClr val="113F7C"/>
                </a:solidFill>
              </a:rPr>
              <a:t>c</a:t>
            </a:r>
            <a:r>
              <a:rPr lang="en-US" sz="2400" dirty="0">
                <a:solidFill>
                  <a:srgbClr val="113F7C"/>
                </a:solidFill>
              </a:rPr>
              <a:t>=663,104.706(3) Hz (</a:t>
            </a:r>
            <a:r>
              <a:rPr lang="en-US" sz="2400" dirty="0" smtClean="0">
                <a:solidFill>
                  <a:srgbClr val="113F7C"/>
                </a:solidFill>
              </a:rPr>
              <a:t>560 eV/c</a:t>
            </a:r>
            <a:r>
              <a:rPr lang="en-US" sz="2400" baseline="30000" dirty="0" smtClean="0">
                <a:solidFill>
                  <a:srgbClr val="113F7C"/>
                </a:solidFill>
              </a:rPr>
              <a:t>2</a:t>
            </a:r>
            <a:r>
              <a:rPr lang="en-US" sz="2400" dirty="0">
                <a:solidFill>
                  <a:srgbClr val="113F7C"/>
                </a:solidFill>
              </a:rPr>
              <a:t>)</a:t>
            </a:r>
          </a:p>
        </p:txBody>
      </p:sp>
      <p:sp>
        <p:nvSpPr>
          <p:cNvPr id="77128" name="Text Box 328"/>
          <p:cNvSpPr txBox="1">
            <a:spLocks noChangeArrowheads="1"/>
          </p:cNvSpPr>
          <p:nvPr/>
        </p:nvSpPr>
        <p:spPr bwMode="auto">
          <a:xfrm rot="16200000">
            <a:off x="-1365094" y="3038444"/>
            <a:ext cx="2971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Time of Flight (arb units)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30769" y="593780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5C0426"/>
                </a:solidFill>
                <a:latin typeface="Calibri" panose="020F0502020204030204" pitchFamily="34" charset="0"/>
              </a:rPr>
              <a:t>Slide courtesy of J. Van </a:t>
            </a:r>
            <a:r>
              <a:rPr lang="en-US" sz="1800" dirty="0" err="1" smtClean="0">
                <a:solidFill>
                  <a:srgbClr val="5C0426"/>
                </a:solidFill>
                <a:latin typeface="Calibri" panose="020F0502020204030204" pitchFamily="34" charset="0"/>
              </a:rPr>
              <a:t>Schelt</a:t>
            </a:r>
            <a:endParaRPr lang="en-US" sz="1800" dirty="0">
              <a:solidFill>
                <a:srgbClr val="5C0426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</a:t>
            </a:r>
            <a:r>
              <a:rPr lang="en-US" dirty="0" err="1" smtClean="0"/>
              <a:t>ToF</a:t>
            </a:r>
            <a:r>
              <a:rPr lang="en-US" dirty="0" smtClean="0"/>
              <a:t> Spectrum</a:t>
            </a:r>
            <a:endParaRPr lang="en-US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October 23, 2015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2015 TRIUMF Fall Student Seminar</a:t>
            </a:r>
            <a:endParaRPr lang="en-US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752600" y="54102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Frequency (kHz)</a:t>
            </a:r>
            <a:endParaRPr lang="en-US" sz="2000" b="1" dirty="0"/>
          </a:p>
        </p:txBody>
      </p:sp>
      <p:grpSp>
        <p:nvGrpSpPr>
          <p:cNvPr id="29" name="Width"/>
          <p:cNvGrpSpPr/>
          <p:nvPr/>
        </p:nvGrpSpPr>
        <p:grpSpPr>
          <a:xfrm>
            <a:off x="2362200" y="2981980"/>
            <a:ext cx="2971800" cy="954107"/>
            <a:chOff x="2362200" y="2981980"/>
            <a:chExt cx="2971800" cy="954107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>
              <a:off x="2362200" y="3276600"/>
              <a:ext cx="1143000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113F7C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3733800" y="2981980"/>
              <a:ext cx="1600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113F7C"/>
                  </a:solidFill>
                </a:rPr>
                <a:t>For 1 s excitation, Width ~1Hz = </a:t>
              </a:r>
              <a:r>
                <a:rPr lang="el-GR" sz="1400" b="1" dirty="0" smtClean="0">
                  <a:solidFill>
                    <a:srgbClr val="113F7C"/>
                  </a:solidFill>
                </a:rPr>
                <a:t>Δν</a:t>
              </a:r>
              <a:endParaRPr lang="en-US" sz="1400" b="1" dirty="0" smtClean="0">
                <a:solidFill>
                  <a:srgbClr val="113F7C"/>
                </a:solidFill>
              </a:endParaRPr>
            </a:p>
            <a:p>
              <a:r>
                <a:rPr lang="el-GR" sz="1400" b="1" dirty="0" smtClean="0">
                  <a:solidFill>
                    <a:srgbClr val="113F7C"/>
                  </a:solidFill>
                </a:rPr>
                <a:t>Δ</a:t>
              </a:r>
              <a:r>
                <a:rPr lang="en-US" sz="1400" b="1" dirty="0" smtClean="0">
                  <a:solidFill>
                    <a:srgbClr val="113F7C"/>
                  </a:solidFill>
                </a:rPr>
                <a:t>m ≈ 200 </a:t>
              </a:r>
              <a:r>
                <a:rPr lang="en-US" sz="1400" b="1" dirty="0" err="1" smtClean="0">
                  <a:solidFill>
                    <a:srgbClr val="113F7C"/>
                  </a:solidFill>
                </a:rPr>
                <a:t>keV</a:t>
              </a:r>
              <a:r>
                <a:rPr lang="en-US" sz="1400" b="1" dirty="0" smtClean="0">
                  <a:solidFill>
                    <a:srgbClr val="113F7C"/>
                  </a:solidFill>
                </a:rPr>
                <a:t>/c</a:t>
              </a:r>
              <a:r>
                <a:rPr lang="en-US" sz="1400" b="1" baseline="30000" dirty="0" smtClean="0">
                  <a:solidFill>
                    <a:srgbClr val="113F7C"/>
                  </a:solidFill>
                </a:rPr>
                <a:t>2</a:t>
              </a:r>
              <a:endParaRPr lang="en-US" sz="1400" b="1" dirty="0">
                <a:solidFill>
                  <a:srgbClr val="113F7C"/>
                </a:solidFill>
              </a:endParaRPr>
            </a:p>
          </p:txBody>
        </p:sp>
      </p:grp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160963" y="1066800"/>
          <a:ext cx="3908425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5" name="Equation" r:id="rId11" imgW="1384200" imgH="393480" progId="Equation.3">
                  <p:embed/>
                </p:oleObj>
              </mc:Choice>
              <mc:Fallback>
                <p:oleObj name="Equation" r:id="rId11" imgW="1384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0963" y="1066800"/>
                        <a:ext cx="3908425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6186488" y="2590800"/>
          <a:ext cx="2271712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6" name="Equation" r:id="rId13" imgW="838080" imgH="431640" progId="Equation.3">
                  <p:embed/>
                </p:oleObj>
              </mc:Choice>
              <mc:Fallback>
                <p:oleObj name="Equation" r:id="rId13" imgW="838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2590800"/>
                        <a:ext cx="2271712" cy="1169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4641850" y="3944938"/>
          <a:ext cx="4538663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7" name="Equation" r:id="rId15" imgW="1714320" imgH="444240" progId="Equation.3">
                  <p:embed/>
                </p:oleObj>
              </mc:Choice>
              <mc:Fallback>
                <p:oleObj name="Equation" r:id="rId15" imgW="17143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850" y="3944938"/>
                        <a:ext cx="4538663" cy="1177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362200" y="1135062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baseline="30000" dirty="0" smtClean="0">
                <a:solidFill>
                  <a:srgbClr val="5C0426"/>
                </a:solidFill>
              </a:rPr>
              <a:t>133</a:t>
            </a:r>
            <a:r>
              <a:rPr lang="en-US" sz="4400" b="1" dirty="0" smtClean="0">
                <a:solidFill>
                  <a:srgbClr val="5C0426"/>
                </a:solidFill>
              </a:rPr>
              <a:t>Cs</a:t>
            </a:r>
            <a:endParaRPr lang="en-US" sz="4400" b="1" baseline="30000" dirty="0">
              <a:solidFill>
                <a:srgbClr val="5C04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4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5" t="9071" r="16150" b="11299"/>
          <a:stretch/>
        </p:blipFill>
        <p:spPr bwMode="auto">
          <a:xfrm>
            <a:off x="0" y="0"/>
            <a:ext cx="9144000" cy="593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75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879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5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990926">
            <a:off x="4283538" y="4131032"/>
            <a:ext cx="176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Cyclotron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990926">
            <a:off x="4521014" y="2422731"/>
            <a:ext cx="176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ISAC-I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990926">
            <a:off x="4521016" y="1554405"/>
            <a:ext cx="176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ISAC-II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0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ISAC-I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31282"/>
            <a:ext cx="9144001" cy="510865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504950" y="2905126"/>
            <a:ext cx="771525" cy="14287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70581" y="4149166"/>
            <a:ext cx="83433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TITAN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0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14338" name="Picture 2" descr="C:\Users\ddlascar\Google Drive\ToDo\ISAC_Platform_greyed 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0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1947553" y="5118266"/>
            <a:ext cx="700644" cy="43938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648197" y="5002483"/>
            <a:ext cx="765957" cy="11578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325091" y="2897579"/>
            <a:ext cx="120731" cy="216279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942608" y="2052452"/>
            <a:ext cx="1306285" cy="50074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445822" y="2553196"/>
            <a:ext cx="496786" cy="34438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46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ia\Documents\titanPubs\figures\beamlineFancy_1302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20" y="770933"/>
            <a:ext cx="6083300" cy="55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TITAN facility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17" y="2458352"/>
            <a:ext cx="1532101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RFQ</a:t>
            </a:r>
            <a:r>
              <a:rPr lang="en-US" sz="1800" dirty="0" smtClean="0">
                <a:solidFill>
                  <a:srgbClr val="FF0000"/>
                </a:solidFill>
              </a:rPr>
              <a:t>: Accumulation, cooling, and bunching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5462530" y="3990684"/>
            <a:ext cx="2730281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EBIT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accent3">
                    <a:lumMod val="75000"/>
                  </a:schemeClr>
                </a:solidFill>
              </a:rPr>
              <a:t>ms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 charge breeding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753902" y="1135105"/>
            <a:ext cx="247803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/>
              <a:t>BNG: </a:t>
            </a:r>
            <a:r>
              <a:rPr lang="en-US" sz="1800" dirty="0" smtClean="0"/>
              <a:t>fast </a:t>
            </a:r>
            <a:r>
              <a:rPr lang="en-US" sz="1800" i="1" dirty="0" smtClean="0"/>
              <a:t>m/q</a:t>
            </a:r>
            <a:r>
              <a:rPr lang="en-US" sz="1800" dirty="0" smtClean="0"/>
              <a:t> selection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12273" y="858125"/>
            <a:ext cx="4718798" cy="3724370"/>
            <a:chOff x="2391103" y="1331105"/>
            <a:chExt cx="4718798" cy="3724370"/>
          </a:xfrm>
        </p:grpSpPr>
        <p:grpSp>
          <p:nvGrpSpPr>
            <p:cNvPr id="6" name="Group 5"/>
            <p:cNvGrpSpPr/>
            <p:nvPr/>
          </p:nvGrpSpPr>
          <p:grpSpPr>
            <a:xfrm>
              <a:off x="3578772" y="1331105"/>
              <a:ext cx="3531129" cy="2606164"/>
              <a:chOff x="3578772" y="1331105"/>
              <a:chExt cx="3531129" cy="2606164"/>
            </a:xfrm>
          </p:grpSpPr>
          <p:sp>
            <p:nvSpPr>
              <p:cNvPr id="283" name="Rectangle 282"/>
              <p:cNvSpPr/>
              <p:nvPr/>
            </p:nvSpPr>
            <p:spPr>
              <a:xfrm>
                <a:off x="6510811" y="2287918"/>
                <a:ext cx="599090" cy="990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3578772" y="1331105"/>
                <a:ext cx="599090" cy="1981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4487921" y="3838194"/>
                <a:ext cx="599090" cy="990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Rectangle 283"/>
            <p:cNvSpPr/>
            <p:nvPr/>
          </p:nvSpPr>
          <p:spPr>
            <a:xfrm>
              <a:off x="2391103" y="4857325"/>
              <a:ext cx="599090" cy="198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0" name="TextBox 279"/>
          <p:cNvSpPr txBox="1"/>
          <p:nvPr/>
        </p:nvSpPr>
        <p:spPr>
          <a:xfrm>
            <a:off x="6743151" y="1135105"/>
            <a:ext cx="211305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800" b="1" dirty="0" smtClean="0">
                <a:solidFill>
                  <a:srgbClr val="0070C0"/>
                </a:solidFill>
              </a:rPr>
              <a:t>MPET</a:t>
            </a:r>
            <a:r>
              <a:rPr lang="en-US" sz="1800" dirty="0" smtClean="0">
                <a:solidFill>
                  <a:srgbClr val="0070C0"/>
                </a:solidFill>
              </a:rPr>
              <a:t>: mass  measurement via cyclotron frequency determination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6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Rectangle 6"/>
          <p:cNvSpPr>
            <a:spLocks/>
          </p:cNvSpPr>
          <p:nvPr/>
        </p:nvSpPr>
        <p:spPr bwMode="auto">
          <a:xfrm>
            <a:off x="3268266" y="177392"/>
            <a:ext cx="1385764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  <a:ea typeface="Gill Sans" charset="0"/>
                <a:cs typeface="Gill Sans" charset="0"/>
              </a:rPr>
              <a:t>The TITAN RFQ</a:t>
            </a: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204" y="731651"/>
            <a:ext cx="1678532" cy="287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200" y="250871"/>
            <a:ext cx="8229600" cy="605977"/>
          </a:xfrm>
        </p:spPr>
        <p:txBody>
          <a:bodyPr>
            <a:normAutofit/>
          </a:bodyPr>
          <a:lstStyle/>
          <a:p>
            <a:r>
              <a:rPr lang="en-US" dirty="0" smtClean="0"/>
              <a:t>Linear Paul Trap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71472" y="4101435"/>
            <a:ext cx="435771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Necessary ingredients</a:t>
            </a:r>
          </a:p>
          <a:p>
            <a:pPr defTabSz="914400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250 kHz to 1 MHz RF along the electrodes</a:t>
            </a:r>
          </a:p>
          <a:p>
            <a:pPr defTabSz="914400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Axial DC gradient</a:t>
            </a:r>
          </a:p>
          <a:p>
            <a:pPr defTabSz="914400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Buffer gas cooling on the order of a few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ms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3" descr="tra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485" y="4191483"/>
            <a:ext cx="3140947" cy="2087077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2509149" y="5853735"/>
            <a:ext cx="330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Radial trajectory of </a:t>
            </a:r>
            <a:r>
              <a:rPr lang="en-US" sz="14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133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Cs in 2.5 x 10</a:t>
            </a:r>
            <a:r>
              <a:rPr lang="en-US" sz="14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-2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mbar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Viscous drag model calculation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3242" y="5049720"/>
            <a:ext cx="4359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(mm)</a:t>
            </a:r>
            <a:endParaRPr lang="en-US" sz="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2416" y="1669970"/>
            <a:ext cx="4956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10 mm</a:t>
            </a:r>
          </a:p>
        </p:txBody>
      </p:sp>
      <p:pic>
        <p:nvPicPr>
          <p:cNvPr id="11" name="Picture 10" descr="RFQelectrodes_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2000" y="528446"/>
            <a:ext cx="4933379" cy="3585600"/>
          </a:xfrm>
          <a:prstGeom prst="rect">
            <a:avLst/>
          </a:prstGeom>
        </p:spPr>
      </p:pic>
      <p:pic>
        <p:nvPicPr>
          <p:cNvPr id="12" name="Picture 11" descr="RFQelectrodes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2000" y="528446"/>
            <a:ext cx="4933379" cy="3585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888" y="5728421"/>
            <a:ext cx="1896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Similar to TITAN RFQ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NIMA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676 (2012)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32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03920" y="94596"/>
            <a:ext cx="2695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FF0000"/>
                </a:solidFill>
              </a:rPr>
              <a:t>Slide courtesy of T. Brunner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39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89186" y="1371600"/>
                <a:ext cx="4306614" cy="47545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What can we do to improve mass precision?</a:t>
                </a:r>
              </a:p>
              <a:p>
                <a:r>
                  <a:rPr lang="en-US" dirty="0" smtClean="0"/>
                  <a:t>Get a stronger magnet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Measure for longer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rf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Get more statistics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Measure a smaller mass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Measure higher charge state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89186" y="1371600"/>
                <a:ext cx="4306614" cy="4754563"/>
              </a:xfrm>
              <a:blipFill rotWithShape="1">
                <a:blip r:embed="rId3"/>
                <a:stretch>
                  <a:fillRect l="-2829" t="-1282" r="-2546" b="-4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Precision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23,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 TRIUMF Fall Student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516674"/>
              </p:ext>
            </p:extLst>
          </p:nvPr>
        </p:nvGraphicFramePr>
        <p:xfrm>
          <a:off x="4605337" y="1371600"/>
          <a:ext cx="4538663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1" name="Equation" r:id="rId4" imgW="1714500" imgH="444500" progId="Equation.3">
                  <p:embed/>
                </p:oleObj>
              </mc:Choice>
              <mc:Fallback>
                <p:oleObj name="Equation" r:id="rId4" imgW="17145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5337" y="1371600"/>
                        <a:ext cx="4538663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Callout 2 (Border and Accent Bar) 8"/>
          <p:cNvSpPr/>
          <p:nvPr/>
        </p:nvSpPr>
        <p:spPr>
          <a:xfrm>
            <a:off x="4605338" y="2412124"/>
            <a:ext cx="1448621" cy="441435"/>
          </a:xfrm>
          <a:prstGeom prst="accentBorderCallout2">
            <a:avLst>
              <a:gd name="adj1" fmla="val 18750"/>
              <a:gd name="adj2" fmla="val -8333"/>
              <a:gd name="adj3" fmla="val 25893"/>
              <a:gd name="adj4" fmla="val -51493"/>
              <a:gd name="adj5" fmla="val 105357"/>
              <a:gd name="adj6" fmla="val -143527"/>
            </a:avLst>
          </a:prstGeom>
          <a:grp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Expensive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51282" y="3268717"/>
            <a:ext cx="4030266" cy="767256"/>
            <a:chOff x="4351282" y="3268717"/>
            <a:chExt cx="4030266" cy="767256"/>
          </a:xfrm>
        </p:grpSpPr>
        <p:sp>
          <p:nvSpPr>
            <p:cNvPr id="10" name="Line Callout 2 (Border and Accent Bar) 9"/>
            <p:cNvSpPr/>
            <p:nvPr/>
          </p:nvSpPr>
          <p:spPr>
            <a:xfrm>
              <a:off x="5791651" y="3268717"/>
              <a:ext cx="2589897" cy="767256"/>
            </a:xfrm>
            <a:prstGeom prst="accentBorderCallout2">
              <a:avLst>
                <a:gd name="adj1" fmla="val 81437"/>
                <a:gd name="adj2" fmla="val -5289"/>
                <a:gd name="adj3" fmla="val 86927"/>
                <a:gd name="adj4" fmla="val -44797"/>
                <a:gd name="adj5" fmla="val 103242"/>
                <a:gd name="adj6" fmla="val -59522"/>
              </a:avLst>
            </a:prstGeom>
            <a:grpFill/>
            <a:ln w="22225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ysClr val="windowText" lastClr="000000"/>
                  </a:solidFill>
                </a:rPr>
                <a:t>What if the species is short lived?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 flipV="1">
              <a:off x="4351282" y="3547241"/>
              <a:ext cx="1280160" cy="31531"/>
            </a:xfrm>
            <a:prstGeom prst="line">
              <a:avLst/>
            </a:prstGeom>
            <a:ln w="22225">
              <a:solidFill>
                <a:schemeClr val="tx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Line Callout 2 (Border and Accent Bar) 13"/>
          <p:cNvSpPr/>
          <p:nvPr/>
        </p:nvSpPr>
        <p:spPr>
          <a:xfrm>
            <a:off x="5631443" y="4440621"/>
            <a:ext cx="1872943" cy="777765"/>
          </a:xfrm>
          <a:prstGeom prst="accentBorderCallout2">
            <a:avLst>
              <a:gd name="adj1" fmla="val 18750"/>
              <a:gd name="adj2" fmla="val -8333"/>
              <a:gd name="adj3" fmla="val 60835"/>
              <a:gd name="adj4" fmla="val -69964"/>
              <a:gd name="adj5" fmla="val 68002"/>
              <a:gd name="adj6" fmla="val -154284"/>
            </a:avLst>
          </a:prstGeom>
          <a:grp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Not normally an option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4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7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00731753"/>
                  </p:ext>
                </p:extLst>
              </p:nvPr>
            </p:nvGraphicFramePr>
            <p:xfrm>
              <a:off x="616580" y="1295400"/>
              <a:ext cx="7910840" cy="4053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66268"/>
                    <a:gridCol w="1492544"/>
                    <a:gridCol w="2873911"/>
                    <a:gridCol w="1878117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+mn-lt"/>
                            </a:rPr>
                            <a:t>Mass</a:t>
                          </a:r>
                          <a:br>
                            <a:rPr lang="en-US" sz="2800" dirty="0" smtClean="0">
                              <a:latin typeface="+mn-lt"/>
                            </a:rPr>
                          </a:br>
                          <a:r>
                            <a:rPr lang="en-US" sz="2800" dirty="0" smtClean="0">
                              <a:latin typeface="+mn-lt"/>
                            </a:rPr>
                            <a:t>(AMU)</a:t>
                          </a:r>
                          <a:endParaRPr lang="en-US" sz="2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+mn-lt"/>
                            </a:rPr>
                            <a:t>m - M(</a:t>
                          </a:r>
                          <a:r>
                            <a:rPr lang="en-US" sz="2800" baseline="30000" dirty="0" smtClean="0">
                              <a:latin typeface="+mn-lt"/>
                            </a:rPr>
                            <a:t>180</a:t>
                          </a:r>
                          <a:r>
                            <a:rPr lang="en-US" sz="2800" baseline="0" dirty="0" smtClean="0">
                              <a:latin typeface="+mn-lt"/>
                            </a:rPr>
                            <a:t>Hf)</a:t>
                          </a:r>
                          <a:r>
                            <a:rPr lang="en-US" sz="2800" dirty="0" smtClean="0">
                              <a:latin typeface="+mn-lt"/>
                            </a:rPr>
                            <a:t/>
                          </a:r>
                          <a:br>
                            <a:rPr lang="en-US" sz="2800" dirty="0" smtClean="0">
                              <a:latin typeface="+mn-lt"/>
                            </a:rPr>
                          </a:br>
                          <a:r>
                            <a:rPr lang="en-US" sz="2800" dirty="0" smtClean="0">
                              <a:latin typeface="+mn-lt"/>
                            </a:rPr>
                            <a:t>(AMU)</a:t>
                          </a:r>
                          <a:endParaRPr lang="en-US" sz="2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0" smtClean="0">
                                        <a:latin typeface="Cambria Math"/>
                                      </a:rPr>
                                      <m:t>𝚫</m:t>
                                    </m:r>
                                    <m:r>
                                      <a:rPr lang="en-US" sz="2800" b="1" i="1" smtClean="0">
                                        <a:latin typeface="Cambria Math"/>
                                      </a:rPr>
                                      <m:t>𝒎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latin typeface="Cambria Math"/>
                                      </a:rPr>
                                      <m:t>𝑴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>
                            <a:latin typeface="+mn-lt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baseline="30000" dirty="0" smtClean="0"/>
                            <a:t>180</a:t>
                          </a:r>
                          <a:r>
                            <a:rPr lang="en-US" sz="2800" baseline="0" dirty="0" smtClean="0"/>
                            <a:t>Hf</a:t>
                          </a:r>
                          <a:endParaRPr lang="en-US" sz="28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179.9466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--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--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baseline="30000" dirty="0" smtClean="0"/>
                            <a:t>179</a:t>
                          </a:r>
                          <a:r>
                            <a:rPr lang="en-US" sz="2800" baseline="0" dirty="0" smtClean="0"/>
                            <a:t>HfH</a:t>
                          </a:r>
                          <a:endParaRPr lang="en-US" sz="28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179.9538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0.0071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3.94 x 10</a:t>
                          </a:r>
                          <a:r>
                            <a:rPr lang="en-US" sz="2800" baseline="30000" dirty="0" smtClean="0"/>
                            <a:t>-5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C</a:t>
                          </a:r>
                          <a:r>
                            <a:rPr lang="en-US" sz="2800" baseline="-25000" dirty="0" smtClean="0"/>
                            <a:t>6</a:t>
                          </a:r>
                          <a:r>
                            <a:rPr lang="en-US" sz="2800" dirty="0" smtClean="0"/>
                            <a:t>H</a:t>
                          </a:r>
                          <a:r>
                            <a:rPr lang="en-US" sz="2800" baseline="-25000" dirty="0" smtClean="0"/>
                            <a:t>12</a:t>
                          </a:r>
                          <a:r>
                            <a:rPr lang="en-US" sz="2800" dirty="0" smtClean="0"/>
                            <a:t>O</a:t>
                          </a:r>
                          <a:r>
                            <a:rPr lang="en-US" sz="2800" baseline="-25000" dirty="0" smtClean="0"/>
                            <a:t>6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180.0648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0.1168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6.49 x 10</a:t>
                          </a:r>
                          <a:r>
                            <a:rPr lang="en-US" sz="2800" baseline="30000" dirty="0" smtClean="0"/>
                            <a:t>-4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C</a:t>
                          </a:r>
                          <a:r>
                            <a:rPr lang="en-US" sz="2800" baseline="-25000" dirty="0" smtClean="0"/>
                            <a:t>9</a:t>
                          </a:r>
                          <a:r>
                            <a:rPr lang="en-US" sz="2800" dirty="0" smtClean="0"/>
                            <a:t>H</a:t>
                          </a:r>
                          <a:r>
                            <a:rPr lang="en-US" sz="2800" baseline="-25000" dirty="0" smtClean="0"/>
                            <a:t>8</a:t>
                          </a:r>
                          <a:r>
                            <a:rPr lang="en-US" sz="2800" dirty="0" smtClean="0"/>
                            <a:t>O</a:t>
                          </a:r>
                          <a:r>
                            <a:rPr lang="en-US" sz="2800" baseline="-25000" dirty="0" smtClean="0"/>
                            <a:t>4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180.0432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0.0957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5.32 x 10</a:t>
                          </a:r>
                          <a:r>
                            <a:rPr lang="en-US" sz="2800" baseline="30000" dirty="0" smtClean="0"/>
                            <a:t>-4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C</a:t>
                          </a:r>
                          <a:r>
                            <a:rPr lang="en-US" sz="2800" baseline="-25000" dirty="0" smtClean="0"/>
                            <a:t>10</a:t>
                          </a:r>
                          <a:r>
                            <a:rPr lang="en-US" sz="2800" dirty="0" smtClean="0"/>
                            <a:t>H</a:t>
                          </a:r>
                          <a:r>
                            <a:rPr lang="en-US" sz="2800" baseline="-25000" dirty="0" smtClean="0"/>
                            <a:t>12</a:t>
                          </a:r>
                          <a:r>
                            <a:rPr lang="en-US" sz="2800" dirty="0" smtClean="0"/>
                            <a:t>O</a:t>
                          </a:r>
                          <a:r>
                            <a:rPr lang="en-US" sz="2800" baseline="-25000" dirty="0" smtClean="0"/>
                            <a:t>3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180.0800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0.1321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7.34 x 10</a:t>
                          </a:r>
                          <a:r>
                            <a:rPr lang="en-US" sz="2800" baseline="30000" dirty="0" smtClean="0"/>
                            <a:t>-4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C</a:t>
                          </a:r>
                          <a:r>
                            <a:rPr lang="en-US" sz="2800" baseline="-25000" dirty="0" smtClean="0"/>
                            <a:t>7</a:t>
                          </a:r>
                          <a:r>
                            <a:rPr lang="en-US" sz="2800" dirty="0" smtClean="0"/>
                            <a:t>H</a:t>
                          </a:r>
                          <a:r>
                            <a:rPr lang="en-US" sz="2800" baseline="-25000" dirty="0" smtClean="0"/>
                            <a:t>7</a:t>
                          </a:r>
                          <a:r>
                            <a:rPr lang="en-US" sz="2800" dirty="0" smtClean="0"/>
                            <a:t>F</a:t>
                          </a:r>
                          <a:r>
                            <a:rPr lang="en-US" sz="2800" baseline="-25000" dirty="0" smtClean="0"/>
                            <a:t>3</a:t>
                          </a:r>
                          <a:r>
                            <a:rPr lang="en-US" sz="2800" dirty="0" smtClean="0"/>
                            <a:t>O</a:t>
                          </a:r>
                          <a:r>
                            <a:rPr lang="en-US" sz="2800" baseline="-25000" dirty="0" smtClean="0"/>
                            <a:t>2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180.0406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0.0933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5.18 x 10</a:t>
                          </a:r>
                          <a:r>
                            <a:rPr lang="en-US" sz="2800" baseline="30000" dirty="0" smtClean="0"/>
                            <a:t>-4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Content Placeholder 7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37961472"/>
                  </p:ext>
                </p:extLst>
              </p:nvPr>
            </p:nvGraphicFramePr>
            <p:xfrm>
              <a:off x="616580" y="1295400"/>
              <a:ext cx="7910840" cy="4053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66268"/>
                    <a:gridCol w="1492544"/>
                    <a:gridCol w="2873911"/>
                    <a:gridCol w="1878117"/>
                  </a:tblGrid>
                  <a:tr h="944880"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+mn-lt"/>
                            </a:rPr>
                            <a:t>Mass</a:t>
                          </a:r>
                          <a:br>
                            <a:rPr lang="en-US" sz="2800" dirty="0" smtClean="0">
                              <a:latin typeface="+mn-lt"/>
                            </a:rPr>
                          </a:br>
                          <a:r>
                            <a:rPr lang="en-US" sz="2800" dirty="0" smtClean="0">
                              <a:latin typeface="+mn-lt"/>
                            </a:rPr>
                            <a:t>(AMU)</a:t>
                          </a:r>
                          <a:endParaRPr lang="en-US" sz="2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+mn-lt"/>
                            </a:rPr>
                            <a:t>m - M(</a:t>
                          </a:r>
                          <a:r>
                            <a:rPr lang="en-US" sz="2800" baseline="30000" dirty="0" smtClean="0">
                              <a:latin typeface="+mn-lt"/>
                            </a:rPr>
                            <a:t>180</a:t>
                          </a:r>
                          <a:r>
                            <a:rPr lang="en-US" sz="2800" baseline="0" dirty="0" smtClean="0">
                              <a:latin typeface="+mn-lt"/>
                            </a:rPr>
                            <a:t>Hf)</a:t>
                          </a:r>
                          <a:r>
                            <a:rPr lang="en-US" sz="2800" dirty="0" smtClean="0">
                              <a:latin typeface="+mn-lt"/>
                            </a:rPr>
                            <a:t/>
                          </a:r>
                          <a:br>
                            <a:rPr lang="en-US" sz="2800" dirty="0" smtClean="0">
                              <a:latin typeface="+mn-lt"/>
                            </a:rPr>
                          </a:br>
                          <a:r>
                            <a:rPr lang="en-US" sz="2800" dirty="0" smtClean="0">
                              <a:latin typeface="+mn-lt"/>
                            </a:rPr>
                            <a:t>(AMU)</a:t>
                          </a:r>
                          <a:endParaRPr lang="en-US" sz="28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21429" t="-6452" b="-352258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baseline="30000" dirty="0" smtClean="0"/>
                            <a:t>180</a:t>
                          </a:r>
                          <a:r>
                            <a:rPr lang="en-US" sz="2800" baseline="0" dirty="0" smtClean="0"/>
                            <a:t>Hf</a:t>
                          </a:r>
                          <a:endParaRPr lang="en-US" sz="28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179.9466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--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--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baseline="30000" dirty="0" smtClean="0"/>
                            <a:t>179</a:t>
                          </a:r>
                          <a:r>
                            <a:rPr lang="en-US" sz="2800" baseline="0" dirty="0" smtClean="0"/>
                            <a:t>HfH</a:t>
                          </a:r>
                          <a:endParaRPr lang="en-US" sz="28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179.9538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0.0071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3.94 </a:t>
                          </a:r>
                          <a:r>
                            <a:rPr lang="en-US" sz="2800" dirty="0" smtClean="0"/>
                            <a:t>x </a:t>
                          </a:r>
                          <a:r>
                            <a:rPr lang="en-US" sz="2800" dirty="0" smtClean="0"/>
                            <a:t>10</a:t>
                          </a:r>
                          <a:r>
                            <a:rPr lang="en-US" sz="2800" baseline="30000" dirty="0" smtClean="0"/>
                            <a:t>-5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C</a:t>
                          </a:r>
                          <a:r>
                            <a:rPr lang="en-US" sz="2800" baseline="-25000" dirty="0" smtClean="0"/>
                            <a:t>6</a:t>
                          </a:r>
                          <a:r>
                            <a:rPr lang="en-US" sz="2800" dirty="0" smtClean="0"/>
                            <a:t>H</a:t>
                          </a:r>
                          <a:r>
                            <a:rPr lang="en-US" sz="2800" baseline="-25000" dirty="0" smtClean="0"/>
                            <a:t>12</a:t>
                          </a:r>
                          <a:r>
                            <a:rPr lang="en-US" sz="2800" dirty="0" smtClean="0"/>
                            <a:t>O</a:t>
                          </a:r>
                          <a:r>
                            <a:rPr lang="en-US" sz="2800" baseline="-25000" dirty="0" smtClean="0"/>
                            <a:t>6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180.0648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0.1168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6.49 </a:t>
                          </a:r>
                          <a:r>
                            <a:rPr lang="en-US" sz="2800" dirty="0" smtClean="0"/>
                            <a:t>x </a:t>
                          </a:r>
                          <a:r>
                            <a:rPr lang="en-US" sz="2800" dirty="0" smtClean="0"/>
                            <a:t>10</a:t>
                          </a:r>
                          <a:r>
                            <a:rPr lang="en-US" sz="2800" baseline="30000" dirty="0" smtClean="0"/>
                            <a:t>-4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C</a:t>
                          </a:r>
                          <a:r>
                            <a:rPr lang="en-US" sz="2800" baseline="-25000" dirty="0" smtClean="0"/>
                            <a:t>9</a:t>
                          </a:r>
                          <a:r>
                            <a:rPr lang="en-US" sz="2800" dirty="0" smtClean="0"/>
                            <a:t>H</a:t>
                          </a:r>
                          <a:r>
                            <a:rPr lang="en-US" sz="2800" baseline="-25000" dirty="0" smtClean="0"/>
                            <a:t>8</a:t>
                          </a:r>
                          <a:r>
                            <a:rPr lang="en-US" sz="2800" dirty="0" smtClean="0"/>
                            <a:t>O</a:t>
                          </a:r>
                          <a:r>
                            <a:rPr lang="en-US" sz="2800" baseline="-25000" dirty="0" smtClean="0"/>
                            <a:t>4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180.0432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0.0957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5.32 </a:t>
                          </a:r>
                          <a:r>
                            <a:rPr lang="en-US" sz="2800" dirty="0" smtClean="0"/>
                            <a:t>x </a:t>
                          </a:r>
                          <a:r>
                            <a:rPr lang="en-US" sz="2800" dirty="0" smtClean="0"/>
                            <a:t>10</a:t>
                          </a:r>
                          <a:r>
                            <a:rPr lang="en-US" sz="2800" baseline="30000" dirty="0" smtClean="0"/>
                            <a:t>-4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C</a:t>
                          </a:r>
                          <a:r>
                            <a:rPr lang="en-US" sz="2800" baseline="-25000" dirty="0" smtClean="0"/>
                            <a:t>10</a:t>
                          </a:r>
                          <a:r>
                            <a:rPr lang="en-US" sz="2800" dirty="0" smtClean="0"/>
                            <a:t>H</a:t>
                          </a:r>
                          <a:r>
                            <a:rPr lang="en-US" sz="2800" baseline="-25000" dirty="0" smtClean="0"/>
                            <a:t>12</a:t>
                          </a:r>
                          <a:r>
                            <a:rPr lang="en-US" sz="2800" dirty="0" smtClean="0"/>
                            <a:t>O</a:t>
                          </a:r>
                          <a:r>
                            <a:rPr lang="en-US" sz="2800" baseline="-25000" dirty="0" smtClean="0"/>
                            <a:t>3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180.0800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0.1321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7.34 </a:t>
                          </a:r>
                          <a:r>
                            <a:rPr lang="en-US" sz="2800" dirty="0" smtClean="0"/>
                            <a:t>x </a:t>
                          </a:r>
                          <a:r>
                            <a:rPr lang="en-US" sz="2800" dirty="0" smtClean="0"/>
                            <a:t>10</a:t>
                          </a:r>
                          <a:r>
                            <a:rPr lang="en-US" sz="2800" baseline="30000" dirty="0" smtClean="0"/>
                            <a:t>-4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C</a:t>
                          </a:r>
                          <a:r>
                            <a:rPr lang="en-US" sz="2800" baseline="-25000" dirty="0" smtClean="0"/>
                            <a:t>7</a:t>
                          </a:r>
                          <a:r>
                            <a:rPr lang="en-US" sz="2800" dirty="0" smtClean="0"/>
                            <a:t>H</a:t>
                          </a:r>
                          <a:r>
                            <a:rPr lang="en-US" sz="2800" baseline="-25000" dirty="0" smtClean="0"/>
                            <a:t>7</a:t>
                          </a:r>
                          <a:r>
                            <a:rPr lang="en-US" sz="2800" dirty="0" smtClean="0"/>
                            <a:t>F</a:t>
                          </a:r>
                          <a:r>
                            <a:rPr lang="en-US" sz="2800" baseline="-25000" dirty="0" smtClean="0"/>
                            <a:t>3</a:t>
                          </a:r>
                          <a:r>
                            <a:rPr lang="en-US" sz="2800" dirty="0" smtClean="0"/>
                            <a:t>O</a:t>
                          </a:r>
                          <a:r>
                            <a:rPr lang="en-US" sz="2800" baseline="-25000" dirty="0" smtClean="0"/>
                            <a:t>2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180.0406</a:t>
                          </a:r>
                          <a:endParaRPr lang="en-US" sz="2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0.0933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5.18 </a:t>
                          </a:r>
                          <a:r>
                            <a:rPr lang="en-US" sz="2800" dirty="0" smtClean="0"/>
                            <a:t>x </a:t>
                          </a:r>
                          <a:r>
                            <a:rPr lang="en-US" sz="2800" dirty="0" smtClean="0"/>
                            <a:t>10</a:t>
                          </a:r>
                          <a:r>
                            <a:rPr lang="en-US" sz="2800" baseline="30000" dirty="0" smtClean="0"/>
                            <a:t>-4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measure masses?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SFU Nuclear Chemistry - Mass1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ia\Documents\titanPubs\figures\beamlineFancy_1302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20" y="770933"/>
            <a:ext cx="6083300" cy="55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TITAN facility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17" y="2458352"/>
            <a:ext cx="1532101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RFQ</a:t>
            </a:r>
            <a:r>
              <a:rPr lang="en-US" sz="1800" dirty="0" smtClean="0">
                <a:solidFill>
                  <a:srgbClr val="FF0000"/>
                </a:solidFill>
              </a:rPr>
              <a:t>: Accumulation, cooling, and bunching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5462530" y="3990684"/>
            <a:ext cx="2730281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EBIT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accent3">
                    <a:lumMod val="75000"/>
                  </a:schemeClr>
                </a:solidFill>
              </a:rPr>
              <a:t>ms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 charge breeding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753902" y="1135105"/>
            <a:ext cx="247803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/>
              <a:t>BNG: </a:t>
            </a:r>
            <a:r>
              <a:rPr lang="en-US" sz="1800" dirty="0" smtClean="0"/>
              <a:t>fast </a:t>
            </a:r>
            <a:r>
              <a:rPr lang="en-US" sz="1800" i="1" dirty="0" smtClean="0"/>
              <a:t>m/q</a:t>
            </a:r>
            <a:r>
              <a:rPr lang="en-US" sz="1800" dirty="0" smtClean="0"/>
              <a:t> selection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12273" y="858125"/>
            <a:ext cx="4718798" cy="3724370"/>
            <a:chOff x="2391103" y="1331105"/>
            <a:chExt cx="4718798" cy="3724370"/>
          </a:xfrm>
        </p:grpSpPr>
        <p:grpSp>
          <p:nvGrpSpPr>
            <p:cNvPr id="6" name="Group 5"/>
            <p:cNvGrpSpPr/>
            <p:nvPr/>
          </p:nvGrpSpPr>
          <p:grpSpPr>
            <a:xfrm>
              <a:off x="3578772" y="1331105"/>
              <a:ext cx="3531129" cy="2606164"/>
              <a:chOff x="3578772" y="1331105"/>
              <a:chExt cx="3531129" cy="2606164"/>
            </a:xfrm>
          </p:grpSpPr>
          <p:sp>
            <p:nvSpPr>
              <p:cNvPr id="283" name="Rectangle 282"/>
              <p:cNvSpPr/>
              <p:nvPr/>
            </p:nvSpPr>
            <p:spPr>
              <a:xfrm>
                <a:off x="6510811" y="2287918"/>
                <a:ext cx="599090" cy="990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3578772" y="1331105"/>
                <a:ext cx="599090" cy="1981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4487921" y="3838194"/>
                <a:ext cx="599090" cy="990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Rectangle 283"/>
            <p:cNvSpPr/>
            <p:nvPr/>
          </p:nvSpPr>
          <p:spPr>
            <a:xfrm>
              <a:off x="2391103" y="4857325"/>
              <a:ext cx="599090" cy="198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0" name="TextBox 279"/>
          <p:cNvSpPr txBox="1"/>
          <p:nvPr/>
        </p:nvSpPr>
        <p:spPr>
          <a:xfrm>
            <a:off x="6743151" y="1135105"/>
            <a:ext cx="211305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800" b="1" dirty="0" smtClean="0">
                <a:solidFill>
                  <a:srgbClr val="0070C0"/>
                </a:solidFill>
              </a:rPr>
              <a:t>MPET</a:t>
            </a:r>
            <a:r>
              <a:rPr lang="en-US" sz="1800" dirty="0" smtClean="0">
                <a:solidFill>
                  <a:srgbClr val="0070C0"/>
                </a:solidFill>
              </a:rPr>
              <a:t>: mass  measurement via cyclotron frequency determination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593541" y="4686300"/>
                <a:ext cx="2299219" cy="956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rf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541" y="4686300"/>
                <a:ext cx="2299219" cy="956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5593541" y="3667125"/>
            <a:ext cx="1369234" cy="1609725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06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uebersicht_total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/>
              <a:t>lectron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</a:t>
            </a:r>
            <a:r>
              <a:rPr lang="en-US" dirty="0" smtClean="0"/>
              <a:t>rap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80450" y="1074810"/>
            <a:ext cx="6354182" cy="1323439"/>
          </a:xfrm>
          <a:prstGeom prst="rect">
            <a:avLst/>
          </a:prstGeom>
          <a:solidFill>
            <a:srgbClr val="EEECE1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Superconducting magnet, </a:t>
            </a:r>
            <a:r>
              <a:rPr lang="en-US" sz="2000" dirty="0" smtClean="0"/>
              <a:t>Helmholtz configuration, </a:t>
            </a:r>
            <a:r>
              <a:rPr lang="en-US" sz="2000" dirty="0" smtClean="0">
                <a:latin typeface="Arial"/>
                <a:cs typeface="Arial"/>
              </a:rPr>
              <a:t>≤ 6 T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Design limits on electron beam 70 </a:t>
            </a:r>
            <a:r>
              <a:rPr lang="en-US" sz="2000" dirty="0" err="1" smtClean="0"/>
              <a:t>keV</a:t>
            </a:r>
            <a:r>
              <a:rPr lang="en-US" sz="2000" dirty="0" smtClean="0"/>
              <a:t> &amp; 5 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7 radial ports with recessed Be windows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62301" y="6582138"/>
            <a:ext cx="2771463" cy="27699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Lapierre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 al.,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NIMA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624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(2010) 54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64" y="5567082"/>
            <a:ext cx="1210235" cy="129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5867400" y="4648200"/>
            <a:ext cx="1369286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dirty="0" smtClean="0"/>
              <a:t>Sikler lens</a:t>
            </a:r>
            <a:endParaRPr lang="de-DE" sz="2000" dirty="0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7832167" y="4161971"/>
            <a:ext cx="1096775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dirty="0" smtClean="0"/>
              <a:t>cathode</a:t>
            </a:r>
            <a:endParaRPr lang="de-DE" sz="2000" dirty="0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809172" y="6027875"/>
            <a:ext cx="1954446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dirty="0" smtClean="0"/>
              <a:t>electron gun</a:t>
            </a:r>
          </a:p>
          <a:p>
            <a:r>
              <a:rPr lang="de-DE" sz="1800" dirty="0" smtClean="0"/>
              <a:t>500 mA achieved</a:t>
            </a:r>
            <a:endParaRPr lang="de-DE" sz="1800" dirty="0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23, 2015</a:t>
            </a:r>
            <a:endParaRPr lang="en-US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 TRIUMF Fall Student Seminar</a:t>
            </a:r>
            <a:endParaRPr lang="en-US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72226" y="3124793"/>
                <a:ext cx="1788888" cy="10143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𝐵</m:t>
                      </m:r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𝜋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226" y="3124793"/>
                <a:ext cx="1788888" cy="101431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458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3" grpId="0" animBg="1"/>
      <p:bldP spid="24" grpId="0" animBg="1"/>
      <p:bldP spid="26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582518"/>
              </p:ext>
            </p:extLst>
          </p:nvPr>
        </p:nvGraphicFramePr>
        <p:xfrm>
          <a:off x="5216525" y="3845589"/>
          <a:ext cx="3840480" cy="2615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2" name="Graph" r:id="rId4" imgW="4165600" imgH="2921000" progId="">
                  <p:embed/>
                </p:oleObj>
              </mc:Choice>
              <mc:Fallback>
                <p:oleObj name="Graph" r:id="rId4" imgW="4165600" imgH="29210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25" y="3845589"/>
                        <a:ext cx="3840480" cy="26151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3966462"/>
              </p:ext>
            </p:extLst>
          </p:nvPr>
        </p:nvGraphicFramePr>
        <p:xfrm>
          <a:off x="5216525" y="1284907"/>
          <a:ext cx="3840480" cy="2615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3" name="Graph" r:id="rId6" imgW="4656841" imgH="2441542" progId="">
                  <p:embed/>
                </p:oleObj>
              </mc:Choice>
              <mc:Fallback>
                <p:oleObj name="Graph" r:id="rId6" imgW="4656841" imgH="2441542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25" y="1284907"/>
                        <a:ext cx="3840480" cy="26151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18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338084" cy="4869712"/>
          </a:xfrm>
        </p:spPr>
        <p:txBody>
          <a:bodyPr/>
          <a:lstStyle/>
          <a:p>
            <a:r>
              <a:rPr lang="en-US" dirty="0" smtClean="0"/>
              <a:t>TITAN specializes in  short measurement cycles.</a:t>
            </a:r>
          </a:p>
          <a:p>
            <a:r>
              <a:rPr lang="en-US" dirty="0" smtClean="0"/>
              <a:t>Measure masses of some of the shortest lived nuclides </a:t>
            </a:r>
            <a:r>
              <a:rPr lang="en-US" i="1" dirty="0" smtClean="0"/>
              <a:t>ever</a:t>
            </a:r>
            <a:r>
              <a:rPr lang="en-US" dirty="0" smtClean="0"/>
              <a:t>.</a:t>
            </a:r>
          </a:p>
          <a:p>
            <a:pPr lvl="1"/>
            <a:r>
              <a:rPr lang="en-US" baseline="30000" dirty="0" smtClean="0"/>
              <a:t>31</a:t>
            </a:r>
            <a:r>
              <a:rPr lang="en-US" dirty="0" smtClean="0"/>
              <a:t>Na (t</a:t>
            </a:r>
            <a:r>
              <a:rPr lang="en-US" baseline="-25000" dirty="0" smtClean="0"/>
              <a:t>1/2 </a:t>
            </a:r>
            <a:r>
              <a:rPr lang="en-US" dirty="0" smtClean="0"/>
              <a:t>= 17 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</a:p>
          <a:p>
            <a:pPr lvl="1"/>
            <a:r>
              <a:rPr lang="en-US" baseline="30000" dirty="0" smtClean="0"/>
              <a:t>32</a:t>
            </a:r>
            <a:r>
              <a:rPr lang="en-US" dirty="0" smtClean="0"/>
              <a:t>Na </a:t>
            </a:r>
            <a:r>
              <a:rPr lang="en-US" dirty="0"/>
              <a:t>(t</a:t>
            </a:r>
            <a:r>
              <a:rPr lang="en-US" baseline="-25000" dirty="0"/>
              <a:t>1/2 </a:t>
            </a:r>
            <a:r>
              <a:rPr lang="en-US" dirty="0"/>
              <a:t>= </a:t>
            </a:r>
            <a:r>
              <a:rPr lang="en-US" dirty="0" smtClean="0"/>
              <a:t>13 </a:t>
            </a:r>
            <a:r>
              <a:rPr lang="en-US" dirty="0" err="1"/>
              <a:t>ms</a:t>
            </a:r>
            <a:r>
              <a:rPr lang="en-US" dirty="0" smtClean="0"/>
              <a:t>)</a:t>
            </a:r>
          </a:p>
          <a:p>
            <a:pPr lvl="1"/>
            <a:r>
              <a:rPr lang="en-US" baseline="30000" dirty="0" smtClean="0"/>
              <a:t>11</a:t>
            </a:r>
            <a:r>
              <a:rPr lang="en-US" dirty="0" smtClean="0"/>
              <a:t>Li </a:t>
            </a:r>
            <a:r>
              <a:rPr lang="en-US" dirty="0"/>
              <a:t>(t</a:t>
            </a:r>
            <a:r>
              <a:rPr lang="en-US" baseline="-25000" dirty="0"/>
              <a:t>1/2 </a:t>
            </a:r>
            <a:r>
              <a:rPr lang="en-US" dirty="0"/>
              <a:t>= </a:t>
            </a:r>
            <a:r>
              <a:rPr lang="en-US" b="1" u="dbl" dirty="0" smtClean="0"/>
              <a:t>9</a:t>
            </a:r>
            <a:r>
              <a:rPr lang="en-US" dirty="0" smtClean="0"/>
              <a:t> </a:t>
            </a:r>
            <a:r>
              <a:rPr lang="en-US" dirty="0"/>
              <a:t>ms</a:t>
            </a:r>
            <a:r>
              <a:rPr lang="en-US" dirty="0" smtClean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</a:t>
            </a:r>
            <a:r>
              <a:rPr lang="en-US" dirty="0"/>
              <a:t>M</a:t>
            </a:r>
            <a:r>
              <a:rPr lang="en-US" dirty="0" smtClean="0"/>
              <a:t>easurement </a:t>
            </a:r>
            <a:r>
              <a:rPr lang="en-US" dirty="0"/>
              <a:t>T</a:t>
            </a:r>
            <a:r>
              <a:rPr lang="en-US" dirty="0" smtClean="0"/>
              <a:t>imes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 flipH="1">
            <a:off x="7306259" y="4422324"/>
            <a:ext cx="71" cy="1113305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277700" y="4052992"/>
            <a:ext cx="2057259" cy="369332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 smtClean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1800" b="1" baseline="-25000" dirty="0" err="1" smtClean="0">
                <a:solidFill>
                  <a:srgbClr val="0000FF"/>
                </a:solidFill>
                <a:latin typeface="Tahoma" pitchFamily="34" charset="0"/>
              </a:rPr>
              <a:t>c</a:t>
            </a:r>
            <a:r>
              <a:rPr lang="en-US" sz="1800" b="1" dirty="0" smtClean="0">
                <a:solidFill>
                  <a:srgbClr val="0000FF"/>
                </a:solidFill>
              </a:rPr>
              <a:t> = </a:t>
            </a:r>
            <a:r>
              <a:rPr lang="en-US" sz="1800" b="1" dirty="0" err="1" smtClean="0">
                <a:solidFill>
                  <a:srgbClr val="0000FF"/>
                </a:solidFill>
              </a:rPr>
              <a:t>qe</a:t>
            </a:r>
            <a:r>
              <a:rPr lang="en-US" sz="1800" b="1" dirty="0" smtClean="0">
                <a:solidFill>
                  <a:srgbClr val="0000FF"/>
                </a:solidFill>
              </a:rPr>
              <a:t>/m ∙ B/2</a:t>
            </a:r>
            <a:r>
              <a:rPr lang="en-US" sz="1800" b="1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9750" y="2813505"/>
            <a:ext cx="143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30000" dirty="0" smtClean="0">
                <a:solidFill>
                  <a:srgbClr val="113F7C"/>
                </a:solidFill>
              </a:rPr>
              <a:t>31</a:t>
            </a:r>
            <a:r>
              <a:rPr lang="en-US" sz="1800" b="1" dirty="0" smtClean="0">
                <a:solidFill>
                  <a:srgbClr val="113F7C"/>
                </a:solidFill>
              </a:rPr>
              <a:t>Na</a:t>
            </a:r>
            <a:r>
              <a:rPr lang="en-US" sz="1800" b="1" baseline="30000" dirty="0" smtClean="0">
                <a:solidFill>
                  <a:srgbClr val="113F7C"/>
                </a:solidFill>
              </a:rPr>
              <a:t>+</a:t>
            </a:r>
          </a:p>
          <a:p>
            <a:r>
              <a:rPr lang="en-US" sz="1800" dirty="0">
                <a:solidFill>
                  <a:srgbClr val="113F7C"/>
                </a:solidFill>
              </a:rPr>
              <a:t>T</a:t>
            </a:r>
            <a:r>
              <a:rPr lang="en-US" sz="1800" baseline="-25000" dirty="0">
                <a:solidFill>
                  <a:srgbClr val="113F7C"/>
                </a:solidFill>
              </a:rPr>
              <a:t>1/2</a:t>
            </a:r>
            <a:r>
              <a:rPr lang="en-US" sz="1800" dirty="0">
                <a:solidFill>
                  <a:srgbClr val="113F7C"/>
                </a:solidFill>
              </a:rPr>
              <a:t> = </a:t>
            </a:r>
            <a:r>
              <a:rPr lang="en-US" sz="1800" dirty="0" smtClean="0">
                <a:solidFill>
                  <a:srgbClr val="113F7C"/>
                </a:solidFill>
              </a:rPr>
              <a:t>17 </a:t>
            </a:r>
            <a:r>
              <a:rPr lang="en-US" sz="1800" dirty="0" err="1" smtClean="0">
                <a:solidFill>
                  <a:srgbClr val="113F7C"/>
                </a:solidFill>
              </a:rPr>
              <a:t>ms</a:t>
            </a:r>
            <a:endParaRPr lang="en-US" sz="1800" dirty="0">
              <a:solidFill>
                <a:srgbClr val="113F7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0700" y="5385029"/>
            <a:ext cx="143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30000" dirty="0" smtClean="0">
                <a:solidFill>
                  <a:srgbClr val="113F7C"/>
                </a:solidFill>
              </a:rPr>
              <a:t>32</a:t>
            </a:r>
            <a:r>
              <a:rPr lang="en-US" sz="1800" b="1" dirty="0" smtClean="0">
                <a:solidFill>
                  <a:srgbClr val="113F7C"/>
                </a:solidFill>
              </a:rPr>
              <a:t>Na</a:t>
            </a:r>
            <a:r>
              <a:rPr lang="en-US" sz="1800" b="1" baseline="30000" dirty="0" smtClean="0">
                <a:solidFill>
                  <a:srgbClr val="113F7C"/>
                </a:solidFill>
              </a:rPr>
              <a:t>+</a:t>
            </a:r>
          </a:p>
          <a:p>
            <a:r>
              <a:rPr lang="en-US" sz="1800" dirty="0" smtClean="0">
                <a:solidFill>
                  <a:srgbClr val="113F7C"/>
                </a:solidFill>
              </a:rPr>
              <a:t>T</a:t>
            </a:r>
            <a:r>
              <a:rPr lang="en-US" sz="1800" baseline="-25000" dirty="0" smtClean="0">
                <a:solidFill>
                  <a:srgbClr val="113F7C"/>
                </a:solidFill>
              </a:rPr>
              <a:t>1/2</a:t>
            </a:r>
            <a:r>
              <a:rPr lang="en-US" sz="1800" dirty="0" smtClean="0">
                <a:solidFill>
                  <a:srgbClr val="113F7C"/>
                </a:solidFill>
              </a:rPr>
              <a:t> = 13 </a:t>
            </a:r>
            <a:r>
              <a:rPr lang="en-US" sz="1800" dirty="0" err="1" smtClean="0">
                <a:solidFill>
                  <a:srgbClr val="113F7C"/>
                </a:solidFill>
              </a:rPr>
              <a:t>ms</a:t>
            </a:r>
            <a:endParaRPr lang="en-US" sz="1800" dirty="0">
              <a:solidFill>
                <a:srgbClr val="113F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10 days</a:t>
            </a:r>
          </a:p>
          <a:p>
            <a:r>
              <a:rPr lang="en-US" dirty="0" smtClean="0"/>
              <a:t>Some of the cleanest beam from IGLIS</a:t>
            </a:r>
          </a:p>
          <a:p>
            <a:r>
              <a:rPr lang="en-US" dirty="0" smtClean="0"/>
              <a:t>Measured masses of 18 states:</a:t>
            </a:r>
          </a:p>
          <a:p>
            <a:pPr lvl="1"/>
            <a:r>
              <a:rPr lang="en-US" baseline="30000" dirty="0"/>
              <a:t>125,125m,126,127,127m</a:t>
            </a:r>
            <a:r>
              <a:rPr lang="en-US" dirty="0"/>
              <a:t>Cd</a:t>
            </a:r>
          </a:p>
          <a:p>
            <a:pPr lvl="1"/>
            <a:r>
              <a:rPr lang="en-US" baseline="30000" dirty="0"/>
              <a:t>125,125m,126,126m,127,127m</a:t>
            </a:r>
            <a:r>
              <a:rPr lang="en-US" dirty="0"/>
              <a:t>In</a:t>
            </a:r>
            <a:r>
              <a:rPr lang="en-US" baseline="30000" dirty="0"/>
              <a:t> 128,128m,129,129m</a:t>
            </a:r>
            <a:r>
              <a:rPr lang="en-US" dirty="0"/>
              <a:t>In </a:t>
            </a:r>
            <a:r>
              <a:rPr lang="en-US" baseline="30000" dirty="0"/>
              <a:t>130,130m1,130m2</a:t>
            </a:r>
            <a:r>
              <a:rPr lang="en-US" dirty="0"/>
              <a:t>In</a:t>
            </a:r>
          </a:p>
          <a:p>
            <a:r>
              <a:rPr lang="en-US" i="1" dirty="0" smtClean="0"/>
              <a:t>PRL &amp; PRC </a:t>
            </a:r>
            <a:r>
              <a:rPr lang="en-US" dirty="0" smtClean="0"/>
              <a:t>in prep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S1466 &amp; S1502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0855" y="237113"/>
            <a:ext cx="3754807" cy="310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81650" y="2533650"/>
            <a:ext cx="11887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 smtClean="0"/>
              <a:t>127,m</a:t>
            </a:r>
            <a:r>
              <a:rPr lang="en-US" dirty="0" smtClean="0"/>
              <a:t>Cd</a:t>
            </a:r>
            <a:endParaRPr lang="en-US" baseline="30000" dirty="0"/>
          </a:p>
        </p:txBody>
      </p:sp>
      <p:sp>
        <p:nvSpPr>
          <p:cNvPr id="9" name="AutoShape 4" descr="https://www.triumf.info/wiki/titan/img_auth.php/0/04/160705_Cd127p13g-Cs133p13_170ms_M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11742" r="4829" b="4167"/>
          <a:stretch/>
        </p:blipFill>
        <p:spPr bwMode="auto">
          <a:xfrm>
            <a:off x="4381500" y="3470329"/>
            <a:ext cx="3143250" cy="21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43500" y="4867568"/>
            <a:ext cx="179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Preliminary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3500" y="3860252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 smtClean="0"/>
              <a:t>127</a:t>
            </a:r>
            <a:r>
              <a:rPr lang="en-US" dirty="0" smtClean="0"/>
              <a:t>Cd</a:t>
            </a:r>
            <a:endParaRPr lang="en-US" baseline="30000" dirty="0"/>
          </a:p>
        </p:txBody>
      </p:sp>
      <p:sp>
        <p:nvSpPr>
          <p:cNvPr id="11" name="AutoShape 7" descr="https://www.triumf.info/wiki/titan/img_auth.php/c/c6/160705_Cd127mp13-Cs133p13_170ms_MM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974080" y="4169517"/>
            <a:ext cx="3145536" cy="2189056"/>
            <a:chOff x="5974080" y="4169517"/>
            <a:chExt cx="3145536" cy="2189056"/>
          </a:xfrm>
        </p:grpSpPr>
        <p:grpSp>
          <p:nvGrpSpPr>
            <p:cNvPr id="13" name="Group 12"/>
            <p:cNvGrpSpPr/>
            <p:nvPr/>
          </p:nvGrpSpPr>
          <p:grpSpPr>
            <a:xfrm>
              <a:off x="5974080" y="4169517"/>
              <a:ext cx="3145536" cy="2189056"/>
              <a:chOff x="6336030" y="4321917"/>
              <a:chExt cx="3145536" cy="2189056"/>
            </a:xfrm>
          </p:grpSpPr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9" t="12501" r="5965" b="3409"/>
              <a:stretch/>
            </p:blipFill>
            <p:spPr bwMode="auto">
              <a:xfrm>
                <a:off x="6336030" y="4321917"/>
                <a:ext cx="3145536" cy="2189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7648893" y="4472084"/>
                <a:ext cx="11887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30000" dirty="0" smtClean="0"/>
                  <a:t>127m</a:t>
                </a:r>
                <a:r>
                  <a:rPr lang="en-US" dirty="0" smtClean="0"/>
                  <a:t>Cd</a:t>
                </a:r>
                <a:endParaRPr lang="en-US" baseline="300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625139" y="5560497"/>
              <a:ext cx="17954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Preliminary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0"/>
            <a:ext cx="9144000" cy="642147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8" name="Line Callout 2 7"/>
          <p:cNvSpPr/>
          <p:nvPr/>
        </p:nvSpPr>
        <p:spPr>
          <a:xfrm>
            <a:off x="4083267" y="1513490"/>
            <a:ext cx="2207174" cy="96167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14072"/>
              <a:gd name="adj6" fmla="val -46618"/>
            </a:avLst>
          </a:prstGeom>
          <a:grp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1.707(15) MeV isomer </a:t>
            </a:r>
            <a:r>
              <a:rPr lang="en-US" dirty="0" err="1" smtClean="0">
                <a:solidFill>
                  <a:sysClr val="windowText" lastClr="000000"/>
                </a:solidFill>
              </a:rPr>
              <a:t>offscreen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Line Callout 2 8"/>
          <p:cNvSpPr/>
          <p:nvPr/>
        </p:nvSpPr>
        <p:spPr>
          <a:xfrm>
            <a:off x="4896397" y="1702682"/>
            <a:ext cx="1394044" cy="736241"/>
          </a:xfrm>
          <a:prstGeom prst="borderCallout2">
            <a:avLst>
              <a:gd name="adj1" fmla="val 16943"/>
              <a:gd name="adj2" fmla="val 103779"/>
              <a:gd name="adj3" fmla="val 15137"/>
              <a:gd name="adj4" fmla="val 118552"/>
              <a:gd name="adj5" fmla="val 118144"/>
              <a:gd name="adj6" fmla="val 237009"/>
            </a:avLst>
          </a:prstGeom>
          <a:grp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Conflated States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5057" r="1916"/>
          <a:stretch/>
        </p:blipFill>
        <p:spPr bwMode="auto">
          <a:xfrm>
            <a:off x="0" y="754469"/>
            <a:ext cx="9144000" cy="321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Atomic Mass Evaluation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3969226"/>
            <a:ext cx="8229600" cy="24268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6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10 days</a:t>
            </a:r>
          </a:p>
          <a:p>
            <a:r>
              <a:rPr lang="en-US" dirty="0" smtClean="0"/>
              <a:t>Some of the cleanest beam from IGLIS</a:t>
            </a:r>
          </a:p>
          <a:p>
            <a:r>
              <a:rPr lang="en-US" dirty="0" smtClean="0"/>
              <a:t>Measured masses of 18 states:</a:t>
            </a:r>
          </a:p>
          <a:p>
            <a:pPr lvl="1"/>
            <a:r>
              <a:rPr lang="en-US" baseline="30000" dirty="0" smtClean="0"/>
              <a:t>125,125m,126,127,127m</a:t>
            </a:r>
            <a:r>
              <a:rPr lang="en-US" dirty="0" smtClean="0"/>
              <a:t>Cd</a:t>
            </a:r>
          </a:p>
          <a:p>
            <a:pPr lvl="1"/>
            <a:r>
              <a:rPr lang="en-US" baseline="30000" dirty="0" smtClean="0"/>
              <a:t>125,125m,126,126m,127,127m</a:t>
            </a:r>
            <a:r>
              <a:rPr lang="en-US" dirty="0" smtClean="0"/>
              <a:t>In</a:t>
            </a:r>
            <a:r>
              <a:rPr lang="en-US" baseline="30000" dirty="0" smtClean="0"/>
              <a:t> 128,128m,129,129m</a:t>
            </a:r>
            <a:r>
              <a:rPr lang="en-US" dirty="0" smtClean="0"/>
              <a:t>In </a:t>
            </a:r>
            <a:r>
              <a:rPr lang="en-US" baseline="30000" dirty="0" smtClean="0"/>
              <a:t>130,130m1,130m2</a:t>
            </a:r>
            <a:r>
              <a:rPr lang="en-US" dirty="0" smtClean="0"/>
              <a:t>In</a:t>
            </a:r>
          </a:p>
          <a:p>
            <a:r>
              <a:rPr lang="en-US" dirty="0" smtClean="0"/>
              <a:t>Will yield 2 pubs. </a:t>
            </a:r>
            <a:r>
              <a:rPr lang="en-US" i="1" dirty="0" smtClean="0"/>
              <a:t>min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2016: S1466 &amp; S1502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9" name="AutoShape 4" descr="https://www.triumf.info/wiki/titan/img_auth.php/0/04/160705_Cd127p13g-Cs133p13_170ms_M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 descr="https://www.triumf.info/wiki/titan/img_auth.php/c/c6/160705_Cd127mp13-Cs133p13_170ms_MM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9144000" cy="6566804"/>
          </a:xfrm>
          <a:prstGeom prst="rect">
            <a:avLst/>
          </a:prstGeom>
        </p:spPr>
      </p:pic>
      <p:sp>
        <p:nvSpPr>
          <p:cNvPr id="12" name="Line Callout 2 11"/>
          <p:cNvSpPr/>
          <p:nvPr/>
        </p:nvSpPr>
        <p:spPr>
          <a:xfrm>
            <a:off x="5000076" y="1245476"/>
            <a:ext cx="1842158" cy="87261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7922"/>
              <a:gd name="adj6" fmla="val -91747"/>
            </a:avLst>
          </a:prstGeom>
          <a:grp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Misidentified isomer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7848" y="2856524"/>
            <a:ext cx="3754807" cy="310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24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/>
          <a:stretch/>
        </p:blipFill>
        <p:spPr bwMode="auto">
          <a:xfrm>
            <a:off x="0" y="733647"/>
            <a:ext cx="9144000" cy="567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JYFLTRAP Data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2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Analysis of July Cd data is complete</a:t>
            </a:r>
          </a:p>
          <a:p>
            <a:pPr lvl="1"/>
            <a:r>
              <a:rPr lang="en-US" dirty="0" smtClean="0"/>
              <a:t>Values </a:t>
            </a:r>
            <a:r>
              <a:rPr lang="en-US" b="1" dirty="0" smtClean="0"/>
              <a:t>are </a:t>
            </a:r>
            <a:r>
              <a:rPr lang="en-US" dirty="0" smtClean="0"/>
              <a:t>included in the 2016AME (</a:t>
            </a:r>
            <a:r>
              <a:rPr lang="en-US" i="1" dirty="0" smtClean="0"/>
              <a:t>just published</a:t>
            </a:r>
            <a:r>
              <a:rPr lang="en-US" dirty="0" smtClean="0"/>
              <a:t>)</a:t>
            </a:r>
            <a:endParaRPr lang="en-US" i="1" dirty="0" smtClean="0"/>
          </a:p>
          <a:p>
            <a:r>
              <a:rPr lang="en-US" dirty="0" smtClean="0"/>
              <a:t>Able to resolve more isomers than ever before</a:t>
            </a:r>
          </a:p>
          <a:p>
            <a:r>
              <a:rPr lang="en-US" i="1" dirty="0" smtClean="0"/>
              <a:t>PRL</a:t>
            </a:r>
            <a:r>
              <a:rPr lang="en-US" dirty="0" smtClean="0"/>
              <a:t> should be submitted before the end of the month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79"/>
          <a:stretch/>
        </p:blipFill>
        <p:spPr bwMode="auto">
          <a:xfrm>
            <a:off x="0" y="3799470"/>
            <a:ext cx="9144000" cy="187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 descr="https://writelatex.s3.amazonaws.com/mdbgfskcnkgr/uploads/3/10581588/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7" y="3626174"/>
            <a:ext cx="893445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0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6446" y="726502"/>
            <a:ext cx="5486400" cy="317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113F7C"/>
                </a:solidFill>
                <a:latin typeface="Myriad Pro"/>
              </a:rPr>
              <a:t>Thank you!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113F7C"/>
              </a:solidFill>
              <a:latin typeface="Myriad Pro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113F7C"/>
                </a:solidFill>
                <a:latin typeface="Myriad Pro"/>
              </a:rPr>
              <a:t>		Merci!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953631" y="1562100"/>
            <a:ext cx="2066544" cy="1287875"/>
            <a:chOff x="2448" y="2530"/>
            <a:chExt cx="3312" cy="1790"/>
          </a:xfrm>
        </p:grpSpPr>
        <p:pic>
          <p:nvPicPr>
            <p:cNvPr id="7" name="Picture 6" descr="titan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8" y="2530"/>
              <a:ext cx="3312" cy="1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114" y="3990"/>
              <a:ext cx="345" cy="2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111" charset="0"/>
                <a:ea typeface="ヒラギノ角ゴ Pro W3"/>
                <a:cs typeface="ヒラギノ角ゴ Pro W3"/>
              </a:endParaRPr>
            </a:p>
          </p:txBody>
        </p:sp>
        <p:pic>
          <p:nvPicPr>
            <p:cNvPr id="9" name="Picture 7" descr="jlu_logo_s.gif (4292 Byte)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73" y="4051"/>
              <a:ext cx="454" cy="179"/>
            </a:xfrm>
            <a:prstGeom prst="rect">
              <a:avLst/>
            </a:prstGeom>
            <a:noFill/>
          </p:spPr>
        </p:pic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656" y="4041"/>
              <a:ext cx="345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111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672" y="4021"/>
              <a:ext cx="40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b="1" dirty="0">
                  <a:solidFill>
                    <a:srgbClr val="000000"/>
                  </a:solidFill>
                  <a:latin typeface="Times New Roman" pitchFamily="18" charset="0"/>
                  <a:ea typeface="ヒラギノ角ゴ Pro W3"/>
                  <a:cs typeface="Times New Roman" pitchFamily="18" charset="0"/>
                </a:rPr>
                <a:t>Giessen</a:t>
              </a:r>
              <a:endParaRPr lang="en-CA" sz="600" b="1" dirty="0">
                <a:solidFill>
                  <a:srgbClr val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endParaRPr>
            </a:p>
          </p:txBody>
        </p:sp>
      </p:grpSp>
      <p:pic>
        <p:nvPicPr>
          <p:cNvPr id="143362" name="Picture 2" descr="C:\Users\Ania\Documents\presentations\1407_TITANgrou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2"/>
          <a:stretch/>
        </p:blipFill>
        <p:spPr bwMode="auto">
          <a:xfrm>
            <a:off x="866446" y="3446734"/>
            <a:ext cx="5486400" cy="29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nia\Documents\presentations\titan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694" y="1733093"/>
            <a:ext cx="1500956" cy="161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6446" y="5219220"/>
            <a:ext cx="5486400" cy="1169551"/>
          </a:xfrm>
          <a:prstGeom prst="rect">
            <a:avLst/>
          </a:prstGeom>
          <a:solidFill>
            <a:schemeClr val="bg2">
              <a:lumMod val="9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C. </a:t>
            </a:r>
            <a:r>
              <a:rPr lang="en-US" sz="1400" dirty="0" err="1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Andreoiu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, 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J.C. Bale, </a:t>
            </a:r>
            <a:r>
              <a:rPr lang="en-US" sz="1400" dirty="0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B.R. </a:t>
            </a:r>
            <a:r>
              <a:rPr lang="en-US" sz="1400" dirty="0" err="1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Barquest</a:t>
            </a:r>
            <a:r>
              <a:rPr lang="en-US" sz="1400" dirty="0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, </a:t>
            </a:r>
            <a:r>
              <a:rPr lang="en-US" sz="1400" dirty="0" smtClean="0">
                <a:latin typeface="Arial" pitchFamily="-111" charset="0"/>
                <a:ea typeface="ヒラギノ角ゴ Pro W3" pitchFamily="-111" charset="-128"/>
              </a:rPr>
              <a:t>T. </a:t>
            </a:r>
            <a:r>
              <a:rPr lang="en-US" sz="1400" dirty="0" smtClean="0"/>
              <a:t>Brunner, </a:t>
            </a:r>
            <a:r>
              <a:rPr lang="en-US" sz="1400" dirty="0" smtClean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U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. Chowdhury, </a:t>
            </a:r>
            <a:r>
              <a:rPr lang="en-US" sz="1400" dirty="0" smtClean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A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. Finlay, 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D. </a:t>
            </a:r>
            <a:r>
              <a:rPr lang="en-US" sz="1400" dirty="0" err="1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Frekers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, </a:t>
            </a:r>
            <a:r>
              <a:rPr lang="en-US" sz="1400" dirty="0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A.T. Gallant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G. </a:t>
            </a:r>
            <a:r>
              <a:rPr lang="en-US" sz="1400" dirty="0" err="1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Gwinner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, 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R. </a:t>
            </a:r>
            <a:r>
              <a:rPr lang="en-US" sz="1400" dirty="0" err="1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Klawitter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, B</a:t>
            </a:r>
            <a:r>
              <a:rPr lang="en-US" sz="1400" dirty="0" smtClean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. 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Kootte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, A.A. Kwiatkowski</a:t>
            </a:r>
            <a:r>
              <a:rPr lang="en-US" sz="1400" dirty="0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, D. Lascar, 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K.G. Leach</a:t>
            </a:r>
            <a:r>
              <a:rPr lang="en-US" sz="1400" dirty="0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, A. </a:t>
            </a:r>
            <a:r>
              <a:rPr lang="en-US" sz="1400" dirty="0" err="1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Lennarz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, E. Leistenschneider, </a:t>
            </a:r>
            <a:r>
              <a:rPr lang="en-US" sz="1400" dirty="0" smtClean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D.A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. Short,</a:t>
            </a:r>
            <a:r>
              <a:rPr lang="en-US" sz="1400" dirty="0">
                <a:solidFill>
                  <a:srgbClr val="0070C0"/>
                </a:solidFill>
                <a:latin typeface="Arial" pitchFamily="-111" charset="0"/>
                <a:ea typeface="ヒラギノ角ゴ Pro W3" pitchFamily="-111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J. </a:t>
            </a:r>
            <a:r>
              <a:rPr lang="en-US" sz="1400" dirty="0" err="1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Dilling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 (</a:t>
            </a:r>
            <a:r>
              <a:rPr lang="en-US" sz="1400" dirty="0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C. Babcock, P. Reiter 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&amp; 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Y. Lan </a:t>
            </a:r>
            <a:r>
              <a:rPr lang="en-US" sz="1400" i="1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not pictured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) and the TITAN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5365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8225" y="1300162"/>
            <a:ext cx="7067550" cy="47910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masses tell us?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827755"/>
            <a:ext cx="3736428" cy="562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113F7C"/>
                </a:solidFill>
                <a:latin typeface="Myriad Pro"/>
                <a:ea typeface="ＭＳ Ｐゴシック" pitchFamily="-109" charset="-128"/>
                <a:cs typeface="Myriad Pro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400">
                <a:solidFill>
                  <a:srgbClr val="4F4946"/>
                </a:solidFill>
                <a:latin typeface="Myriad Pro"/>
                <a:ea typeface="ＭＳ Ｐゴシック" pitchFamily="-109" charset="-128"/>
                <a:cs typeface="Myriad Pro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4F4946"/>
                </a:solidFill>
                <a:latin typeface="Myriad Pro"/>
                <a:ea typeface="ＭＳ Ｐゴシック" pitchFamily="-109" charset="-128"/>
                <a:cs typeface="Myriad Pro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>
                <a:solidFill>
                  <a:srgbClr val="4F4946"/>
                </a:solidFill>
                <a:latin typeface="+mj-lt"/>
                <a:ea typeface="ＭＳ Ｐゴシック" pitchFamily="-109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>
                <a:solidFill>
                  <a:srgbClr val="4F4946"/>
                </a:solidFill>
                <a:latin typeface="+mj-lt"/>
                <a:ea typeface="ＭＳ Ｐゴシック" pitchFamily="-109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9pPr>
          </a:lstStyle>
          <a:p>
            <a:r>
              <a:rPr lang="en-US" dirty="0" smtClean="0"/>
              <a:t>Nuclear Masses of Rare Isotopes:</a:t>
            </a:r>
          </a:p>
          <a:p>
            <a:pPr lvl="1"/>
            <a:r>
              <a:rPr lang="en-US" dirty="0" smtClean="0"/>
              <a:t>Magic numbers of exotic nuclei (</a:t>
            </a:r>
            <a:r>
              <a:rPr lang="en-US" dirty="0"/>
              <a:t>new shell closures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</a:t>
            </a:r>
            <a:r>
              <a:rPr lang="en-US" dirty="0"/>
              <a:t>-process waiting </a:t>
            </a:r>
            <a:r>
              <a:rPr lang="en-US" dirty="0" smtClean="0"/>
              <a:t>points</a:t>
            </a:r>
            <a:endParaRPr lang="en-US" dirty="0"/>
          </a:p>
          <a:p>
            <a:pPr lvl="1"/>
            <a:r>
              <a:rPr lang="en-US" dirty="0" smtClean="0"/>
              <a:t>Inform theory</a:t>
            </a:r>
          </a:p>
          <a:p>
            <a:pPr lvl="1"/>
            <a:r>
              <a:rPr lang="en-US" dirty="0" smtClean="0"/>
              <a:t>CKM matrix</a:t>
            </a:r>
          </a:p>
          <a:p>
            <a:pPr lvl="1">
              <a:buFont typeface="Arial"/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6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10 days</a:t>
            </a:r>
          </a:p>
          <a:p>
            <a:r>
              <a:rPr lang="en-US" dirty="0" smtClean="0"/>
              <a:t>Some of the cleanest beam from IGLIS</a:t>
            </a:r>
          </a:p>
          <a:p>
            <a:r>
              <a:rPr lang="en-US" dirty="0" smtClean="0"/>
              <a:t>Measured masses of 18 states:</a:t>
            </a:r>
          </a:p>
          <a:p>
            <a:pPr lvl="1"/>
            <a:r>
              <a:rPr lang="en-US" baseline="30000" dirty="0" smtClean="0"/>
              <a:t>125,125m,126,127,127m</a:t>
            </a:r>
            <a:r>
              <a:rPr lang="en-US" dirty="0" smtClean="0"/>
              <a:t>Cd</a:t>
            </a:r>
          </a:p>
          <a:p>
            <a:pPr lvl="1"/>
            <a:r>
              <a:rPr lang="en-US" baseline="30000" dirty="0" smtClean="0"/>
              <a:t>125,125m,126,126m,127,127m</a:t>
            </a:r>
            <a:r>
              <a:rPr lang="en-US" dirty="0" smtClean="0"/>
              <a:t>In</a:t>
            </a:r>
            <a:r>
              <a:rPr lang="en-US" baseline="30000" dirty="0" smtClean="0"/>
              <a:t> 128,128m,129,129m</a:t>
            </a:r>
            <a:r>
              <a:rPr lang="en-US" dirty="0" smtClean="0"/>
              <a:t>In </a:t>
            </a:r>
            <a:r>
              <a:rPr lang="en-US" baseline="30000" dirty="0" smtClean="0"/>
              <a:t>130,130m1,130m2</a:t>
            </a:r>
            <a:r>
              <a:rPr lang="en-US" dirty="0" smtClean="0"/>
              <a:t>In</a:t>
            </a:r>
          </a:p>
          <a:p>
            <a:r>
              <a:rPr lang="en-US" dirty="0" smtClean="0"/>
              <a:t>Will yield 2 pubs. </a:t>
            </a:r>
            <a:r>
              <a:rPr lang="en-US" i="1" dirty="0" smtClean="0"/>
              <a:t>min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2016: S1466 &amp; S1502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9" name="AutoShape 4" descr="https://www.triumf.info/wiki/titan/img_auth.php/0/04/160705_Cd127p13g-Cs133p13_170ms_M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 descr="https://www.triumf.info/wiki/titan/img_auth.php/c/c6/160705_Cd127mp13-Cs133p13_170ms_MM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1355045"/>
              </p:ext>
            </p:extLst>
          </p:nvPr>
        </p:nvGraphicFramePr>
        <p:xfrm>
          <a:off x="4572000" y="778259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54277"/>
              </p:ext>
            </p:extLst>
          </p:nvPr>
        </p:nvGraphicFramePr>
        <p:xfrm>
          <a:off x="4572000" y="2686396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074089"/>
              </p:ext>
            </p:extLst>
          </p:nvPr>
        </p:nvGraphicFramePr>
        <p:xfrm>
          <a:off x="4572000" y="4594534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976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45"/>
            <a:ext cx="8229600" cy="605977"/>
          </a:xfrm>
        </p:spPr>
        <p:txBody>
          <a:bodyPr/>
          <a:lstStyle/>
          <a:p>
            <a:r>
              <a:rPr lang="en-US" dirty="0" smtClean="0"/>
              <a:t>Gas stopper cell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56629"/>
            <a:ext cx="5687882" cy="3072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475208"/>
            <a:ext cx="6585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Design of cryogenic gas catcher for the Super-FRS @ FAIR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From http://www.euroschoolonexoticbeams.be/site/files/2013_05_ExoBeams13_PThirolf_GasCell.pdf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7110" y="3323848"/>
            <a:ext cx="970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RF carpet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0369" y="3758708"/>
            <a:ext cx="2356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Inner chamber at ~60-70K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9694" y="2863970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Exit hole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4047" y="3918778"/>
            <a:ext cx="1922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Vacuum chamber for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Insulating vacuum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9410" y="3374359"/>
            <a:ext cx="1059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DC cage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electrodes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67" y="3808504"/>
            <a:ext cx="1711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Degrader/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Entrance windows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>
            <a:stCxn id="12" idx="0"/>
          </p:cNvCxnSpPr>
          <p:nvPr/>
        </p:nvCxnSpPr>
        <p:spPr>
          <a:xfrm flipH="1" flipV="1">
            <a:off x="3776688" y="2719711"/>
            <a:ext cx="602611" cy="65464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791616" y="3518518"/>
            <a:ext cx="75306" cy="39678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0"/>
          </p:cNvCxnSpPr>
          <p:nvPr/>
        </p:nvCxnSpPr>
        <p:spPr>
          <a:xfrm flipH="1" flipV="1">
            <a:off x="5163465" y="2300343"/>
            <a:ext cx="638907" cy="102350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379299" y="2863970"/>
            <a:ext cx="1030901" cy="94453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0"/>
          </p:cNvCxnSpPr>
          <p:nvPr/>
        </p:nvCxnSpPr>
        <p:spPr>
          <a:xfrm flipV="1">
            <a:off x="925547" y="2719711"/>
            <a:ext cx="217453" cy="108879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007146" y="2693855"/>
            <a:ext cx="936782" cy="10948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975964" y="2693855"/>
            <a:ext cx="483469" cy="10948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459433" y="1235465"/>
            <a:ext cx="1697894" cy="99663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9222" y="942789"/>
            <a:ext cx="1693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 gas at 0.1-1bar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152400" y="2492840"/>
            <a:ext cx="2362200" cy="22687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21305030">
            <a:off x="190747" y="2333105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Ions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6447" y="4522915"/>
            <a:ext cx="83059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Gas stopper cells used at fragmentation facilities to stop RI-beams (GSI/FAIR, FRIB, RIKEN, KUL Leuven, CARIBU @ ANL, …)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Extraction efficiencies of &gt;10% have been observed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Extraction times on the order of 10ms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Up to 10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ions/s space charge effects negligible; at higher ion intensities reduced transmission efficiency due to space-charge effects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Extreme pure gas required to reduce charge exchange and neutralization in the gas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039677" y="2171805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RF-carpet of cryogenic stopper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EPL, 96 (2011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52001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674" y="40077"/>
            <a:ext cx="1785985" cy="211459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8182676" y="92411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0.6mm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88076" y="1604184"/>
            <a:ext cx="179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4 electrodes/mm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8069665" y="845282"/>
            <a:ext cx="5355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069665" y="1235465"/>
            <a:ext cx="5355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5" descr="C:\Users\Thomas Brunner\OneDrive\EXO\CorelDraw\20141113-Funnel-concept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3089" r="14925" b="28653"/>
          <a:stretch/>
        </p:blipFill>
        <p:spPr bwMode="auto">
          <a:xfrm rot="21196389">
            <a:off x="5369472" y="1759269"/>
            <a:ext cx="1705837" cy="60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5317110" y="2214403"/>
            <a:ext cx="931462" cy="59769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6480960" y="2220234"/>
            <a:ext cx="931462" cy="59769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166178" y="2647536"/>
            <a:ext cx="1654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RF-funnel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ion extraction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303920" y="94596"/>
            <a:ext cx="2695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FF0000"/>
                </a:solidFill>
              </a:rPr>
              <a:t>Slide courtesy of T. Brunner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743"/>
            <a:ext cx="8229600" cy="605977"/>
          </a:xfrm>
        </p:spPr>
        <p:txBody>
          <a:bodyPr/>
          <a:lstStyle/>
          <a:p>
            <a:r>
              <a:rPr lang="en-US" dirty="0" smtClean="0"/>
              <a:t>RF funnel concept</a:t>
            </a:r>
            <a:endParaRPr lang="en-US" dirty="0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020"/>
            <a:ext cx="1946275" cy="1943100"/>
          </a:xfrm>
        </p:spPr>
      </p:pic>
      <p:pic>
        <p:nvPicPr>
          <p:cNvPr id="66565" name="Picture 5" descr="C:\Users\Thomas Brunner\OneDrive\EXO\CorelDraw\20141113-Funnel-concept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4"/>
          <a:stretch/>
        </p:blipFill>
        <p:spPr bwMode="auto">
          <a:xfrm>
            <a:off x="76201" y="788665"/>
            <a:ext cx="5858774" cy="30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>
            <a:spLocks/>
          </p:cNvSpPr>
          <p:nvPr/>
        </p:nvSpPr>
        <p:spPr bwMode="auto">
          <a:xfrm>
            <a:off x="6232525" y="2082971"/>
            <a:ext cx="26035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 marL="381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V</a:t>
            </a:r>
            <a:r>
              <a:rPr lang="en-US" altLang="en-US" sz="1700" baseline="-6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RF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= 120 </a:t>
            </a:r>
            <a:r>
              <a:rPr lang="en-US" alt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V, f</a:t>
            </a:r>
            <a:r>
              <a:rPr lang="en-US" altLang="en-US" sz="1800" baseline="-60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= 10 MHz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Simulated Ba</a:t>
            </a:r>
            <a:r>
              <a:rPr lang="en-US" altLang="en-US" sz="1800" baseline="3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+ </a:t>
            </a:r>
            <a:r>
              <a:rPr lang="en-US" alt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transmission ~95%</a:t>
            </a:r>
          </a:p>
        </p:txBody>
      </p:sp>
      <p:sp>
        <p:nvSpPr>
          <p:cNvPr id="13" name="Rectangle 11"/>
          <p:cNvSpPr>
            <a:spLocks/>
          </p:cNvSpPr>
          <p:nvPr/>
        </p:nvSpPr>
        <p:spPr bwMode="auto">
          <a:xfrm>
            <a:off x="5867400" y="585944"/>
            <a:ext cx="3229025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marL="323850" indent="-2857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prstClr val="black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RF-funnel </a:t>
            </a:r>
            <a:r>
              <a:rPr lang="en-US" altLang="en-US" sz="1800" dirty="0" smtClean="0">
                <a:solidFill>
                  <a:prstClr val="black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concept for Ba-tagging:</a:t>
            </a:r>
            <a:endParaRPr lang="en-US" altLang="en-US" sz="1800" dirty="0">
              <a:solidFill>
                <a:prstClr val="black"/>
              </a:solidFill>
              <a:latin typeface="Calibri Bold" charset="0"/>
              <a:ea typeface="Calibri Bold" charset="0"/>
              <a:cs typeface="Calibri Bold" charset="0"/>
              <a:sym typeface="Calibri Bold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SzPct val="43000"/>
              <a:buFont typeface="Calibri" charset="0"/>
              <a:buChar char="•"/>
            </a:pP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Converging-diverging nozzle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SzPct val="43000"/>
              <a:buFont typeface="Calibri" charset="0"/>
              <a:buChar char="•"/>
            </a:pP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2 Stacks total 301 electrodes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SzPct val="43000"/>
              <a:buFont typeface="Calibri" charset="0"/>
              <a:buChar char="•"/>
            </a:pP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RF-field applied to electrodes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SzPct val="43000"/>
              <a:buFont typeface="Calibri" charset="0"/>
              <a:buChar char="•"/>
            </a:pPr>
            <a:r>
              <a:rPr lang="en-US" alt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</a:t>
            </a:r>
            <a:r>
              <a:rPr lang="en-US" altLang="en-US" sz="1800" baseline="-250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A</a:t>
            </a:r>
            <a:r>
              <a:rPr lang="en-US" alt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= 10 bar, </a:t>
            </a:r>
            <a:r>
              <a:rPr lang="en-US" alt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</a:t>
            </a:r>
            <a:r>
              <a:rPr lang="en-US" altLang="en-US" sz="1800" baseline="-250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B</a:t>
            </a:r>
            <a:r>
              <a:rPr lang="en-US" alt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= 1 mbar</a:t>
            </a:r>
          </a:p>
        </p:txBody>
      </p:sp>
      <p:sp>
        <p:nvSpPr>
          <p:cNvPr id="14" name="Rectangle 12"/>
          <p:cNvSpPr>
            <a:spLocks/>
          </p:cNvSpPr>
          <p:nvPr/>
        </p:nvSpPr>
        <p:spPr bwMode="auto">
          <a:xfrm>
            <a:off x="6232525" y="2948144"/>
            <a:ext cx="2603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marL="381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V</a:t>
            </a:r>
            <a:r>
              <a:rPr lang="en-US" altLang="en-US" sz="1800" baseline="-6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RF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=  </a:t>
            </a:r>
            <a:r>
              <a:rPr lang="en-US" alt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25V, f</a:t>
            </a:r>
            <a:r>
              <a:rPr lang="en-US" altLang="en-US" sz="1800" baseline="-60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= 2.6 MHz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Simulated Ba</a:t>
            </a:r>
            <a:r>
              <a:rPr lang="en-US" altLang="en-US" sz="1800" baseline="3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+</a:t>
            </a:r>
            <a:r>
              <a:rPr lang="en-US" alt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transmission ~72%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367444"/>
              </p:ext>
            </p:extLst>
          </p:nvPr>
        </p:nvGraphicFramePr>
        <p:xfrm>
          <a:off x="2743200" y="4099019"/>
          <a:ext cx="2971800" cy="1913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5" name="Acrobat Document" r:id="rId5" imgW="2781201" imgH="1790469" progId="AcroExch.Document.DC">
                  <p:embed/>
                </p:oleObj>
              </mc:Choice>
              <mc:Fallback>
                <p:oleObj name="Acrobat Document" r:id="rId5" imgW="2781201" imgH="17904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43200" y="4099019"/>
                        <a:ext cx="2971800" cy="1913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99834" y="4137132"/>
            <a:ext cx="2863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Possible to extract ions from 10 bar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Xe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initial design (and Ba-tagging design) by V. Varentsov for ion extraction from 0.1-1bar He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Optimization of design by V.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Varetsov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 at GSI-FAIR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Extraction times O(10ms)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6004020"/>
            <a:ext cx="340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sv-SE" sz="18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Int. J. Mass Spec. 379, 110 (2015</a:t>
            </a:r>
            <a:r>
              <a:rPr lang="sv-SE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1" y="1576544"/>
            <a:ext cx="76199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62000" y="1162761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62000" y="1315161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2000" y="1493993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62000" y="1646393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2000" y="2458161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62000" y="2610561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62000" y="2789393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0" y="2941793"/>
            <a:ext cx="76200" cy="8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72351" y="1267136"/>
            <a:ext cx="871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RF carpet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76800" y="2082971"/>
            <a:ext cx="8382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25059" y="1646393"/>
            <a:ext cx="77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LPT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366902" y="1793117"/>
            <a:ext cx="129811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topper cell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303920" y="94596"/>
            <a:ext cx="2695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FF0000"/>
                </a:solidFill>
              </a:rPr>
              <a:t>Slide courtesy of T. Brunner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478"/>
            <a:ext cx="9146655" cy="2276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992" y="2796052"/>
            <a:ext cx="4919663" cy="35610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961280"/>
            <a:ext cx="4419600" cy="2620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Multi-reflection time-of-flight mass spectrometer based on Greifswald/ISOLDE design </a:t>
            </a:r>
          </a:p>
          <a:p>
            <a:r>
              <a:rPr lang="en-US" sz="2000" dirty="0" smtClean="0"/>
              <a:t>Can be operated in beam cleaning mode (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m</a:t>
            </a:r>
            <a:r>
              <a:rPr lang="en-US" sz="2000" dirty="0" smtClean="0"/>
              <a:t>/m </a:t>
            </a:r>
            <a:r>
              <a:rPr lang="en-US" sz="2000" dirty="0">
                <a:latin typeface="Symbol" panose="05050102010706020507" pitchFamily="18" charset="2"/>
              </a:rPr>
              <a:t>~</a:t>
            </a:r>
            <a:r>
              <a:rPr lang="en-US" sz="2000" dirty="0" smtClean="0"/>
              <a:t> 10</a:t>
            </a:r>
            <a:r>
              <a:rPr lang="en-US" sz="2000" baseline="30000" dirty="0" smtClean="0"/>
              <a:t>-4</a:t>
            </a:r>
            <a:r>
              <a:rPr lang="en-US" sz="2000" dirty="0" smtClean="0"/>
              <a:t>) or mass-measurement mode </a:t>
            </a:r>
            <a:r>
              <a:rPr lang="en-US" sz="2000" dirty="0"/>
              <a:t>(</a:t>
            </a:r>
            <a:r>
              <a:rPr lang="en-US" sz="2000" dirty="0" err="1">
                <a:latin typeface="Symbol" panose="05050102010706020507" pitchFamily="18" charset="2"/>
              </a:rPr>
              <a:t>d</a:t>
            </a:r>
            <a:r>
              <a:rPr lang="en-US" sz="2000" dirty="0" err="1"/>
              <a:t>m</a:t>
            </a:r>
            <a:r>
              <a:rPr lang="en-US" sz="2000" dirty="0"/>
              <a:t>/m </a:t>
            </a:r>
            <a:r>
              <a:rPr lang="en-US" sz="2000" dirty="0" smtClean="0">
                <a:latin typeface="Symbol" panose="05050102010706020507" pitchFamily="18" charset="2"/>
              </a:rPr>
              <a:t>&gt;</a:t>
            </a:r>
            <a:r>
              <a:rPr lang="en-US" sz="2000" dirty="0" smtClean="0"/>
              <a:t> 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)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261504"/>
            <a:ext cx="3957919" cy="641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MR-TOF-MS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1" y="6001592"/>
            <a:ext cx="422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Resolution limited by dispersion of MR TOF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2341965"/>
            <a:ext cx="2133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IJMS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349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(2013)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123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62400" y="5399680"/>
            <a:ext cx="452719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03920" y="94596"/>
            <a:ext cx="2695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FF0000"/>
                </a:solidFill>
              </a:rPr>
              <a:t>Slide courtesy of T. Brunner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ChangeArrowheads="1"/>
          </p:cNvSpPr>
          <p:nvPr/>
        </p:nvSpPr>
        <p:spPr bwMode="auto">
          <a:xfrm>
            <a:off x="0" y="1079500"/>
            <a:ext cx="9144000" cy="5778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12" name="Rectangle 6" hidden="1"/>
          <p:cNvSpPr>
            <a:spLocks noChangeArrowheads="1"/>
          </p:cNvSpPr>
          <p:nvPr/>
        </p:nvSpPr>
        <p:spPr bwMode="auto">
          <a:xfrm>
            <a:off x="0" y="3124200"/>
            <a:ext cx="28956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741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2084252"/>
            <a:ext cx="2947988" cy="31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AutoShape 16"/>
          <p:cNvSpPr>
            <a:spLocks noChangeArrowheads="1"/>
          </p:cNvSpPr>
          <p:nvPr/>
        </p:nvSpPr>
        <p:spPr bwMode="auto">
          <a:xfrm>
            <a:off x="557213" y="4257540"/>
            <a:ext cx="5399087" cy="20050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defTabSz="914400" eaLnBrk="1" hangingPunct="1"/>
            <a:r>
              <a:rPr lang="en-US" altLang="en-US" sz="1800" dirty="0">
                <a:solidFill>
                  <a:srgbClr val="000000"/>
                </a:solidFill>
              </a:rPr>
              <a:t>Motion of ions well understood:</a:t>
            </a:r>
          </a:p>
          <a:p>
            <a:pPr algn="ctr" defTabSz="914400" eaLnBrk="1" hangingPunct="1"/>
            <a:r>
              <a:rPr lang="en-US" altLang="en-US" sz="1800" dirty="0">
                <a:solidFill>
                  <a:srgbClr val="005BA8"/>
                </a:solidFill>
              </a:rPr>
              <a:t>Three </a:t>
            </a:r>
            <a:r>
              <a:rPr lang="en-US" altLang="en-US" sz="1800" dirty="0" err="1">
                <a:solidFill>
                  <a:srgbClr val="005BA8"/>
                </a:solidFill>
              </a:rPr>
              <a:t>Eigenmotions</a:t>
            </a:r>
            <a:r>
              <a:rPr lang="en-US" altLang="en-US" sz="1800" dirty="0">
                <a:solidFill>
                  <a:srgbClr val="005BA8"/>
                </a:solidFill>
              </a:rPr>
              <a:t> can be coupled using RF</a:t>
            </a:r>
          </a:p>
          <a:p>
            <a:pPr algn="ctr" defTabSz="914400" eaLnBrk="1" hangingPunct="1"/>
            <a:endParaRPr lang="en-US" altLang="en-US" sz="1800" dirty="0">
              <a:solidFill>
                <a:srgbClr val="005BA8"/>
              </a:solidFill>
            </a:endParaRPr>
          </a:p>
          <a:p>
            <a:pPr algn="ctr" defTabSz="914400" eaLnBrk="1" hangingPunct="1"/>
            <a:endParaRPr lang="en-US" altLang="en-US" sz="1800" dirty="0">
              <a:solidFill>
                <a:srgbClr val="A02A17"/>
              </a:solidFill>
            </a:endParaRPr>
          </a:p>
          <a:p>
            <a:pPr algn="ctr" defTabSz="914400" eaLnBrk="1" hangingPunct="1"/>
            <a:r>
              <a:rPr lang="en-US" altLang="en-US" sz="1800" dirty="0">
                <a:solidFill>
                  <a:srgbClr val="A02A17"/>
                </a:solidFill>
              </a:rPr>
              <a:t>Allows us to manipulate motion</a:t>
            </a:r>
            <a:r>
              <a:rPr lang="en-US" altLang="en-US" sz="1800" dirty="0">
                <a:solidFill>
                  <a:srgbClr val="000000"/>
                </a:solidFill>
              </a:rPr>
              <a:t>: </a:t>
            </a:r>
            <a:endParaRPr lang="en-US" altLang="en-US" sz="1800" dirty="0" smtClean="0">
              <a:solidFill>
                <a:srgbClr val="000000"/>
              </a:solidFill>
            </a:endParaRPr>
          </a:p>
          <a:p>
            <a:pPr algn="ctr" defTabSz="914400" eaLnBrk="1" hangingPunct="1"/>
            <a:r>
              <a:rPr lang="en-US" altLang="en-US" sz="1800" dirty="0" smtClean="0">
                <a:solidFill>
                  <a:srgbClr val="000000"/>
                </a:solidFill>
              </a:rPr>
              <a:t>transfer </a:t>
            </a:r>
            <a:r>
              <a:rPr lang="en-US" altLang="en-US" sz="1800" dirty="0">
                <a:solidFill>
                  <a:srgbClr val="000000"/>
                </a:solidFill>
              </a:rPr>
              <a:t>from one motion into the </a:t>
            </a:r>
            <a:r>
              <a:rPr lang="en-US" altLang="en-US" sz="1800" dirty="0" smtClean="0">
                <a:solidFill>
                  <a:srgbClr val="000000"/>
                </a:solidFill>
              </a:rPr>
              <a:t>other</a:t>
            </a:r>
            <a:endParaRPr lang="en-CA" altLang="en-US" dirty="0">
              <a:solidFill>
                <a:srgbClr val="000000"/>
              </a:solidFill>
            </a:endParaRPr>
          </a:p>
        </p:txBody>
      </p:sp>
      <p:grpSp>
        <p:nvGrpSpPr>
          <p:cNvPr id="17416" name="Group 27"/>
          <p:cNvGrpSpPr>
            <a:grpSpLocks/>
          </p:cNvGrpSpPr>
          <p:nvPr/>
        </p:nvGrpSpPr>
        <p:grpSpPr bwMode="auto">
          <a:xfrm>
            <a:off x="133350" y="987290"/>
            <a:ext cx="4057650" cy="3206750"/>
            <a:chOff x="84" y="997"/>
            <a:chExt cx="2556" cy="2020"/>
          </a:xfrm>
        </p:grpSpPr>
        <p:pic>
          <p:nvPicPr>
            <p:cNvPr id="17422" name="Picture 20" descr="TITAN_PT_schemati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" y="997"/>
              <a:ext cx="2508" cy="2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3" name="Rectangle 21"/>
            <p:cNvSpPr>
              <a:spLocks noChangeArrowheads="1"/>
            </p:cNvSpPr>
            <p:nvPr/>
          </p:nvSpPr>
          <p:spPr bwMode="auto">
            <a:xfrm>
              <a:off x="2209" y="1411"/>
              <a:ext cx="431" cy="1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7424" name="Rectangle 22"/>
            <p:cNvSpPr>
              <a:spLocks noChangeArrowheads="1"/>
            </p:cNvSpPr>
            <p:nvPr/>
          </p:nvSpPr>
          <p:spPr bwMode="auto">
            <a:xfrm>
              <a:off x="2125" y="1563"/>
              <a:ext cx="165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7425" name="Rectangle 23"/>
            <p:cNvSpPr>
              <a:spLocks noChangeArrowheads="1"/>
            </p:cNvSpPr>
            <p:nvPr/>
          </p:nvSpPr>
          <p:spPr bwMode="auto">
            <a:xfrm>
              <a:off x="2136" y="1783"/>
              <a:ext cx="110" cy="7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7426" name="Rectangle 24"/>
            <p:cNvSpPr>
              <a:spLocks noChangeArrowheads="1"/>
            </p:cNvSpPr>
            <p:nvPr/>
          </p:nvSpPr>
          <p:spPr bwMode="auto">
            <a:xfrm>
              <a:off x="84" y="1448"/>
              <a:ext cx="270" cy="15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7427" name="Rectangle 25"/>
            <p:cNvSpPr>
              <a:spLocks noChangeArrowheads="1"/>
            </p:cNvSpPr>
            <p:nvPr/>
          </p:nvSpPr>
          <p:spPr bwMode="auto">
            <a:xfrm>
              <a:off x="353" y="1524"/>
              <a:ext cx="180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7428" name="Rectangle 26"/>
            <p:cNvSpPr>
              <a:spLocks noChangeArrowheads="1"/>
            </p:cNvSpPr>
            <p:nvPr/>
          </p:nvSpPr>
          <p:spPr bwMode="auto">
            <a:xfrm>
              <a:off x="359" y="2717"/>
              <a:ext cx="180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65538" y="588827"/>
            <a:ext cx="5264150" cy="938213"/>
            <a:chOff x="3665538" y="588827"/>
            <a:chExt cx="5264150" cy="938213"/>
          </a:xfrm>
        </p:grpSpPr>
        <p:graphicFrame>
          <p:nvGraphicFramePr>
            <p:cNvPr id="17411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6705600" y="635000"/>
            <a:ext cx="1993900" cy="846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49" name="Equation" r:id="rId6" imgW="926698" imgH="393529" progId="Equation.3">
                    <p:embed/>
                  </p:oleObj>
                </mc:Choice>
                <mc:Fallback>
                  <p:oleObj name="Equation" r:id="rId6" imgW="926698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05600" y="635000"/>
                          <a:ext cx="1993900" cy="846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17" name="AutoShape 19"/>
            <p:cNvSpPr>
              <a:spLocks noChangeArrowheads="1"/>
            </p:cNvSpPr>
            <p:nvPr/>
          </p:nvSpPr>
          <p:spPr bwMode="auto">
            <a:xfrm>
              <a:off x="3665538" y="588827"/>
              <a:ext cx="5264150" cy="938213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7418" name="Rectangle 4"/>
            <p:cNvSpPr>
              <a:spLocks noChangeArrowheads="1"/>
            </p:cNvSpPr>
            <p:nvPr/>
          </p:nvSpPr>
          <p:spPr bwMode="auto">
            <a:xfrm>
              <a:off x="3984625" y="847590"/>
              <a:ext cx="3352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defTabSz="914400" eaLnBrk="1" hangingPunct="1"/>
              <a:r>
                <a:rPr lang="en-US" altLang="en-US" sz="2000" b="1" dirty="0">
                  <a:solidFill>
                    <a:srgbClr val="000000"/>
                  </a:solidFill>
                </a:rPr>
                <a:t>Cyclotron frequency:</a:t>
              </a:r>
            </a:p>
          </p:txBody>
        </p:sp>
      </p:grpSp>
      <p:sp>
        <p:nvSpPr>
          <p:cNvPr id="17419" name="Rectangle 9"/>
          <p:cNvSpPr>
            <a:spLocks noChangeArrowheads="1"/>
          </p:cNvSpPr>
          <p:nvPr/>
        </p:nvSpPr>
        <p:spPr bwMode="auto">
          <a:xfrm>
            <a:off x="3606800" y="1649277"/>
            <a:ext cx="34004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rgbClr val="A02A17"/>
                </a:solidFill>
              </a:rPr>
              <a:t>Superposition of</a:t>
            </a:r>
            <a:endParaRPr lang="en-US" altLang="en-US" sz="2000" dirty="0">
              <a:solidFill>
                <a:srgbClr val="A02A17"/>
              </a:solidFill>
            </a:endParaRPr>
          </a:p>
          <a:p>
            <a:pPr marL="342900" indent="-1651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A02A17"/>
                </a:solidFill>
              </a:rPr>
              <a:t>strong </a:t>
            </a:r>
            <a:r>
              <a:rPr lang="en-US" altLang="en-US" sz="2000" dirty="0">
                <a:solidFill>
                  <a:srgbClr val="A02A17"/>
                </a:solidFill>
              </a:rPr>
              <a:t>magnetic </a:t>
            </a:r>
            <a:r>
              <a:rPr lang="en-US" altLang="en-US" sz="2000" dirty="0" smtClean="0">
                <a:solidFill>
                  <a:srgbClr val="A02A17"/>
                </a:solidFill>
              </a:rPr>
              <a:t>field</a:t>
            </a:r>
          </a:p>
          <a:p>
            <a:pPr marL="342900" indent="-1651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A02A17"/>
                </a:solidFill>
              </a:rPr>
              <a:t>weak electrostatic quadrupole </a:t>
            </a:r>
            <a:r>
              <a:rPr lang="en-US" altLang="en-US" sz="2000" dirty="0">
                <a:solidFill>
                  <a:srgbClr val="A02A17"/>
                </a:solidFill>
              </a:rPr>
              <a:t>field</a:t>
            </a:r>
          </a:p>
        </p:txBody>
      </p:sp>
      <p:pic>
        <p:nvPicPr>
          <p:cNvPr id="17420" name="Picture 28" descr="TITAN_P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3036752"/>
            <a:ext cx="2157413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300" y="5070340"/>
            <a:ext cx="2790825" cy="39052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Penning trap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Apr 19,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American University Physics Seminar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 hidden="1"/>
          <p:cNvGrpSpPr/>
          <p:nvPr/>
        </p:nvGrpSpPr>
        <p:grpSpPr>
          <a:xfrm>
            <a:off x="6344444" y="5275127"/>
            <a:ext cx="2459328" cy="950182"/>
            <a:chOff x="6344444" y="5275127"/>
            <a:chExt cx="2459328" cy="9501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344444" y="5275127"/>
                  <a:ext cx="168142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−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  <a:ea typeface="+mn-ea"/>
                          <a:cs typeface="+mn-cs"/>
                        </a:rPr>
                        <m:t>∼1</m:t>
                      </m:r>
                    </m:oMath>
                  </a14:m>
                  <a:r>
                    <a:rPr lang="en-US" dirty="0">
                      <a:solidFill>
                        <a:srgbClr val="000000"/>
                      </a:solidFill>
                      <a:cs typeface="+mn-cs"/>
                    </a:rPr>
                    <a:t> kHz</a:t>
                  </a: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444" y="5275127"/>
                  <a:ext cx="1681422" cy="46166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t="-9211" r="-4348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344444" y="5763644"/>
                  <a:ext cx="245932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  <a:ea typeface="+mn-ea"/>
                          <a:cs typeface="+mn-cs"/>
                        </a:rPr>
                        <m:t>∼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  <a:ea typeface="+mn-ea"/>
                          <a:cs typeface="+mn-cs"/>
                        </a:rPr>
                        <m:t>∼1</m:t>
                      </m:r>
                    </m:oMath>
                  </a14:m>
                  <a:r>
                    <a:rPr lang="en-US" dirty="0">
                      <a:solidFill>
                        <a:srgbClr val="000000"/>
                      </a:solidFill>
                      <a:cs typeface="+mn-cs"/>
                    </a:rPr>
                    <a:t> MHz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444" y="5763644"/>
                  <a:ext cx="2459328" cy="46166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t="-9211" r="-2730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ctangle 10"/>
          <p:cNvSpPr/>
          <p:nvPr/>
        </p:nvSpPr>
        <p:spPr>
          <a:xfrm>
            <a:off x="6436896" y="5433020"/>
            <a:ext cx="2274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/m </a:t>
            </a:r>
            <a:r>
              <a:rPr lang="en-US" sz="1800" dirty="0">
                <a:solidFill>
                  <a:prstClr val="black"/>
                </a:solidFill>
                <a:latin typeface="Symbol" panose="05050102010706020507" pitchFamily="18" charset="2"/>
                <a:ea typeface="+mn-ea"/>
                <a:cs typeface="+mn-cs"/>
              </a:rPr>
              <a:t>&gt;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-7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Half lives below 10ms measured at TITAN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48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of EMMA Ion Optical Elements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619" y="1135400"/>
            <a:ext cx="3539666" cy="283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9" y="4122296"/>
            <a:ext cx="4088068" cy="260828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22098" y="1349178"/>
            <a:ext cx="4549515" cy="216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888907" y="3885378"/>
            <a:ext cx="4082706" cy="265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1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dlascar\Google Drive\Sr_LOI\figs\pat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914400"/>
            <a:ext cx="6562725" cy="5943600"/>
          </a:xfrm>
          <a:prstGeom prst="snip2DiagRect">
            <a:avLst>
              <a:gd name="adj1" fmla="val 50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i="1" dirty="0" err="1" smtClean="0"/>
              <a:t>rp</a:t>
            </a:r>
            <a:r>
              <a:rPr lang="en-US" dirty="0" smtClean="0"/>
              <a:t>-process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990600"/>
                <a:ext cx="4572000" cy="490696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Waiting Points require nuclear masses</a:t>
                </a:r>
              </a:p>
              <a:p>
                <a:r>
                  <a:rPr lang="en-US" dirty="0" smtClean="0"/>
                  <a:t>2</a:t>
                </a:r>
                <a:r>
                  <a:rPr lang="en-US" i="1" dirty="0" smtClean="0"/>
                  <a:t>p</a:t>
                </a:r>
                <a:r>
                  <a:rPr lang="en-US" dirty="0" smtClean="0"/>
                  <a:t> channel daughters have never been measured</a:t>
                </a:r>
              </a:p>
              <a:p>
                <a:pPr lvl="1"/>
                <a:r>
                  <a:rPr lang="en-US" i="1" dirty="0" smtClean="0"/>
                  <a:t>Example: </a:t>
                </a:r>
                <a:r>
                  <a:rPr lang="en-US" baseline="30000" dirty="0" smtClean="0"/>
                  <a:t>68</a:t>
                </a:r>
                <a:r>
                  <a:rPr lang="en-US" dirty="0" smtClean="0"/>
                  <a:t>Se(p,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)(p,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)</a:t>
                </a:r>
                <a:r>
                  <a:rPr lang="en-US" baseline="30000" dirty="0" smtClean="0"/>
                  <a:t>70</a:t>
                </a:r>
                <a:r>
                  <a:rPr lang="en-US" dirty="0" smtClean="0"/>
                  <a:t>Kr</a:t>
                </a:r>
              </a:p>
              <a:p>
                <a:r>
                  <a:rPr lang="en-US" dirty="0" smtClean="0"/>
                  <a:t>Specifically mentioned by </a:t>
                </a:r>
                <a:r>
                  <a:rPr lang="en-US" i="1" dirty="0" err="1" smtClean="0"/>
                  <a:t>rp</a:t>
                </a:r>
                <a:r>
                  <a:rPr lang="en-US" dirty="0" smtClean="0"/>
                  <a:t>-process theorists</a:t>
                </a:r>
              </a:p>
              <a:p>
                <a:pPr lvl="1"/>
                <a:r>
                  <a:rPr lang="en-US" dirty="0" smtClean="0">
                    <a:effectLst/>
                  </a:rPr>
                  <a:t>H. Schatz, </a:t>
                </a:r>
                <a:r>
                  <a:rPr lang="en-US" i="1" dirty="0" smtClean="0">
                    <a:effectLst/>
                  </a:rPr>
                  <a:t>IJMS</a:t>
                </a:r>
                <a:r>
                  <a:rPr lang="en-US" dirty="0" smtClean="0">
                    <a:effectLst/>
                  </a:rPr>
                  <a:t>, </a:t>
                </a:r>
                <a:br>
                  <a:rPr lang="en-US" dirty="0" smtClean="0">
                    <a:effectLst/>
                  </a:rPr>
                </a:br>
                <a:r>
                  <a:rPr lang="en-US" b="1" dirty="0" smtClean="0">
                    <a:effectLst/>
                  </a:rPr>
                  <a:t>349–350 </a:t>
                </a:r>
                <a:r>
                  <a:rPr lang="en-US" dirty="0" smtClean="0">
                    <a:effectLst/>
                  </a:rPr>
                  <a:t>1 (2013)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990600"/>
                <a:ext cx="4572000" cy="4906963"/>
              </a:xfrm>
              <a:blipFill rotWithShape="1">
                <a:blip r:embed="rId3"/>
                <a:stretch>
                  <a:fillRect l="-2267" t="-1244" r="-4267" b="-1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5715000" y="2667000"/>
            <a:ext cx="1219200" cy="12954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84966" y="4529912"/>
            <a:ext cx="3259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+mj-lt"/>
              </a:rPr>
              <a:t>ISAC yields </a:t>
            </a:r>
          </a:p>
          <a:p>
            <a:r>
              <a:rPr lang="en-US" sz="1800" baseline="30000" dirty="0" smtClean="0">
                <a:latin typeface="+mj-lt"/>
              </a:rPr>
              <a:t>72</a:t>
            </a:r>
            <a:r>
              <a:rPr lang="en-US" sz="1800" dirty="0" smtClean="0">
                <a:latin typeface="+mj-lt"/>
              </a:rPr>
              <a:t>Kr:  440/s (measured)</a:t>
            </a:r>
          </a:p>
          <a:p>
            <a:r>
              <a:rPr lang="en-US" sz="1800" baseline="30000" dirty="0" smtClean="0">
                <a:latin typeface="+mj-lt"/>
              </a:rPr>
              <a:t>70</a:t>
            </a:r>
            <a:r>
              <a:rPr lang="en-US" sz="1800" dirty="0" smtClean="0">
                <a:latin typeface="+mj-lt"/>
              </a:rPr>
              <a:t>Kr: ~0.2/s extrapolated assuming yield reduction of 50/n</a:t>
            </a:r>
            <a:endParaRPr lang="en-US" sz="1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1750" y="5926536"/>
            <a:ext cx="3214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Impossible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to produce at ISAC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1750" y="6174764"/>
            <a:ext cx="3132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Possible production at EMMA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dlascar\Google Drive\Sr_LOI\figs\path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2" y="1295400"/>
            <a:ext cx="6142038" cy="5562600"/>
          </a:xfrm>
          <a:prstGeom prst="snip2DiagRect">
            <a:avLst>
              <a:gd name="adj1" fmla="val 50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9405" r="43542" b="8705"/>
          <a:stretch/>
        </p:blipFill>
        <p:spPr bwMode="auto">
          <a:xfrm>
            <a:off x="229863" y="685800"/>
            <a:ext cx="4570737" cy="3880399"/>
          </a:xfrm>
          <a:prstGeom prst="snip2DiagRect">
            <a:avLst>
              <a:gd name="adj1" fmla="val 14522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i="1" dirty="0" err="1" smtClean="0"/>
              <a:t>rp</a:t>
            </a:r>
            <a:r>
              <a:rPr lang="en-US" dirty="0" smtClean="0"/>
              <a:t>-process case </a:t>
            </a:r>
            <a:r>
              <a:rPr lang="en-US" baseline="30000" dirty="0" smtClean="0"/>
              <a:t>70</a:t>
            </a:r>
            <a:r>
              <a:rPr lang="en-US" dirty="0" smtClean="0"/>
              <a:t>Kr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3600" y="2971800"/>
            <a:ext cx="1219200" cy="166956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85800" y="4566199"/>
            <a:ext cx="5257802" cy="751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608953" y="550161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aseline="30000" dirty="0" smtClean="0">
                <a:latin typeface="+mj-lt"/>
              </a:rPr>
              <a:t>38</a:t>
            </a:r>
            <a:r>
              <a:rPr lang="en-US" sz="3200" dirty="0" smtClean="0">
                <a:latin typeface="+mj-lt"/>
              </a:rPr>
              <a:t>K + </a:t>
            </a:r>
            <a:r>
              <a:rPr lang="en-US" sz="3200" baseline="30000" dirty="0" smtClean="0">
                <a:latin typeface="+mj-lt"/>
              </a:rPr>
              <a:t>40</a:t>
            </a:r>
            <a:r>
              <a:rPr lang="en-US" sz="3200" dirty="0" smtClean="0">
                <a:latin typeface="+mj-lt"/>
              </a:rPr>
              <a:t>Ca</a:t>
            </a:r>
          </a:p>
          <a:p>
            <a:pPr algn="ctr"/>
            <a:r>
              <a:rPr lang="en-US" sz="3200" dirty="0" smtClean="0">
                <a:latin typeface="+mj-lt"/>
              </a:rPr>
              <a:t>200 MeV</a:t>
            </a:r>
            <a:endParaRPr lang="en-US" sz="3200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0250" y="723900"/>
            <a:ext cx="1452219" cy="1638300"/>
            <a:chOff x="3962400" y="1905000"/>
            <a:chExt cx="1549989" cy="1772528"/>
          </a:xfrm>
        </p:grpSpPr>
        <p:sp>
          <p:nvSpPr>
            <p:cNvPr id="14" name="Rectangle 13"/>
            <p:cNvSpPr/>
            <p:nvPr/>
          </p:nvSpPr>
          <p:spPr>
            <a:xfrm>
              <a:off x="3962400" y="2209800"/>
              <a:ext cx="365760" cy="36576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62400" y="2575728"/>
              <a:ext cx="365760" cy="36576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62400" y="2941656"/>
              <a:ext cx="365760" cy="36576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62400" y="3311768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4327794" y="3319046"/>
                  <a:ext cx="904669" cy="349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&lt;0.1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7794" y="3319046"/>
                  <a:ext cx="904669" cy="34964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262121" y="2971800"/>
                  <a:ext cx="1250268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0.1&lt;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&lt;5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2121" y="2971800"/>
                  <a:ext cx="1250268" cy="35796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267785" y="2590801"/>
                  <a:ext cx="1208669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 smtClean="0">
                            <a:latin typeface="Cambria Math"/>
                          </a:rPr>
                          <m:t>5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&lt;25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785" y="2590801"/>
                  <a:ext cx="1208669" cy="35796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278871" y="2209800"/>
                  <a:ext cx="838215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2</m:t>
                        </m:r>
                        <m:r>
                          <a:rPr lang="en-US" sz="1500" i="1" smtClean="0">
                            <a:latin typeface="Cambria Math"/>
                          </a:rPr>
                          <m:t>5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8871" y="2209800"/>
                  <a:ext cx="838215" cy="35796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343400" y="1905000"/>
                  <a:ext cx="838947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m:rPr>
                            <m:nor/>
                          </m:rPr>
                          <a:rPr lang="en-US" sz="1500" b="0" i="0" smtClean="0">
                            <a:latin typeface="Cambria Math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n-US" sz="1500" b="0" i="0" smtClean="0">
                            <a:latin typeface="Cambria Math"/>
                          </a:rPr>
                          <m:t>mb</m:t>
                        </m:r>
                        <m:r>
                          <m:rPr>
                            <m:nor/>
                          </m:rPr>
                          <a:rPr lang="en-US" sz="1500" b="0" i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1905000"/>
                  <a:ext cx="838947" cy="35796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 hidden="1"/>
          <p:cNvGrpSpPr/>
          <p:nvPr/>
        </p:nvGrpSpPr>
        <p:grpSpPr>
          <a:xfrm>
            <a:off x="2148602" y="4914399"/>
            <a:ext cx="807716" cy="795392"/>
            <a:chOff x="196334" y="4341809"/>
            <a:chExt cx="807716" cy="795392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381000" y="4613835"/>
              <a:ext cx="0" cy="4940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16200000">
              <a:off x="234966" y="4303177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 flipV="1">
              <a:off x="628003" y="4860838"/>
              <a:ext cx="0" cy="4940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70304" y="4767869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228600" y="533400"/>
            <a:ext cx="457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145423" y="854091"/>
            <a:ext cx="3017379" cy="211771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363543"/>
              </p:ext>
            </p:extLst>
          </p:nvPr>
        </p:nvGraphicFramePr>
        <p:xfrm>
          <a:off x="82249" y="685800"/>
          <a:ext cx="245586" cy="3878006"/>
        </p:xfrm>
        <a:graphic>
          <a:graphicData uri="http://schemas.openxmlformats.org/drawingml/2006/table">
            <a:tbl>
              <a:tblPr firstRow="1" bandRow="1"/>
              <a:tblGrid>
                <a:gridCol w="245586"/>
              </a:tblGrid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/>
                        <a:t>Rb</a:t>
                      </a:r>
                      <a:endParaRPr lang="en-US" sz="1000" dirty="0" smtClean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Kr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Br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Se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As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Ge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Ga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Zn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Cu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Ni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254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Co</a:t>
                      </a:r>
                      <a:endParaRPr lang="en-US" sz="1000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686276" y="1143000"/>
            <a:ext cx="417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chemeClr val="bg1"/>
                </a:solidFill>
              </a:rPr>
              <a:t>70</a:t>
            </a:r>
            <a:r>
              <a:rPr lang="en-US" sz="1400" dirty="0" smtClean="0">
                <a:solidFill>
                  <a:schemeClr val="bg1"/>
                </a:solidFill>
              </a:rPr>
              <a:t>Kr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84966" y="4703338"/>
            <a:ext cx="3259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+mj-lt"/>
              </a:rPr>
              <a:t>ISAC yields </a:t>
            </a:r>
          </a:p>
          <a:p>
            <a:r>
              <a:rPr lang="en-US" sz="1800" baseline="30000" dirty="0" smtClean="0">
                <a:latin typeface="+mj-lt"/>
              </a:rPr>
              <a:t>72</a:t>
            </a:r>
            <a:r>
              <a:rPr lang="en-US" sz="1800" dirty="0" smtClean="0">
                <a:latin typeface="+mj-lt"/>
              </a:rPr>
              <a:t>Kr:  440/s (measured)</a:t>
            </a:r>
          </a:p>
          <a:p>
            <a:r>
              <a:rPr lang="en-US" sz="1800" baseline="30000" dirty="0" smtClean="0">
                <a:latin typeface="+mj-lt"/>
              </a:rPr>
              <a:t>70</a:t>
            </a:r>
            <a:r>
              <a:rPr lang="en-US" sz="1800" dirty="0" smtClean="0">
                <a:latin typeface="+mj-lt"/>
              </a:rPr>
              <a:t>Kr: ~0.2/s extrapolated assuming yield reduction of 50/n</a:t>
            </a:r>
            <a:endParaRPr lang="en-US" sz="18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942" y="4799675"/>
            <a:ext cx="3967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Impossible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to produce at ISAC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942" y="5306950"/>
            <a:ext cx="3339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Possible production and </a:t>
            </a:r>
            <a:b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</a:b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separation at EMMA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7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dlascar\Google Drive\Sr_LOI\figs\path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2" y="1295400"/>
            <a:ext cx="6142038" cy="5562600"/>
          </a:xfrm>
          <a:prstGeom prst="snip2DiagRect">
            <a:avLst>
              <a:gd name="adj1" fmla="val 50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i="1" dirty="0" err="1" smtClean="0"/>
              <a:t>rp</a:t>
            </a:r>
            <a:r>
              <a:rPr lang="en-US" dirty="0" smtClean="0"/>
              <a:t>-process case </a:t>
            </a:r>
            <a:r>
              <a:rPr lang="en-US" baseline="30000" dirty="0" smtClean="0"/>
              <a:t>70</a:t>
            </a:r>
            <a:r>
              <a:rPr lang="en-US" dirty="0" smtClean="0"/>
              <a:t>Kr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3602" y="2971800"/>
            <a:ext cx="1219198" cy="159200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2333269" y="4296595"/>
            <a:ext cx="3610333" cy="26721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608953" y="550161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aseline="30000" dirty="0" smtClean="0">
                <a:latin typeface="+mj-lt"/>
              </a:rPr>
              <a:t>35</a:t>
            </a:r>
            <a:r>
              <a:rPr lang="en-US" sz="3200" dirty="0" smtClean="0">
                <a:latin typeface="+mj-lt"/>
              </a:rPr>
              <a:t>Ar + </a:t>
            </a:r>
            <a:r>
              <a:rPr lang="en-US" sz="3200" baseline="30000" dirty="0" smtClean="0">
                <a:latin typeface="+mj-lt"/>
              </a:rPr>
              <a:t>40</a:t>
            </a:r>
            <a:r>
              <a:rPr lang="en-US" sz="3200" dirty="0" smtClean="0">
                <a:latin typeface="+mj-lt"/>
              </a:rPr>
              <a:t>Ca</a:t>
            </a:r>
          </a:p>
          <a:p>
            <a:pPr algn="ctr"/>
            <a:r>
              <a:rPr lang="en-US" sz="3200" dirty="0">
                <a:latin typeface="+mj-lt"/>
              </a:rPr>
              <a:t>1</a:t>
            </a:r>
            <a:r>
              <a:rPr lang="en-US" sz="3200" dirty="0" smtClean="0">
                <a:latin typeface="+mj-lt"/>
              </a:rPr>
              <a:t>00 MeV</a:t>
            </a:r>
            <a:endParaRPr lang="en-US" sz="3200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0250" y="723900"/>
            <a:ext cx="1452219" cy="1638300"/>
            <a:chOff x="3962400" y="1905000"/>
            <a:chExt cx="1549989" cy="1772528"/>
          </a:xfrm>
        </p:grpSpPr>
        <p:sp>
          <p:nvSpPr>
            <p:cNvPr id="14" name="Rectangle 13"/>
            <p:cNvSpPr/>
            <p:nvPr/>
          </p:nvSpPr>
          <p:spPr>
            <a:xfrm>
              <a:off x="3962400" y="2209800"/>
              <a:ext cx="365760" cy="36576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62400" y="2575728"/>
              <a:ext cx="365760" cy="36576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62400" y="2941656"/>
              <a:ext cx="365760" cy="36576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62400" y="3311768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4327794" y="3319046"/>
                  <a:ext cx="904669" cy="349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&lt;0.1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7794" y="3319046"/>
                  <a:ext cx="904669" cy="34964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262121" y="2971800"/>
                  <a:ext cx="1250268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0.1&lt;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&lt;5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2121" y="2971800"/>
                  <a:ext cx="1250268" cy="35796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267785" y="2590801"/>
                  <a:ext cx="1208669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 smtClean="0">
                            <a:latin typeface="Cambria Math"/>
                          </a:rPr>
                          <m:t>5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&lt;25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785" y="2590801"/>
                  <a:ext cx="1208669" cy="35796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278871" y="2209800"/>
                  <a:ext cx="838215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2</m:t>
                        </m:r>
                        <m:r>
                          <a:rPr lang="en-US" sz="1500" i="1" smtClean="0">
                            <a:latin typeface="Cambria Math"/>
                          </a:rPr>
                          <m:t>5</m:t>
                        </m:r>
                        <m:r>
                          <a:rPr lang="en-US" sz="1500" b="0" i="1" smtClean="0">
                            <a:latin typeface="Cambria Math"/>
                          </a:rPr>
                          <m:t>&lt;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8871" y="2209800"/>
                  <a:ext cx="838215" cy="35796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343400" y="1905000"/>
                  <a:ext cx="838947" cy="35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/>
                          </a:rPr>
                          <m:t>𝜎</m:t>
                        </m:r>
                        <m:r>
                          <m:rPr>
                            <m:nor/>
                          </m:rPr>
                          <a:rPr lang="en-US" sz="1500" b="0" i="0" smtClean="0">
                            <a:latin typeface="Cambria Math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n-US" sz="1500" b="0" i="0" smtClean="0">
                            <a:latin typeface="Cambria Math"/>
                          </a:rPr>
                          <m:t>mb</m:t>
                        </m:r>
                        <m:r>
                          <m:rPr>
                            <m:nor/>
                          </m:rPr>
                          <a:rPr lang="en-US" sz="1500" b="0" i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1905000"/>
                  <a:ext cx="838947" cy="35796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 hidden="1"/>
          <p:cNvGrpSpPr/>
          <p:nvPr/>
        </p:nvGrpSpPr>
        <p:grpSpPr>
          <a:xfrm>
            <a:off x="2148602" y="4914399"/>
            <a:ext cx="807716" cy="795392"/>
            <a:chOff x="196334" y="4341809"/>
            <a:chExt cx="807716" cy="795392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381000" y="4613835"/>
              <a:ext cx="0" cy="4940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16200000">
              <a:off x="234966" y="4303177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 flipV="1">
              <a:off x="628003" y="4860838"/>
              <a:ext cx="0" cy="4940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70304" y="4767869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228600" y="533400"/>
            <a:ext cx="457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5030162" y="948687"/>
            <a:ext cx="2132642" cy="202311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783452"/>
              </p:ext>
            </p:extLst>
          </p:nvPr>
        </p:nvGraphicFramePr>
        <p:xfrm>
          <a:off x="1895339" y="1079946"/>
          <a:ext cx="245586" cy="3216648"/>
        </p:xfrm>
        <a:graphic>
          <a:graphicData uri="http://schemas.openxmlformats.org/drawingml/2006/table">
            <a:tbl>
              <a:tblPr firstRow="1" bandRow="1"/>
              <a:tblGrid>
                <a:gridCol w="245586"/>
              </a:tblGrid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Sr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Rb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Kr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Br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Se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As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Ge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208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Ga</a:t>
                      </a:r>
                      <a:endParaRPr lang="en-US" sz="1100" b="1" dirty="0"/>
                    </a:p>
                  </a:txBody>
                  <a:tcPr vert="vert2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5884966" y="4703338"/>
            <a:ext cx="3259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+mj-lt"/>
              </a:rPr>
              <a:t>ISAC yields </a:t>
            </a:r>
          </a:p>
          <a:p>
            <a:r>
              <a:rPr lang="en-US" sz="1800" baseline="30000" dirty="0" smtClean="0">
                <a:latin typeface="+mj-lt"/>
              </a:rPr>
              <a:t>72</a:t>
            </a:r>
            <a:r>
              <a:rPr lang="en-US" sz="1800" dirty="0" smtClean="0">
                <a:latin typeface="+mj-lt"/>
              </a:rPr>
              <a:t>Kr:  440/s (measured)</a:t>
            </a:r>
          </a:p>
          <a:p>
            <a:r>
              <a:rPr lang="en-US" sz="1800" baseline="30000" dirty="0" smtClean="0">
                <a:latin typeface="+mj-lt"/>
              </a:rPr>
              <a:t>70</a:t>
            </a:r>
            <a:r>
              <a:rPr lang="en-US" sz="1800" dirty="0" smtClean="0">
                <a:latin typeface="+mj-lt"/>
              </a:rPr>
              <a:t>Kr: ~0.2/s extrapolated assuming yield reduction of 50/n</a:t>
            </a:r>
            <a:endParaRPr lang="en-US" sz="18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942" y="4799675"/>
            <a:ext cx="3967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Impossible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to produce at ISAC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942" y="5306950"/>
            <a:ext cx="3339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Possible production and </a:t>
            </a:r>
            <a:b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</a:b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separation at EMMA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13201" r="62316" b="15508"/>
          <a:stretch/>
        </p:blipFill>
        <p:spPr bwMode="auto">
          <a:xfrm>
            <a:off x="2201497" y="948687"/>
            <a:ext cx="2828665" cy="334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420597" y="1886885"/>
            <a:ext cx="417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chemeClr val="bg1"/>
                </a:solidFill>
              </a:rPr>
              <a:t>70</a:t>
            </a:r>
            <a:r>
              <a:rPr lang="en-US" sz="1400" dirty="0" smtClean="0">
                <a:solidFill>
                  <a:schemeClr val="bg1"/>
                </a:solidFill>
              </a:rPr>
              <a:t>Kr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Paper details a list of more than 1,000 nuclei that contribute to asymmetric reaction rates in: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𝛾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𝛾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𝛾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Most are neutron-deficient</a:t>
                </a:r>
              </a:p>
              <a:p>
                <a:r>
                  <a:rPr lang="en-US" dirty="0" smtClean="0"/>
                  <a:t>This is a goldmine of astrophysical motivation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reaction 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/>
          <a:stretch/>
        </p:blipFill>
        <p:spPr bwMode="auto">
          <a:xfrm>
            <a:off x="2612906" y="3071073"/>
            <a:ext cx="6414448" cy="123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6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mass models are…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5" y="949220"/>
            <a:ext cx="8019790" cy="543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19200" y="1381125"/>
            <a:ext cx="752474" cy="431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48100" y="949220"/>
            <a:ext cx="3359150" cy="484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71637" y="809625"/>
            <a:ext cx="600075" cy="447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48062" y="5738812"/>
            <a:ext cx="3659188" cy="319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513084" y="3282269"/>
            <a:ext cx="24263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Model difference (MeV)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979862" y="6057900"/>
            <a:ext cx="669131" cy="3816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structure – </a:t>
            </a:r>
            <a:r>
              <a:rPr lang="en-US" baseline="30000" dirty="0" smtClean="0"/>
              <a:t>100</a:t>
            </a:r>
            <a:r>
              <a:rPr lang="en-US" dirty="0" smtClean="0"/>
              <a:t>Sn </a:t>
            </a:r>
            <a:endParaRPr lang="en-US" dirty="0"/>
          </a:p>
        </p:txBody>
      </p:sp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2"/>
          <a:srcRect t="9317" r="20420"/>
          <a:stretch/>
        </p:blipFill>
        <p:spPr bwMode="auto">
          <a:xfrm>
            <a:off x="1993900" y="1327240"/>
            <a:ext cx="71501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 rot="19188146">
            <a:off x="2549759" y="4516585"/>
            <a:ext cx="2057400" cy="21011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19889795">
            <a:off x="3806384" y="4213216"/>
            <a:ext cx="1714633" cy="687699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15204" y="3903606"/>
            <a:ext cx="6858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9188146">
            <a:off x="2384947" y="4516585"/>
            <a:ext cx="2057400" cy="21011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44500" y="1869681"/>
            <a:ext cx="1219200" cy="98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03411" y="2610760"/>
            <a:ext cx="549793" cy="98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92163"/>
            <a:ext cx="5699125" cy="561498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Two production mechanisms:</a:t>
            </a:r>
          </a:p>
          <a:p>
            <a:r>
              <a:rPr lang="en-US" baseline="30000" dirty="0" smtClean="0"/>
              <a:t>50</a:t>
            </a:r>
            <a:r>
              <a:rPr lang="en-US" dirty="0" smtClean="0"/>
              <a:t>Cr + </a:t>
            </a:r>
            <a:r>
              <a:rPr lang="en-US" baseline="30000" dirty="0" smtClean="0"/>
              <a:t>58</a:t>
            </a:r>
            <a:r>
              <a:rPr lang="en-US" dirty="0" smtClean="0"/>
              <a:t>Ni</a:t>
            </a:r>
          </a:p>
          <a:p>
            <a:pPr lvl="1"/>
            <a:r>
              <a:rPr lang="en-US" sz="2000" dirty="0" err="1" smtClean="0"/>
              <a:t>Chartier</a:t>
            </a:r>
            <a:r>
              <a:rPr lang="en-US" sz="2000" dirty="0" smtClean="0"/>
              <a:t> et al, </a:t>
            </a:r>
            <a:r>
              <a:rPr lang="en-US" sz="2000" i="1" dirty="0" smtClean="0"/>
              <a:t>PRL</a:t>
            </a:r>
            <a:r>
              <a:rPr lang="en-US" sz="2000" dirty="0" smtClean="0"/>
              <a:t> </a:t>
            </a:r>
            <a:r>
              <a:rPr lang="en-US" sz="2000" b="1" dirty="0" smtClean="0"/>
              <a:t>77</a:t>
            </a:r>
            <a:r>
              <a:rPr lang="en-US" sz="2000" dirty="0" smtClean="0"/>
              <a:t> 12 (1996)</a:t>
            </a:r>
          </a:p>
          <a:p>
            <a:r>
              <a:rPr lang="en-US" baseline="30000" dirty="0" smtClean="0"/>
              <a:t>124/3</a:t>
            </a:r>
            <a:r>
              <a:rPr lang="en-US" dirty="0" smtClean="0"/>
              <a:t>Xe Fragmentation</a:t>
            </a:r>
          </a:p>
          <a:p>
            <a:pPr lvl="1"/>
            <a:r>
              <a:rPr lang="en-US" sz="1800" dirty="0" err="1" smtClean="0"/>
              <a:t>Hinke</a:t>
            </a:r>
            <a:r>
              <a:rPr lang="en-US" sz="1800" dirty="0" smtClean="0"/>
              <a:t> et al, </a:t>
            </a:r>
            <a:r>
              <a:rPr lang="en-US" sz="1800" i="1" dirty="0" smtClean="0"/>
              <a:t>Nature</a:t>
            </a:r>
            <a:r>
              <a:rPr lang="en-US" sz="1800" dirty="0" smtClean="0"/>
              <a:t> </a:t>
            </a:r>
            <a:r>
              <a:rPr lang="en-US" sz="1800" b="1" dirty="0" smtClean="0"/>
              <a:t>486</a:t>
            </a:r>
            <a:r>
              <a:rPr lang="en-US" sz="1800" dirty="0" smtClean="0"/>
              <a:t> 7403 (2012)</a:t>
            </a:r>
            <a:endParaRPr lang="en-US" sz="1800" dirty="0"/>
          </a:p>
        </p:txBody>
      </p:sp>
      <p:sp>
        <p:nvSpPr>
          <p:cNvPr id="24" name="Oval 23"/>
          <p:cNvSpPr/>
          <p:nvPr/>
        </p:nvSpPr>
        <p:spPr>
          <a:xfrm>
            <a:off x="3974812" y="399424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71896" y="3126705"/>
            <a:ext cx="82296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N=Z</a:t>
            </a:r>
            <a:endParaRPr lang="en-US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39700" y="3612685"/>
            <a:ext cx="164592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+mj-lt"/>
              </a:rPr>
              <a:t>rp</a:t>
            </a:r>
            <a:r>
              <a:rPr lang="en-US" dirty="0" smtClean="0">
                <a:latin typeface="+mj-lt"/>
              </a:rPr>
              <a:t>-process</a:t>
            </a:r>
            <a:endParaRPr lang="en-US" i="1" dirty="0">
              <a:latin typeface="+mj-lt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651032" y="3596919"/>
            <a:ext cx="393040" cy="43614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139174" y="5659119"/>
            <a:ext cx="3017520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Haloes – </a:t>
            </a:r>
          </a:p>
          <a:p>
            <a:r>
              <a:rPr lang="en-US" dirty="0" smtClean="0">
                <a:latin typeface="+mj-lt"/>
              </a:rPr>
              <a:t>Continuum Structure</a:t>
            </a:r>
            <a:endParaRPr lang="en-US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04664" y="5179701"/>
            <a:ext cx="32004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Position of the dripline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43580" y="4338843"/>
            <a:ext cx="1554480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Structural Changes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39306" y="3717786"/>
            <a:ext cx="219456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</a:rPr>
              <a:t>r</a:t>
            </a:r>
            <a:r>
              <a:rPr lang="en-US" dirty="0" smtClean="0">
                <a:latin typeface="+mj-lt"/>
              </a:rPr>
              <a:t>-process path</a:t>
            </a:r>
            <a:endParaRPr lang="en-US" i="1" dirty="0">
              <a:latin typeface="+mj-lt"/>
            </a:endParaRP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pressure in MPET?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91" y="982977"/>
            <a:ext cx="8264366" cy="505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73931" y="5942877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E. </a:t>
            </a:r>
            <a:r>
              <a:rPr lang="en-US" sz="1600" i="1" dirty="0" err="1" smtClean="0">
                <a:latin typeface="Calibri" panose="020F0502020204030204" pitchFamily="34" charset="0"/>
              </a:rPr>
              <a:t>Leistenschneider</a:t>
            </a:r>
            <a:endParaRPr lang="en-US" sz="16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85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32815"/>
            <a:ext cx="5735187" cy="43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5612523" y="2033752"/>
                <a:ext cx="3421117" cy="4092411"/>
              </a:xfrm>
            </p:spPr>
            <p:txBody>
              <a:bodyPr/>
              <a:lstStyle/>
              <a:p>
                <a:r>
                  <a:rPr lang="en-US" dirty="0" smtClean="0"/>
                  <a:t>10</a:t>
                </a:r>
                <a:r>
                  <a:rPr lang="en-US" baseline="30000" dirty="0" smtClean="0"/>
                  <a:t>-11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torr</a:t>
                </a:r>
                <a:endParaRPr lang="en-US" dirty="0"/>
              </a:p>
              <a:p>
                <a:pPr lvl="1"/>
                <a:r>
                  <a:rPr lang="en-US" dirty="0" smtClean="0"/>
                  <a:t>HCI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𝜖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=90%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10</a:t>
                </a:r>
                <a:r>
                  <a:rPr lang="en-US" baseline="30000" dirty="0" smtClean="0"/>
                  <a:t>-12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torr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HCI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𝜖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=99%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612523" y="2033752"/>
                <a:ext cx="3421117" cy="4092411"/>
              </a:xfrm>
              <a:blipFill rotWithShape="1">
                <a:blip r:embed="rId3"/>
                <a:stretch>
                  <a:fillRect l="-3209" t="-1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pressure is required?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20840" y="998742"/>
                <a:ext cx="1865960" cy="793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𝑒𝑣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840" y="998742"/>
                <a:ext cx="1865960" cy="79355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873931" y="5942877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E. </a:t>
            </a:r>
            <a:r>
              <a:rPr lang="en-US" sz="1600" i="1" dirty="0" err="1" smtClean="0">
                <a:latin typeface="Calibri" panose="020F0502020204030204" pitchFamily="34" charset="0"/>
              </a:rPr>
              <a:t>Leistenschneider</a:t>
            </a:r>
            <a:endParaRPr lang="en-US" sz="16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reduce pressure by factor of </a:t>
            </a:r>
            <a:r>
              <a:rPr lang="en-US" b="1" dirty="0" smtClean="0"/>
              <a:t>300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Cryogenically cool the trap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7797"/>
            <a:ext cx="9144000" cy="422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73931" y="5942877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E. </a:t>
            </a:r>
            <a:r>
              <a:rPr lang="en-US" sz="1600" i="1" dirty="0" err="1" smtClean="0">
                <a:latin typeface="Calibri" panose="020F0502020204030204" pitchFamily="34" charset="0"/>
              </a:rPr>
              <a:t>Leistenschneider</a:t>
            </a:r>
            <a:endParaRPr lang="en-US" sz="16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Cryocooler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b="6260"/>
          <a:stretch/>
        </p:blipFill>
        <p:spPr bwMode="auto">
          <a:xfrm>
            <a:off x="693683" y="1027221"/>
            <a:ext cx="7657772" cy="53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3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Rebuild/redesign the Penning trap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0" b="17502"/>
          <a:stretch/>
        </p:blipFill>
        <p:spPr bwMode="auto">
          <a:xfrm>
            <a:off x="0" y="1198196"/>
            <a:ext cx="9144000" cy="509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27" y="2480541"/>
            <a:ext cx="2906973" cy="3731466"/>
          </a:xfrm>
          <a:prstGeom prst="snipRoundRect">
            <a:avLst>
              <a:gd name="adj1" fmla="val 5000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" y="1255450"/>
            <a:ext cx="3568094" cy="484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5588" y="1255450"/>
            <a:ext cx="212808" cy="14195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5588" y="1173707"/>
            <a:ext cx="5261212" cy="4922293"/>
          </a:xfrm>
        </p:spPr>
        <p:txBody>
          <a:bodyPr/>
          <a:lstStyle/>
          <a:p>
            <a:r>
              <a:rPr lang="en-US" dirty="0" smtClean="0"/>
              <a:t>Gas filled RFQ’s</a:t>
            </a:r>
          </a:p>
          <a:p>
            <a:pPr lvl="1"/>
            <a:r>
              <a:rPr lang="en-US" dirty="0" smtClean="0"/>
              <a:t>Carbon filled PPS rods for axial DC field</a:t>
            </a:r>
          </a:p>
          <a:p>
            <a:r>
              <a:rPr lang="en-US" dirty="0" smtClean="0"/>
              <a:t>RFQ Switchyard</a:t>
            </a:r>
          </a:p>
          <a:p>
            <a:pPr lvl="1"/>
            <a:r>
              <a:rPr lang="en-US" dirty="0" smtClean="0"/>
              <a:t>Radial confinement</a:t>
            </a:r>
            <a:br>
              <a:rPr lang="en-US" dirty="0" smtClean="0"/>
            </a:br>
            <a:r>
              <a:rPr lang="en-US" dirty="0" smtClean="0"/>
              <a:t>through RF</a:t>
            </a:r>
          </a:p>
          <a:p>
            <a:pPr lvl="1"/>
            <a:r>
              <a:rPr lang="en-US" dirty="0" smtClean="0"/>
              <a:t>Axial control</a:t>
            </a:r>
            <a:br>
              <a:rPr lang="en-US" dirty="0" smtClean="0"/>
            </a:br>
            <a:r>
              <a:rPr lang="en-US" dirty="0" smtClean="0"/>
              <a:t>through DC </a:t>
            </a:r>
            <a:br>
              <a:rPr lang="en-US" dirty="0" smtClean="0"/>
            </a:br>
            <a:r>
              <a:rPr lang="en-US" dirty="0" smtClean="0"/>
              <a:t>gradient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7132" y="5950424"/>
            <a:ext cx="212808" cy="261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30982" y="6005892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P. Reiter</a:t>
            </a:r>
            <a:endParaRPr lang="en-US" sz="16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47" y="3953290"/>
            <a:ext cx="4483694" cy="2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" y="1255450"/>
            <a:ext cx="3568094" cy="484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5588" y="1255450"/>
            <a:ext cx="212808" cy="14195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5588" y="982977"/>
            <a:ext cx="5261212" cy="5113024"/>
          </a:xfrm>
        </p:spPr>
        <p:txBody>
          <a:bodyPr/>
          <a:lstStyle/>
          <a:p>
            <a:r>
              <a:rPr lang="en-US" dirty="0" smtClean="0"/>
              <a:t>Based on AMBIPROBE @ JLU used for analytic mass spectrometry</a:t>
            </a:r>
          </a:p>
          <a:p>
            <a:pPr lvl="1"/>
            <a:r>
              <a:rPr lang="en-US" dirty="0" smtClean="0"/>
              <a:t>Two </a:t>
            </a:r>
            <a:r>
              <a:rPr lang="en-US" dirty="0" err="1" smtClean="0"/>
              <a:t>gridless</a:t>
            </a:r>
            <a:r>
              <a:rPr lang="en-US" dirty="0" smtClean="0"/>
              <a:t>, electrostatic ion mirrors</a:t>
            </a:r>
          </a:p>
          <a:p>
            <a:pPr lvl="1"/>
            <a:r>
              <a:rPr lang="en-US" dirty="0" smtClean="0"/>
              <a:t>Injection &amp; ejections through pulsed endcaps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7132" y="5950424"/>
            <a:ext cx="212808" cy="261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56272" y="6101423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P. Reiter</a:t>
            </a:r>
            <a:endParaRPr lang="en-US" sz="16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2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73457"/>
            <a:ext cx="8229600" cy="5222543"/>
          </a:xfrm>
        </p:spPr>
        <p:txBody>
          <a:bodyPr/>
          <a:lstStyle/>
          <a:p>
            <a:r>
              <a:rPr lang="en-US" baseline="30000" dirty="0" smtClean="0"/>
              <a:t>133</a:t>
            </a:r>
            <a:r>
              <a:rPr lang="en-US" dirty="0" smtClean="0"/>
              <a:t>Cs </a:t>
            </a:r>
            <a:r>
              <a:rPr lang="en-US" b="1" dirty="0" smtClean="0"/>
              <a:t>C</a:t>
            </a:r>
            <a:r>
              <a:rPr lang="en-US" dirty="0" smtClean="0"/>
              <a:t>harged </a:t>
            </a:r>
            <a:r>
              <a:rPr lang="en-US" b="1" dirty="0" smtClean="0"/>
              <a:t>R</a:t>
            </a:r>
            <a:r>
              <a:rPr lang="en-US" dirty="0" smtClean="0"/>
              <a:t>esidual </a:t>
            </a:r>
            <a:r>
              <a:rPr lang="en-US" b="1" dirty="0" smtClean="0"/>
              <a:t>A</a:t>
            </a:r>
            <a:r>
              <a:rPr lang="en-US" dirty="0" smtClean="0"/>
              <a:t>ir </a:t>
            </a:r>
            <a:r>
              <a:rPr lang="en-US" b="1" dirty="0" smtClean="0"/>
              <a:t>P</a:t>
            </a:r>
            <a:r>
              <a:rPr lang="en-US" dirty="0" smtClean="0"/>
              <a:t>articles from a hot cathode ion gauge</a:t>
            </a:r>
            <a:endParaRPr lang="en-US" baseline="30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Commissioning in mass separator mode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8" y="2306466"/>
            <a:ext cx="1767942" cy="408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98" y="2456594"/>
            <a:ext cx="4655877" cy="349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986" y="5955916"/>
            <a:ext cx="23241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70042" y="5691116"/>
            <a:ext cx="163773" cy="404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85062" y="6183316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P. Reiter</a:t>
            </a:r>
            <a:endParaRPr lang="en-US" sz="16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6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73457"/>
            <a:ext cx="8229600" cy="5222543"/>
          </a:xfrm>
        </p:spPr>
        <p:txBody>
          <a:bodyPr/>
          <a:lstStyle/>
          <a:p>
            <a:r>
              <a:rPr lang="en-US" baseline="30000" dirty="0" smtClean="0"/>
              <a:t>133</a:t>
            </a:r>
            <a:r>
              <a:rPr lang="en-US" dirty="0" smtClean="0"/>
              <a:t>Cs </a:t>
            </a:r>
            <a:r>
              <a:rPr lang="en-US" b="1" dirty="0" smtClean="0"/>
              <a:t>C</a:t>
            </a:r>
            <a:r>
              <a:rPr lang="en-US" dirty="0" smtClean="0"/>
              <a:t>harged </a:t>
            </a:r>
            <a:r>
              <a:rPr lang="en-US" b="1" dirty="0" smtClean="0"/>
              <a:t>R</a:t>
            </a:r>
            <a:r>
              <a:rPr lang="en-US" dirty="0" smtClean="0"/>
              <a:t>esidual </a:t>
            </a:r>
            <a:r>
              <a:rPr lang="en-US" b="1" dirty="0" smtClean="0"/>
              <a:t>A</a:t>
            </a:r>
            <a:r>
              <a:rPr lang="en-US" dirty="0" smtClean="0"/>
              <a:t>ir </a:t>
            </a:r>
            <a:r>
              <a:rPr lang="en-US" b="1" dirty="0" smtClean="0"/>
              <a:t>P</a:t>
            </a:r>
            <a:r>
              <a:rPr lang="en-US" dirty="0" smtClean="0"/>
              <a:t>articles from a hot cathode ion gauge</a:t>
            </a:r>
          </a:p>
          <a:p>
            <a:pPr lvl="1"/>
            <a:r>
              <a:rPr lang="en-US" dirty="0" smtClean="0"/>
              <a:t>Adjust </a:t>
            </a:r>
            <a:r>
              <a:rPr lang="en-US" dirty="0" err="1" smtClean="0"/>
              <a:t>retrapping</a:t>
            </a:r>
            <a:r>
              <a:rPr lang="en-US" dirty="0" smtClean="0"/>
              <a:t> time to capture 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Commissioning in mass separator mode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05967" y="2402006"/>
            <a:ext cx="524795" cy="66874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"/>
          <a:stretch/>
        </p:blipFill>
        <p:spPr bwMode="auto">
          <a:xfrm>
            <a:off x="0" y="2183642"/>
            <a:ext cx="9144000" cy="411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26" y="6092396"/>
            <a:ext cx="23241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6545" y="5995916"/>
            <a:ext cx="457204" cy="400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85062" y="629250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P. Reiter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221" y="5968620"/>
            <a:ext cx="457204" cy="400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6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mass models </a:t>
            </a:r>
            <a:r>
              <a:rPr lang="en-US" dirty="0" smtClean="0"/>
              <a:t>are…insufficient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5" y="949220"/>
            <a:ext cx="8019790" cy="543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-513084" y="3282269"/>
            <a:ext cx="24263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Model difference (MeV)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979862" y="6057900"/>
            <a:ext cx="669131" cy="3816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73183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So we wait for </a:t>
            </a:r>
            <a:r>
              <a:rPr lang="en-US" dirty="0" smtClean="0">
                <a:latin typeface="+mj-lt"/>
              </a:rPr>
              <a:t>a </a:t>
            </a:r>
            <a:r>
              <a:rPr lang="el-GR" dirty="0" smtClean="0">
                <a:latin typeface="+mj-lt"/>
              </a:rPr>
              <a:t>β</a:t>
            </a:r>
            <a:r>
              <a:rPr lang="en-US" dirty="0" smtClean="0">
                <a:latin typeface="+mj-lt"/>
              </a:rPr>
              <a:t>-decay</a:t>
            </a:r>
            <a:endParaRPr lang="en-US" dirty="0">
              <a:latin typeface="+mj-lt"/>
            </a:endParaRPr>
          </a:p>
        </p:txBody>
      </p:sp>
      <p:pic>
        <p:nvPicPr>
          <p:cNvPr id="50179" name="Picture 3" descr="r_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7838" y="1362075"/>
            <a:ext cx="8253412" cy="2917825"/>
          </a:xfrm>
          <a:prstGeom prst="rect">
            <a:avLst/>
          </a:prstGeom>
          <a:noFill/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04800" y="4436015"/>
            <a:ext cx="41846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tx2"/>
                </a:solidFill>
              </a:rPr>
              <a:t>The </a:t>
            </a:r>
            <a:r>
              <a:rPr lang="en-US" sz="2800" b="1" dirty="0" err="1">
                <a:solidFill>
                  <a:schemeClr val="tx2"/>
                </a:solidFill>
              </a:rPr>
              <a:t>S</a:t>
            </a:r>
            <a:r>
              <a:rPr lang="en-US" sz="2800" b="1" baseline="-25000" dirty="0" err="1">
                <a:solidFill>
                  <a:schemeClr val="tx2"/>
                </a:solidFill>
              </a:rPr>
              <a:t>n</a:t>
            </a:r>
            <a:r>
              <a:rPr lang="en-US" sz="2800" b="1" dirty="0">
                <a:solidFill>
                  <a:schemeClr val="tx2"/>
                </a:solidFill>
              </a:rPr>
              <a:t> where equilibrium occurs depends only on T and </a:t>
            </a:r>
            <a:r>
              <a:rPr lang="en-US" sz="2800" b="1" dirty="0" err="1">
                <a:solidFill>
                  <a:schemeClr val="tx2"/>
                </a:solidFill>
              </a:rPr>
              <a:t>n</a:t>
            </a:r>
            <a:r>
              <a:rPr lang="en-US" sz="2800" b="1" baseline="-25000" dirty="0" err="1">
                <a:solidFill>
                  <a:schemeClr val="tx2"/>
                </a:solidFill>
              </a:rPr>
              <a:t>n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953000" y="4249738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[A. Champagne, RIA Summer School 06</a:t>
            </a:r>
            <a:r>
              <a:rPr lang="en-US" sz="1800" dirty="0">
                <a:solidFill>
                  <a:schemeClr val="tx2"/>
                </a:solidFill>
              </a:rPr>
              <a:t>]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448175" y="4810125"/>
          <a:ext cx="4581525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8" name="Equation" r:id="rId5" imgW="1638000" imgH="533160" progId="Equation.3">
                  <p:embed/>
                </p:oleObj>
              </mc:Choice>
              <mc:Fallback>
                <p:oleObj name="Equation" r:id="rId5" imgW="16380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8175" y="4810125"/>
                        <a:ext cx="4581525" cy="139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19, 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70</a:t>
            </a:fld>
            <a:endParaRPr lang="en-US"/>
          </a:p>
        </p:txBody>
      </p: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254001" y="495300"/>
            <a:ext cx="8737599" cy="5807075"/>
            <a:chOff x="336" y="528"/>
            <a:chExt cx="4939" cy="3658"/>
          </a:xfrm>
        </p:grpSpPr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336" y="528"/>
              <a:ext cx="4939" cy="3658"/>
              <a:chOff x="336" y="528"/>
              <a:chExt cx="4939" cy="3658"/>
            </a:xfrm>
          </p:grpSpPr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6" y="528"/>
                <a:ext cx="4939" cy="3658"/>
              </a:xfrm>
              <a:prstGeom prst="rect">
                <a:avLst/>
              </a:prstGeom>
              <a:noFill/>
            </p:spPr>
          </p:pic>
          <p:sp>
            <p:nvSpPr>
              <p:cNvPr id="17" name="Line 7"/>
              <p:cNvSpPr>
                <a:spLocks noChangeShapeType="1"/>
              </p:cNvSpPr>
              <p:nvPr/>
            </p:nvSpPr>
            <p:spPr bwMode="auto">
              <a:xfrm flipH="1" flipV="1">
                <a:off x="4368" y="2064"/>
                <a:ext cx="192" cy="7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" name="Line 8"/>
              <p:cNvSpPr>
                <a:spLocks noChangeShapeType="1"/>
              </p:cNvSpPr>
              <p:nvPr/>
            </p:nvSpPr>
            <p:spPr bwMode="auto">
              <a:xfrm flipH="1" flipV="1">
                <a:off x="4272" y="2304"/>
                <a:ext cx="288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" name="Line 9"/>
              <p:cNvSpPr>
                <a:spLocks noChangeShapeType="1"/>
              </p:cNvSpPr>
              <p:nvPr/>
            </p:nvSpPr>
            <p:spPr bwMode="auto">
              <a:xfrm flipH="1" flipV="1">
                <a:off x="4272" y="2496"/>
                <a:ext cx="288" cy="28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Text Box 10"/>
              <p:cNvSpPr txBox="1">
                <a:spLocks noChangeArrowheads="1"/>
              </p:cNvSpPr>
              <p:nvPr/>
            </p:nvSpPr>
            <p:spPr bwMode="auto">
              <a:xfrm>
                <a:off x="4176" y="2736"/>
                <a:ext cx="864" cy="98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dirty="0">
                    <a:solidFill>
                      <a:srgbClr val="FF1919"/>
                    </a:solidFill>
                    <a:latin typeface="+mj-lt"/>
                  </a:rPr>
                  <a:t>Some possible </a:t>
                </a:r>
                <a:br>
                  <a:rPr lang="en-US" dirty="0">
                    <a:solidFill>
                      <a:srgbClr val="FF1919"/>
                    </a:solidFill>
                    <a:latin typeface="+mj-lt"/>
                  </a:rPr>
                </a:br>
                <a:r>
                  <a:rPr lang="en-US" dirty="0">
                    <a:solidFill>
                      <a:srgbClr val="FF1919"/>
                    </a:solidFill>
                    <a:latin typeface="+mj-lt"/>
                  </a:rPr>
                  <a:t>r-process paths</a:t>
                </a:r>
              </a:p>
            </p:txBody>
          </p:sp>
        </p:grp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554" y="2208"/>
              <a:ext cx="990" cy="240"/>
            </a:xfrm>
            <a:prstGeom prst="line">
              <a:avLst/>
            </a:prstGeom>
            <a:noFill/>
            <a:ln w="25400">
              <a:solidFill>
                <a:srgbClr val="5033FF"/>
              </a:solidFill>
              <a:round/>
              <a:headEnd/>
              <a:tailEnd type="triangle" w="lg" len="lg"/>
            </a:ln>
            <a:effectLst/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884" y="2032"/>
              <a:ext cx="720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5033FF"/>
                  </a:solidFill>
                  <a:latin typeface="+mj-lt"/>
                </a:rPr>
                <a:t>Stability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7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Explosive nucleosynthesis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5122" name="BE/A" descr="http://staff.orecity.k12.or.us/les.sitton/Nuclear/313_files/nfg00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034"/>
            <a:ext cx="9051924" cy="482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eak Callout"/>
          <p:cNvSpPr/>
          <p:nvPr/>
        </p:nvSpPr>
        <p:spPr>
          <a:xfrm>
            <a:off x="4653887" y="3483716"/>
            <a:ext cx="1502486" cy="68061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32917"/>
              <a:gd name="adj5" fmla="val -266352"/>
              <a:gd name="adj6" fmla="val -1498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</a:rPr>
              <a:t>Fe Peak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292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976"/>
            <a:ext cx="9144000" cy="528121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Neutron Separation Energy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𝒏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4"/>
                <a:stretch>
                  <a:fillRect l="-1852" t="-2020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104675">
            <a:off x="400610" y="2310384"/>
            <a:ext cx="85222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>
                    <a:alpha val="15000"/>
                  </a:srgbClr>
                </a:solidFill>
              </a:rPr>
              <a:t>Preliminary</a:t>
            </a:r>
            <a:endParaRPr lang="en-US" sz="11500" dirty="0">
              <a:solidFill>
                <a:srgbClr val="FF0000">
                  <a:alpha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792"/>
            <a:ext cx="9144000" cy="550335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(2)Neutron Separation Energy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  <m:r>
                          <a:rPr lang="en-US" b="1" i="1" smtClean="0">
                            <a:latin typeface="Cambria Math"/>
                          </a:rPr>
                          <m:t>𝒏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4"/>
                <a:stretch>
                  <a:fillRect l="-1852" t="-2020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32292" y="1628080"/>
            <a:ext cx="1017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</a:t>
            </a:r>
          </a:p>
          <a:p>
            <a:r>
              <a:rPr lang="en-US" dirty="0" smtClean="0"/>
              <a:t>Z=49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32292" y="3513776"/>
            <a:ext cx="1017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</a:t>
            </a:r>
          </a:p>
          <a:p>
            <a:r>
              <a:rPr lang="en-US" dirty="0" smtClean="0"/>
              <a:t>Z=48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104675">
            <a:off x="400610" y="2310384"/>
            <a:ext cx="85222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>
                    <a:alpha val="15000"/>
                  </a:srgbClr>
                </a:solidFill>
              </a:rPr>
              <a:t>Preliminary</a:t>
            </a:r>
            <a:endParaRPr lang="en-US" sz="11500" dirty="0">
              <a:solidFill>
                <a:srgbClr val="FF0000">
                  <a:alpha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74241F"/>
              </a:clrFrom>
              <a:clrTo>
                <a:srgbClr val="74241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2976"/>
            <a:ext cx="2408185" cy="546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08185" y="982976"/>
            <a:ext cx="6278615" cy="5413062"/>
          </a:xfrm>
        </p:spPr>
        <p:txBody>
          <a:bodyPr/>
          <a:lstStyle/>
          <a:p>
            <a:r>
              <a:rPr lang="en-US" dirty="0" smtClean="0"/>
              <a:t>Standard MR-</a:t>
            </a:r>
            <a:r>
              <a:rPr lang="en-US" dirty="0" err="1" smtClean="0"/>
              <a:t>ToF</a:t>
            </a:r>
            <a:r>
              <a:rPr lang="en-US" dirty="0" smtClean="0"/>
              <a:t> isobar separator:</a:t>
            </a:r>
          </a:p>
          <a:p>
            <a:pPr lvl="1"/>
            <a:r>
              <a:rPr lang="en-US" dirty="0" smtClean="0"/>
              <a:t>Separation based on conversion of time in spatial spread by Bradbury-Nielsen Gate</a:t>
            </a:r>
          </a:p>
          <a:p>
            <a:r>
              <a:rPr lang="en-US" dirty="0" smtClean="0"/>
              <a:t>Not possible due to space constraints</a:t>
            </a:r>
          </a:p>
          <a:p>
            <a:r>
              <a:rPr lang="en-US" dirty="0" smtClean="0"/>
              <a:t>Novel MR-</a:t>
            </a:r>
            <a:r>
              <a:rPr lang="en-US" dirty="0" err="1" smtClean="0"/>
              <a:t>ToF</a:t>
            </a:r>
            <a:r>
              <a:rPr lang="en-US" dirty="0" smtClean="0"/>
              <a:t> Isobar Separator</a:t>
            </a:r>
          </a:p>
          <a:p>
            <a:pPr lvl="1"/>
            <a:r>
              <a:rPr lang="en-US" dirty="0" smtClean="0"/>
              <a:t>Separation based mass-selective </a:t>
            </a:r>
            <a:r>
              <a:rPr lang="en-US" dirty="0" err="1" smtClean="0"/>
              <a:t>retrapping</a:t>
            </a:r>
            <a:endParaRPr lang="en-US" dirty="0" smtClean="0"/>
          </a:p>
          <a:p>
            <a:pPr lvl="1"/>
            <a:r>
              <a:rPr lang="en-US" dirty="0" smtClean="0"/>
              <a:t>Bunching, cooling &amp; </a:t>
            </a:r>
            <a:r>
              <a:rPr lang="en-US" dirty="0" err="1" smtClean="0"/>
              <a:t>retrapping</a:t>
            </a:r>
            <a:r>
              <a:rPr lang="en-US" dirty="0" smtClean="0"/>
              <a:t> in the same trap</a:t>
            </a:r>
          </a:p>
          <a:p>
            <a:r>
              <a:rPr lang="en-US" dirty="0" smtClean="0"/>
              <a:t>Compact system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TITAN MR-</a:t>
            </a:r>
            <a:r>
              <a:rPr lang="en-US" dirty="0" err="1" smtClean="0"/>
              <a:t>ToF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658679" y="1137684"/>
            <a:ext cx="843510" cy="2193845"/>
            <a:chOff x="1658679" y="1137684"/>
            <a:chExt cx="843510" cy="2193845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658679" y="1137684"/>
              <a:ext cx="839972" cy="2179674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662217" y="1151855"/>
              <a:ext cx="839972" cy="2179674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873931" y="5942877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P. Reiter</a:t>
            </a:r>
            <a:endParaRPr lang="en-US" sz="16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6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"/>
          <a:stretch/>
        </p:blipFill>
        <p:spPr bwMode="auto">
          <a:xfrm>
            <a:off x="0" y="908546"/>
            <a:ext cx="9143999" cy="543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selective re-trapping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558644" y="6175169"/>
            <a:ext cx="1585355" cy="1721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30982" y="6005892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P. Reiter</a:t>
            </a:r>
            <a:endParaRPr lang="en-US" sz="16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0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700088"/>
            <a:ext cx="68961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00606" y="600629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D. Short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nalyzer performance – May 2016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1" y="982977"/>
            <a:ext cx="5423338" cy="1447670"/>
          </a:xfrm>
          <a:prstGeom prst="rect">
            <a:avLst/>
          </a:prstGeom>
          <a:solidFill>
            <a:srgbClr val="A02A17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Line Callout 2 (Accent Bar) 10"/>
          <p:cNvSpPr/>
          <p:nvPr/>
        </p:nvSpPr>
        <p:spPr>
          <a:xfrm>
            <a:off x="6686510" y="3176661"/>
            <a:ext cx="2045658" cy="504677"/>
          </a:xfrm>
          <a:prstGeom prst="accentCallout2">
            <a:avLst>
              <a:gd name="adj1" fmla="val 34370"/>
              <a:gd name="adj2" fmla="val -2953"/>
              <a:gd name="adj3" fmla="val 31245"/>
              <a:gd name="adj4" fmla="val -23603"/>
              <a:gd name="adj5" fmla="val -155523"/>
              <a:gd name="adj6" fmla="val -6030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Goal Achieved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MR-</a:t>
            </a:r>
            <a:r>
              <a:rPr lang="en-US" dirty="0" err="1" smtClean="0"/>
              <a:t>ToF</a:t>
            </a:r>
            <a:r>
              <a:rPr lang="en-US" dirty="0" smtClean="0"/>
              <a:t> works for broad range of masses</a:t>
            </a:r>
            <a:br>
              <a:rPr lang="en-US" dirty="0" smtClean="0"/>
            </a:br>
            <a:r>
              <a:rPr lang="en-US" dirty="0" smtClean="0"/>
              <a:t>(Aug 2016)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9456" r="10504" b="5434"/>
          <a:stretch/>
        </p:blipFill>
        <p:spPr bwMode="auto">
          <a:xfrm>
            <a:off x="3193604" y="1857849"/>
            <a:ext cx="5923128" cy="452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0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Comparison to the gold standard for MR-TOF’s</a:t>
            </a:r>
            <a:br>
              <a:rPr lang="en-US" dirty="0"/>
            </a:br>
            <a:r>
              <a:rPr lang="en-US" dirty="0"/>
              <a:t>with </a:t>
            </a:r>
            <a:r>
              <a:rPr lang="en-US" baseline="30000" dirty="0"/>
              <a:t>133</a:t>
            </a:r>
            <a:r>
              <a:rPr lang="en-US" dirty="0"/>
              <a:t>Cs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CA" dirty="0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TITAN MR-TOF vs GSI MR-TOF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9169" r="12479" b="4862"/>
          <a:stretch/>
        </p:blipFill>
        <p:spPr bwMode="auto">
          <a:xfrm>
            <a:off x="1848656" y="2124500"/>
            <a:ext cx="5446689" cy="430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9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73457"/>
            <a:ext cx="8229600" cy="5222543"/>
          </a:xfrm>
        </p:spPr>
        <p:txBody>
          <a:bodyPr/>
          <a:lstStyle/>
          <a:p>
            <a:r>
              <a:rPr lang="en-US" dirty="0" smtClean="0"/>
              <a:t>R ~ 1.6 x 10</a:t>
            </a:r>
            <a:r>
              <a:rPr lang="en-US" baseline="30000" dirty="0" smtClean="0"/>
              <a:t>4</a:t>
            </a:r>
            <a:r>
              <a:rPr lang="en-US" dirty="0" smtClean="0"/>
              <a:t> after 3.7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Commissioning in mass separator mode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05967" y="2402006"/>
            <a:ext cx="524795" cy="66874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0" b="5242"/>
          <a:stretch/>
        </p:blipFill>
        <p:spPr bwMode="auto">
          <a:xfrm>
            <a:off x="0" y="2183642"/>
            <a:ext cx="3835021" cy="411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85062" y="629250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P. Reiter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221" y="5968620"/>
            <a:ext cx="457204" cy="400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59" y="2183642"/>
            <a:ext cx="5128249" cy="391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31953" y="5995916"/>
            <a:ext cx="457204" cy="400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Explosive nucleosynthesis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" name="lmxb2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803" y="876301"/>
            <a:ext cx="2834640" cy="2834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603" y="3763632"/>
            <a:ext cx="1592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Courtesy of J. </a:t>
            </a:r>
            <a:r>
              <a:rPr lang="en-US" sz="1200" dirty="0" err="1" smtClean="0">
                <a:latin typeface="+mj-lt"/>
              </a:rPr>
              <a:t>Blondin</a:t>
            </a:r>
            <a:r>
              <a:rPr lang="en-US" sz="1200" dirty="0" smtClean="0">
                <a:latin typeface="+mj-lt"/>
              </a:rPr>
              <a:t> </a:t>
            </a:r>
            <a:r>
              <a:rPr lang="en-US" sz="1200" i="1" dirty="0" smtClean="0">
                <a:latin typeface="+mj-lt"/>
              </a:rPr>
              <a:t>NCSU</a:t>
            </a:r>
          </a:p>
          <a:p>
            <a:r>
              <a:rPr lang="en-US" sz="1200" i="1" dirty="0">
                <a:latin typeface="+mj-lt"/>
                <a:hlinkClick r:id="rId9"/>
              </a:rPr>
              <a:t>http://wonka.physics.ncsu.edu/~blondin/AAS</a:t>
            </a:r>
            <a:r>
              <a:rPr lang="en-US" sz="1200" i="1" dirty="0" smtClean="0">
                <a:latin typeface="+mj-lt"/>
                <a:hlinkClick r:id="rId9"/>
              </a:rPr>
              <a:t>/</a:t>
            </a:r>
            <a:r>
              <a:rPr lang="en-US" sz="1200" i="1" dirty="0" smtClean="0">
                <a:latin typeface="+mj-lt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42200" y="3763632"/>
            <a:ext cx="178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C. </a:t>
            </a:r>
            <a:r>
              <a:rPr lang="en-US" sz="1200" dirty="0" err="1" smtClean="0">
                <a:latin typeface="+mj-lt"/>
              </a:rPr>
              <a:t>Ott</a:t>
            </a:r>
            <a:r>
              <a:rPr lang="en-US" sz="1200" dirty="0" smtClean="0">
                <a:latin typeface="+mj-lt"/>
              </a:rPr>
              <a:t> </a:t>
            </a:r>
            <a:r>
              <a:rPr lang="en-US" sz="1200" i="1" dirty="0" smtClean="0">
                <a:latin typeface="+mj-lt"/>
              </a:rPr>
              <a:t>et al</a:t>
            </a:r>
            <a:r>
              <a:rPr lang="en-US" sz="1200" dirty="0" smtClean="0">
                <a:latin typeface="+mj-lt"/>
              </a:rPr>
              <a:t> </a:t>
            </a:r>
            <a:r>
              <a:rPr lang="en-US" sz="1200" dirty="0" err="1" smtClean="0">
                <a:latin typeface="+mj-lt"/>
              </a:rPr>
              <a:t>ApJ</a:t>
            </a:r>
            <a:r>
              <a:rPr lang="en-US" sz="1200" dirty="0" smtClean="0">
                <a:latin typeface="+mj-lt"/>
              </a:rPr>
              <a:t> </a:t>
            </a:r>
            <a:r>
              <a:rPr lang="en-US" sz="1200" b="1" dirty="0" smtClean="0">
                <a:latin typeface="+mj-lt"/>
              </a:rPr>
              <a:t>768</a:t>
            </a:r>
            <a:r>
              <a:rPr lang="en-US" sz="1200" i="1" dirty="0" smtClean="0">
                <a:latin typeface="+mj-lt"/>
              </a:rPr>
              <a:t>,</a:t>
            </a:r>
            <a:r>
              <a:rPr lang="en-US" sz="1200" b="1" i="1" dirty="0" smtClean="0">
                <a:latin typeface="+mj-lt"/>
              </a:rPr>
              <a:t> </a:t>
            </a:r>
            <a:r>
              <a:rPr lang="en-US" sz="1200" dirty="0" smtClean="0">
                <a:latin typeface="+mj-lt"/>
              </a:rPr>
              <a:t>115 (2013)</a:t>
            </a:r>
          </a:p>
        </p:txBody>
      </p:sp>
      <p:pic>
        <p:nvPicPr>
          <p:cNvPr id="12" name="Three-Dimensional Core-Collapse Supernova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9388" r="16418"/>
          <a:stretch/>
        </p:blipFill>
        <p:spPr>
          <a:xfrm>
            <a:off x="5713745" y="876301"/>
            <a:ext cx="3234998" cy="2834640"/>
          </a:xfrm>
          <a:prstGeom prst="rect">
            <a:avLst/>
          </a:prstGeom>
        </p:spPr>
      </p:pic>
      <p:pic>
        <p:nvPicPr>
          <p:cNvPr id="13" name="NS_merger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9560" r="14018"/>
          <a:stretch/>
        </p:blipFill>
        <p:spPr>
          <a:xfrm>
            <a:off x="2685484" y="3826719"/>
            <a:ext cx="3474720" cy="2557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803" y="3261433"/>
            <a:ext cx="281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Type-I X-ray burst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3745" y="3261433"/>
            <a:ext cx="323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Type-II (CC) SN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34684" y="5941999"/>
            <a:ext cx="323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Neutron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tar merger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8145" y="5954905"/>
            <a:ext cx="176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S. </a:t>
            </a:r>
            <a:r>
              <a:rPr lang="en-US" sz="1200" dirty="0" err="1" smtClean="0">
                <a:latin typeface="+mj-lt"/>
              </a:rPr>
              <a:t>Rosswog</a:t>
            </a:r>
            <a:r>
              <a:rPr lang="en-US" sz="1200" dirty="0" smtClean="0">
                <a:latin typeface="+mj-lt"/>
              </a:rPr>
              <a:t> </a:t>
            </a:r>
            <a:r>
              <a:rPr lang="en-US" sz="1200" i="1" dirty="0" smtClean="0">
                <a:latin typeface="+mj-lt"/>
              </a:rPr>
              <a:t>et al</a:t>
            </a:r>
            <a:r>
              <a:rPr lang="en-US" sz="1200" dirty="0" smtClean="0">
                <a:latin typeface="+mj-lt"/>
              </a:rPr>
              <a:t> MNRAS </a:t>
            </a:r>
            <a:r>
              <a:rPr lang="en-US" sz="1200" b="1" dirty="0" smtClean="0">
                <a:latin typeface="+mj-lt"/>
              </a:rPr>
              <a:t>430</a:t>
            </a:r>
            <a:r>
              <a:rPr lang="en-US" sz="1200" dirty="0" smtClean="0">
                <a:latin typeface="+mj-lt"/>
              </a:rPr>
              <a:t> 4 (2013)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769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914400" y="364299"/>
            <a:ext cx="8229600" cy="605977"/>
          </a:xfrm>
        </p:spPr>
        <p:txBody>
          <a:bodyPr/>
          <a:lstStyle/>
          <a:p>
            <a:r>
              <a:rPr lang="en-US" dirty="0"/>
              <a:t>TITAN MR-TOF Re-Trapping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698885" y="6262094"/>
            <a:ext cx="577075" cy="272694"/>
            <a:chOff x="4568591" y="5673159"/>
            <a:chExt cx="577075" cy="272694"/>
          </a:xfrm>
        </p:grpSpPr>
        <p:sp>
          <p:nvSpPr>
            <p:cNvPr id="95" name="Rectangle 52"/>
            <p:cNvSpPr>
              <a:spLocks noChangeArrowheads="1"/>
            </p:cNvSpPr>
            <p:nvPr/>
          </p:nvSpPr>
          <p:spPr bwMode="auto">
            <a:xfrm rot="16200000">
              <a:off x="4655215" y="5825143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6" name="Rectangle 51"/>
            <p:cNvSpPr>
              <a:spLocks noChangeArrowheads="1"/>
            </p:cNvSpPr>
            <p:nvPr/>
          </p:nvSpPr>
          <p:spPr bwMode="auto">
            <a:xfrm rot="16200000">
              <a:off x="5024956" y="5825143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7" name="Rectangle 50"/>
            <p:cNvSpPr>
              <a:spLocks noChangeArrowheads="1"/>
            </p:cNvSpPr>
            <p:nvPr/>
          </p:nvSpPr>
          <p:spPr bwMode="auto">
            <a:xfrm rot="16200000">
              <a:off x="4553111" y="5757672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8" name="Rectangle 49"/>
            <p:cNvSpPr>
              <a:spLocks noChangeArrowheads="1"/>
            </p:cNvSpPr>
            <p:nvPr/>
          </p:nvSpPr>
          <p:spPr bwMode="auto">
            <a:xfrm rot="16200000">
              <a:off x="5025659" y="5757672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9" name="Rectangle 48"/>
            <p:cNvSpPr>
              <a:spLocks noChangeArrowheads="1"/>
            </p:cNvSpPr>
            <p:nvPr/>
          </p:nvSpPr>
          <p:spPr bwMode="auto">
            <a:xfrm rot="16200000">
              <a:off x="4655215" y="5586535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0" name="Rectangle 47"/>
            <p:cNvSpPr>
              <a:spLocks noChangeArrowheads="1"/>
            </p:cNvSpPr>
            <p:nvPr/>
          </p:nvSpPr>
          <p:spPr bwMode="auto">
            <a:xfrm rot="16200000">
              <a:off x="5024956" y="5586535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72" name="Rectangle 25"/>
          <p:cNvSpPr>
            <a:spLocks noChangeArrowheads="1"/>
          </p:cNvSpPr>
          <p:nvPr/>
        </p:nvSpPr>
        <p:spPr bwMode="auto">
          <a:xfrm rot="16200000">
            <a:off x="953336" y="2544536"/>
            <a:ext cx="68173" cy="310999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3" name="Text Box 10"/>
          <p:cNvSpPr txBox="1">
            <a:spLocks noChangeArrowheads="1"/>
          </p:cNvSpPr>
          <p:nvPr/>
        </p:nvSpPr>
        <p:spPr bwMode="auto">
          <a:xfrm>
            <a:off x="1064218" y="2490232"/>
            <a:ext cx="820170" cy="4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MCP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Detector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 Box 9"/>
          <p:cNvSpPr txBox="1">
            <a:spLocks noChangeArrowheads="1"/>
          </p:cNvSpPr>
          <p:nvPr/>
        </p:nvSpPr>
        <p:spPr bwMode="auto">
          <a:xfrm rot="16200000">
            <a:off x="932211" y="5314977"/>
            <a:ext cx="1105015" cy="42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Ion mirror 1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 Box 8"/>
          <p:cNvSpPr txBox="1">
            <a:spLocks noChangeArrowheads="1"/>
          </p:cNvSpPr>
          <p:nvPr/>
        </p:nvSpPr>
        <p:spPr bwMode="auto">
          <a:xfrm rot="16200000">
            <a:off x="944911" y="3268557"/>
            <a:ext cx="1105015" cy="49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Ion mirror 2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 Box 9"/>
          <p:cNvSpPr txBox="1">
            <a:spLocks noChangeArrowheads="1"/>
          </p:cNvSpPr>
          <p:nvPr/>
        </p:nvSpPr>
        <p:spPr bwMode="auto">
          <a:xfrm>
            <a:off x="468540" y="4266497"/>
            <a:ext cx="1415848" cy="47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= 129.5 turns</a:t>
            </a:r>
            <a:endParaRPr kumimoji="0" lang="en-US" altLang="en-US" sz="32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722121" y="3092033"/>
            <a:ext cx="530603" cy="3306409"/>
            <a:chOff x="4587824" y="2503098"/>
            <a:chExt cx="530603" cy="3306409"/>
          </a:xfrm>
        </p:grpSpPr>
        <p:sp>
          <p:nvSpPr>
            <p:cNvPr id="79" name="Rectangle 45"/>
            <p:cNvSpPr>
              <a:spLocks noChangeArrowheads="1"/>
            </p:cNvSpPr>
            <p:nvPr/>
          </p:nvSpPr>
          <p:spPr bwMode="auto">
            <a:xfrm rot="16200000">
              <a:off x="4153571" y="4846205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0" name="Line 43"/>
            <p:cNvSpPr>
              <a:spLocks noChangeShapeType="1"/>
            </p:cNvSpPr>
            <p:nvPr/>
          </p:nvSpPr>
          <p:spPr bwMode="auto">
            <a:xfrm rot="16200000">
              <a:off x="3653701" y="3938661"/>
              <a:ext cx="232574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1" name="AutoShape 42"/>
            <p:cNvSpPr>
              <a:spLocks noChangeArrowheads="1"/>
            </p:cNvSpPr>
            <p:nvPr/>
          </p:nvSpPr>
          <p:spPr bwMode="auto">
            <a:xfrm>
              <a:off x="4816648" y="2707617"/>
              <a:ext cx="103666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2" name="AutoShape 41"/>
            <p:cNvSpPr>
              <a:spLocks noChangeArrowheads="1"/>
            </p:cNvSpPr>
            <p:nvPr/>
          </p:nvSpPr>
          <p:spPr bwMode="auto">
            <a:xfrm rot="10800000">
              <a:off x="4817399" y="5025511"/>
              <a:ext cx="98317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3" name="Line 40"/>
            <p:cNvSpPr>
              <a:spLocks noChangeShapeType="1"/>
            </p:cNvSpPr>
            <p:nvPr/>
          </p:nvSpPr>
          <p:spPr bwMode="auto">
            <a:xfrm rot="16200000" flipH="1">
              <a:off x="3758193" y="3934737"/>
              <a:ext cx="231789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4" name="Line 27"/>
            <p:cNvSpPr>
              <a:spLocks noChangeShapeType="1"/>
            </p:cNvSpPr>
            <p:nvPr/>
          </p:nvSpPr>
          <p:spPr bwMode="auto">
            <a:xfrm rot="16200000">
              <a:off x="4511875" y="5485682"/>
              <a:ext cx="64764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5" name="Line 26"/>
            <p:cNvSpPr>
              <a:spLocks noChangeShapeType="1"/>
            </p:cNvSpPr>
            <p:nvPr/>
          </p:nvSpPr>
          <p:spPr bwMode="auto">
            <a:xfrm rot="16200000" flipH="1">
              <a:off x="4558416" y="5485683"/>
              <a:ext cx="64764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6" name="Rectangle 24"/>
            <p:cNvSpPr>
              <a:spLocks noChangeArrowheads="1"/>
            </p:cNvSpPr>
            <p:nvPr/>
          </p:nvSpPr>
          <p:spPr bwMode="auto">
            <a:xfrm rot="16200000">
              <a:off x="4158153" y="2971437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7" name="Rectangle 23"/>
            <p:cNvSpPr>
              <a:spLocks noChangeArrowheads="1"/>
            </p:cNvSpPr>
            <p:nvPr/>
          </p:nvSpPr>
          <p:spPr bwMode="auto">
            <a:xfrm rot="16200000">
              <a:off x="4632340" y="4846205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8" name="Rectangle 22"/>
            <p:cNvSpPr>
              <a:spLocks noChangeArrowheads="1"/>
            </p:cNvSpPr>
            <p:nvPr/>
          </p:nvSpPr>
          <p:spPr bwMode="auto">
            <a:xfrm rot="16200000">
              <a:off x="4632321" y="2971437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9" name="Line 15"/>
            <p:cNvSpPr>
              <a:spLocks noChangeShapeType="1"/>
            </p:cNvSpPr>
            <p:nvPr/>
          </p:nvSpPr>
          <p:spPr bwMode="auto">
            <a:xfrm rot="16200000">
              <a:off x="4855417" y="4148942"/>
              <a:ext cx="0" cy="5260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0" name="Line 14"/>
            <p:cNvSpPr>
              <a:spLocks noChangeShapeType="1"/>
            </p:cNvSpPr>
            <p:nvPr/>
          </p:nvSpPr>
          <p:spPr bwMode="auto">
            <a:xfrm rot="16200000">
              <a:off x="4855407" y="3194524"/>
              <a:ext cx="0" cy="5260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1" name="Rectangle 2"/>
            <p:cNvSpPr>
              <a:spLocks noChangeArrowheads="1"/>
            </p:cNvSpPr>
            <p:nvPr/>
          </p:nvSpPr>
          <p:spPr bwMode="auto">
            <a:xfrm rot="16200000">
              <a:off x="4997697" y="241647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2" name="Rectangle 2"/>
            <p:cNvSpPr>
              <a:spLocks noChangeArrowheads="1"/>
            </p:cNvSpPr>
            <p:nvPr/>
          </p:nvSpPr>
          <p:spPr bwMode="auto">
            <a:xfrm rot="16200000">
              <a:off x="4679243" y="241647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3" name="Rectangle 2"/>
            <p:cNvSpPr>
              <a:spLocks noChangeArrowheads="1"/>
            </p:cNvSpPr>
            <p:nvPr/>
          </p:nvSpPr>
          <p:spPr bwMode="auto">
            <a:xfrm rot="16200000">
              <a:off x="4997697" y="524566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4" name="Rectangle 2"/>
            <p:cNvSpPr>
              <a:spLocks noChangeArrowheads="1"/>
            </p:cNvSpPr>
            <p:nvPr/>
          </p:nvSpPr>
          <p:spPr bwMode="auto">
            <a:xfrm rot="16200000">
              <a:off x="4674448" y="524566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 t="9734" r="13024" b="5157"/>
          <a:stretch/>
        </p:blipFill>
        <p:spPr bwMode="auto">
          <a:xfrm>
            <a:off x="3714821" y="2428516"/>
            <a:ext cx="5012578" cy="385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Text Box 11"/>
          <p:cNvSpPr txBox="1">
            <a:spLocks noChangeArrowheads="1"/>
          </p:cNvSpPr>
          <p:nvPr/>
        </p:nvSpPr>
        <p:spPr bwMode="auto">
          <a:xfrm>
            <a:off x="1187060" y="6261224"/>
            <a:ext cx="1231624" cy="40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RF Ion Trap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2247901" y="2490232"/>
            <a:ext cx="1580948" cy="4044556"/>
            <a:chOff x="2247901" y="2490232"/>
            <a:chExt cx="1580948" cy="4044556"/>
          </a:xfrm>
        </p:grpSpPr>
        <p:sp>
          <p:nvSpPr>
            <p:cNvPr id="102" name="Rectangle 52"/>
            <p:cNvSpPr>
              <a:spLocks noChangeArrowheads="1"/>
            </p:cNvSpPr>
            <p:nvPr/>
          </p:nvSpPr>
          <p:spPr bwMode="auto">
            <a:xfrm rot="16200000">
              <a:off x="2753785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3" name="Rectangle 51"/>
            <p:cNvSpPr>
              <a:spLocks noChangeArrowheads="1"/>
            </p:cNvSpPr>
            <p:nvPr/>
          </p:nvSpPr>
          <p:spPr bwMode="auto">
            <a:xfrm rot="16200000">
              <a:off x="3064784" y="6414078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4" name="Rectangle 50"/>
            <p:cNvSpPr>
              <a:spLocks noChangeArrowheads="1"/>
            </p:cNvSpPr>
            <p:nvPr/>
          </p:nvSpPr>
          <p:spPr bwMode="auto">
            <a:xfrm rot="16200000">
              <a:off x="2651681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5" name="Rectangle 49"/>
            <p:cNvSpPr>
              <a:spLocks noChangeArrowheads="1"/>
            </p:cNvSpPr>
            <p:nvPr/>
          </p:nvSpPr>
          <p:spPr bwMode="auto">
            <a:xfrm rot="16200000">
              <a:off x="3065487" y="6346607"/>
              <a:ext cx="136347" cy="10366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6" name="Rectangle 48"/>
            <p:cNvSpPr>
              <a:spLocks noChangeArrowheads="1"/>
            </p:cNvSpPr>
            <p:nvPr/>
          </p:nvSpPr>
          <p:spPr bwMode="auto">
            <a:xfrm rot="16200000">
              <a:off x="2753785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7" name="Rectangle 47"/>
            <p:cNvSpPr>
              <a:spLocks noChangeArrowheads="1"/>
            </p:cNvSpPr>
            <p:nvPr/>
          </p:nvSpPr>
          <p:spPr bwMode="auto">
            <a:xfrm rot="16200000">
              <a:off x="3064784" y="6175470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8" name="Rectangle 45"/>
            <p:cNvSpPr>
              <a:spLocks noChangeArrowheads="1"/>
            </p:cNvSpPr>
            <p:nvPr/>
          </p:nvSpPr>
          <p:spPr bwMode="auto">
            <a:xfrm rot="16200000">
              <a:off x="2228326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09" name="Line 43"/>
            <p:cNvSpPr>
              <a:spLocks noChangeShapeType="1"/>
            </p:cNvSpPr>
            <p:nvPr/>
          </p:nvSpPr>
          <p:spPr bwMode="auto">
            <a:xfrm rot="16200000">
              <a:off x="1728456" y="4527596"/>
              <a:ext cx="232574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0" name="AutoShape 42"/>
            <p:cNvSpPr>
              <a:spLocks noChangeArrowheads="1"/>
            </p:cNvSpPr>
            <p:nvPr/>
          </p:nvSpPr>
          <p:spPr bwMode="auto">
            <a:xfrm>
              <a:off x="2891403" y="3296552"/>
              <a:ext cx="103666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1" name="AutoShape 41"/>
            <p:cNvSpPr>
              <a:spLocks noChangeArrowheads="1"/>
            </p:cNvSpPr>
            <p:nvPr/>
          </p:nvSpPr>
          <p:spPr bwMode="auto">
            <a:xfrm rot="10800000">
              <a:off x="2892154" y="5614446"/>
              <a:ext cx="98317" cy="136347"/>
            </a:xfrm>
            <a:custGeom>
              <a:avLst/>
              <a:gdLst>
                <a:gd name="G0" fmla="+- -32912 0 0"/>
                <a:gd name="G1" fmla="+- 11759064 0 0"/>
                <a:gd name="G2" fmla="+- -32912 0 11759064"/>
                <a:gd name="G3" fmla="+- 10800 0 0"/>
                <a:gd name="G4" fmla="+- 0 0 -3291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382 0 0"/>
                <a:gd name="G9" fmla="+- 0 0 11759064"/>
                <a:gd name="G10" fmla="+- 10382 0 2700"/>
                <a:gd name="G11" fmla="cos G10 -32912"/>
                <a:gd name="G12" fmla="sin G10 -32912"/>
                <a:gd name="G13" fmla="cos 13500 -32912"/>
                <a:gd name="G14" fmla="sin 13500 -32912"/>
                <a:gd name="G15" fmla="+- G11 10800 0"/>
                <a:gd name="G16" fmla="+- G12 10800 0"/>
                <a:gd name="G17" fmla="+- G13 10800 0"/>
                <a:gd name="G18" fmla="+- G14 10800 0"/>
                <a:gd name="G19" fmla="*/ 10382 1 2"/>
                <a:gd name="G20" fmla="+- G19 5400 0"/>
                <a:gd name="G21" fmla="cos G20 -32912"/>
                <a:gd name="G22" fmla="sin G20 -32912"/>
                <a:gd name="G23" fmla="+- G21 10800 0"/>
                <a:gd name="G24" fmla="+- G12 G23 G22"/>
                <a:gd name="G25" fmla="+- G22 G23 G11"/>
                <a:gd name="G26" fmla="cos 10800 -32912"/>
                <a:gd name="G27" fmla="sin 10800 -32912"/>
                <a:gd name="G28" fmla="cos 10382 -32912"/>
                <a:gd name="G29" fmla="sin 10382 -3291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59064"/>
                <a:gd name="G36" fmla="sin G34 11759064"/>
                <a:gd name="G37" fmla="+/ 11759064 -3291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382 G39"/>
                <a:gd name="G43" fmla="sin 1038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8 w 21600"/>
                <a:gd name="T5" fmla="*/ 0 h 21600"/>
                <a:gd name="T6" fmla="*/ 209 w 21600"/>
                <a:gd name="T7" fmla="*/ 10905 h 21600"/>
                <a:gd name="T8" fmla="*/ 10702 w 21600"/>
                <a:gd name="T9" fmla="*/ 418 h 21600"/>
                <a:gd name="T10" fmla="*/ 24299 w 21600"/>
                <a:gd name="T11" fmla="*/ 10681 h 21600"/>
                <a:gd name="T12" fmla="*/ 21415 w 21600"/>
                <a:gd name="T13" fmla="*/ 13616 h 21600"/>
                <a:gd name="T14" fmla="*/ 18481 w 21600"/>
                <a:gd name="T15" fmla="*/ 1073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181" y="10709"/>
                  </a:moveTo>
                  <a:cubicBezTo>
                    <a:pt x="21131" y="5010"/>
                    <a:pt x="16498" y="418"/>
                    <a:pt x="10800" y="418"/>
                  </a:cubicBezTo>
                  <a:cubicBezTo>
                    <a:pt x="5066" y="418"/>
                    <a:pt x="418" y="5066"/>
                    <a:pt x="418" y="10800"/>
                  </a:cubicBezTo>
                  <a:cubicBezTo>
                    <a:pt x="417" y="10834"/>
                    <a:pt x="418" y="10868"/>
                    <a:pt x="418" y="10903"/>
                  </a:cubicBezTo>
                  <a:lnTo>
                    <a:pt x="0" y="10907"/>
                  </a:lnTo>
                  <a:cubicBezTo>
                    <a:pt x="0" y="10871"/>
                    <a:pt x="0" y="10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27" y="-1"/>
                    <a:pt x="21547" y="4777"/>
                    <a:pt x="21599" y="10705"/>
                  </a:cubicBezTo>
                  <a:lnTo>
                    <a:pt x="24299" y="10681"/>
                  </a:lnTo>
                  <a:lnTo>
                    <a:pt x="21415" y="13616"/>
                  </a:lnTo>
                  <a:lnTo>
                    <a:pt x="18481" y="10732"/>
                  </a:lnTo>
                  <a:lnTo>
                    <a:pt x="21181" y="10709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2" name="Line 40"/>
            <p:cNvSpPr>
              <a:spLocks noChangeShapeType="1"/>
            </p:cNvSpPr>
            <p:nvPr/>
          </p:nvSpPr>
          <p:spPr bwMode="auto">
            <a:xfrm rot="16200000" flipH="1">
              <a:off x="1832948" y="4523672"/>
              <a:ext cx="23178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3" name="Line 27"/>
            <p:cNvSpPr>
              <a:spLocks noChangeShapeType="1"/>
            </p:cNvSpPr>
            <p:nvPr/>
          </p:nvSpPr>
          <p:spPr bwMode="auto">
            <a:xfrm rot="16200000">
              <a:off x="2608855" y="6074617"/>
              <a:ext cx="64764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4" name="Line 26"/>
            <p:cNvSpPr>
              <a:spLocks noChangeShapeType="1"/>
            </p:cNvSpPr>
            <p:nvPr/>
          </p:nvSpPr>
          <p:spPr bwMode="auto">
            <a:xfrm rot="16200000" flipV="1">
              <a:off x="2644764" y="3003179"/>
              <a:ext cx="582480" cy="426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5" name="Rectangle 25"/>
            <p:cNvSpPr>
              <a:spLocks noChangeArrowheads="1"/>
            </p:cNvSpPr>
            <p:nvPr/>
          </p:nvSpPr>
          <p:spPr bwMode="auto">
            <a:xfrm rot="16200000">
              <a:off x="2892166" y="2544536"/>
              <a:ext cx="68173" cy="31099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6" name="Rectangle 24"/>
            <p:cNvSpPr>
              <a:spLocks noChangeArrowheads="1"/>
            </p:cNvSpPr>
            <p:nvPr/>
          </p:nvSpPr>
          <p:spPr bwMode="auto">
            <a:xfrm rot="16200000">
              <a:off x="2232908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7" name="Rectangle 23"/>
            <p:cNvSpPr>
              <a:spLocks noChangeArrowheads="1"/>
            </p:cNvSpPr>
            <p:nvPr/>
          </p:nvSpPr>
          <p:spPr bwMode="auto">
            <a:xfrm rot="16200000">
              <a:off x="2707095" y="5435140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8" name="Rectangle 22"/>
            <p:cNvSpPr>
              <a:spLocks noChangeArrowheads="1"/>
            </p:cNvSpPr>
            <p:nvPr/>
          </p:nvSpPr>
          <p:spPr bwMode="auto">
            <a:xfrm rot="16200000">
              <a:off x="2707076" y="3560372"/>
              <a:ext cx="920340" cy="5183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9" name="Line 15"/>
            <p:cNvSpPr>
              <a:spLocks noChangeShapeType="1"/>
            </p:cNvSpPr>
            <p:nvPr/>
          </p:nvSpPr>
          <p:spPr bwMode="auto">
            <a:xfrm rot="16200000">
              <a:off x="2930172" y="4737877"/>
              <a:ext cx="0" cy="5260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0" name="Line 14"/>
            <p:cNvSpPr>
              <a:spLocks noChangeShapeType="1"/>
            </p:cNvSpPr>
            <p:nvPr/>
          </p:nvSpPr>
          <p:spPr bwMode="auto">
            <a:xfrm rot="16200000">
              <a:off x="2930162" y="3783459"/>
              <a:ext cx="0" cy="5260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1" name="Text Box 10"/>
            <p:cNvSpPr txBox="1">
              <a:spLocks noChangeArrowheads="1"/>
            </p:cNvSpPr>
            <p:nvPr/>
          </p:nvSpPr>
          <p:spPr bwMode="auto">
            <a:xfrm>
              <a:off x="3008679" y="2490232"/>
              <a:ext cx="820170" cy="43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MCP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Detector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Text Box 9"/>
            <p:cNvSpPr txBox="1">
              <a:spLocks noChangeArrowheads="1"/>
            </p:cNvSpPr>
            <p:nvPr/>
          </p:nvSpPr>
          <p:spPr bwMode="auto">
            <a:xfrm rot="16200000">
              <a:off x="2876672" y="5314977"/>
              <a:ext cx="1105015" cy="42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1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Text Box 8"/>
            <p:cNvSpPr txBox="1">
              <a:spLocks noChangeArrowheads="1"/>
            </p:cNvSpPr>
            <p:nvPr/>
          </p:nvSpPr>
          <p:spPr bwMode="auto">
            <a:xfrm rot="16200000">
              <a:off x="2889372" y="3268557"/>
              <a:ext cx="1105015" cy="49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Ion mirror 2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Rectangle 2"/>
            <p:cNvSpPr>
              <a:spLocks noChangeArrowheads="1"/>
            </p:cNvSpPr>
            <p:nvPr/>
          </p:nvSpPr>
          <p:spPr bwMode="auto">
            <a:xfrm rot="16200000">
              <a:off x="3072452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5" name="Text Box 9"/>
            <p:cNvSpPr txBox="1">
              <a:spLocks noChangeArrowheads="1"/>
            </p:cNvSpPr>
            <p:nvPr/>
          </p:nvSpPr>
          <p:spPr bwMode="auto">
            <a:xfrm>
              <a:off x="2247901" y="4266497"/>
              <a:ext cx="1265839" cy="478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1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N = 2 turns</a:t>
              </a:r>
              <a:endPara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" name="Rectangle 2"/>
            <p:cNvSpPr>
              <a:spLocks noChangeArrowheads="1"/>
            </p:cNvSpPr>
            <p:nvPr/>
          </p:nvSpPr>
          <p:spPr bwMode="auto">
            <a:xfrm rot="16200000">
              <a:off x="2753998" y="3005409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7" name="Rectangle 2"/>
            <p:cNvSpPr>
              <a:spLocks noChangeArrowheads="1"/>
            </p:cNvSpPr>
            <p:nvPr/>
          </p:nvSpPr>
          <p:spPr bwMode="auto">
            <a:xfrm rot="16200000">
              <a:off x="3072452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8" name="Rectangle 2"/>
            <p:cNvSpPr>
              <a:spLocks noChangeArrowheads="1"/>
            </p:cNvSpPr>
            <p:nvPr/>
          </p:nvSpPr>
          <p:spPr bwMode="auto">
            <a:xfrm rot="16200000">
              <a:off x="2749203" y="5834604"/>
              <a:ext cx="34086" cy="2073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129" name="Oval 128"/>
          <p:cNvSpPr/>
          <p:nvPr/>
        </p:nvSpPr>
        <p:spPr>
          <a:xfrm>
            <a:off x="6350" y="2621017"/>
            <a:ext cx="679422" cy="675536"/>
          </a:xfrm>
          <a:prstGeom prst="ellipse">
            <a:avLst/>
          </a:prstGeom>
          <a:solidFill>
            <a:srgbClr val="113F7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/>
              <a:t>1</a:t>
            </a:r>
            <a:endParaRPr lang="en-CA" sz="2800" b="1" dirty="0"/>
          </a:p>
        </p:txBody>
      </p:sp>
      <p:sp>
        <p:nvSpPr>
          <p:cNvPr id="130" name="Oval 129"/>
          <p:cNvSpPr/>
          <p:nvPr/>
        </p:nvSpPr>
        <p:spPr>
          <a:xfrm>
            <a:off x="1949440" y="2621017"/>
            <a:ext cx="679422" cy="675536"/>
          </a:xfrm>
          <a:prstGeom prst="ellipse">
            <a:avLst/>
          </a:prstGeom>
          <a:solidFill>
            <a:srgbClr val="113F7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/>
              <a:t>2</a:t>
            </a:r>
            <a:endParaRPr lang="en-CA" sz="2800" b="1" dirty="0"/>
          </a:p>
        </p:txBody>
      </p:sp>
      <p:sp>
        <p:nvSpPr>
          <p:cNvPr id="70" name="Content Placeholder 8"/>
          <p:cNvSpPr>
            <a:spLocks noGrp="1"/>
          </p:cNvSpPr>
          <p:nvPr>
            <p:ph idx="1"/>
          </p:nvPr>
        </p:nvSpPr>
        <p:spPr>
          <a:xfrm>
            <a:off x="16942" y="1109137"/>
            <a:ext cx="8229600" cy="1381095"/>
          </a:xfrm>
        </p:spPr>
        <p:txBody>
          <a:bodyPr/>
          <a:lstStyle/>
          <a:p>
            <a:r>
              <a:rPr lang="en-CA" dirty="0" smtClean="0"/>
              <a:t>Commissioning </a:t>
            </a:r>
            <a:r>
              <a:rPr lang="en-CA" dirty="0"/>
              <a:t>in mass separator </a:t>
            </a:r>
            <a:r>
              <a:rPr lang="en-CA" dirty="0" smtClean="0"/>
              <a:t>mode</a:t>
            </a:r>
          </a:p>
          <a:p>
            <a:pPr lvl="1"/>
            <a:r>
              <a:rPr lang="en-CA" dirty="0" smtClean="0"/>
              <a:t>1 ST 128.5 MT </a:t>
            </a:r>
            <a:r>
              <a:rPr lang="en-CA" dirty="0" smtClean="0">
                <a:sym typeface="Wingdings" panose="05000000000000000000" pitchFamily="2" charset="2"/>
              </a:rPr>
              <a:t> separation power ~ 25.000 </a:t>
            </a:r>
            <a:br>
              <a:rPr lang="en-CA" dirty="0" smtClean="0">
                <a:sym typeface="Wingdings" panose="05000000000000000000" pitchFamily="2" charset="2"/>
              </a:rPr>
            </a:br>
            <a:r>
              <a:rPr lang="en-CA" dirty="0" smtClean="0">
                <a:sym typeface="Wingdings" panose="05000000000000000000" pitchFamily="2" charset="2"/>
              </a:rPr>
              <a:t>				at 5V re-trapping potential</a:t>
            </a:r>
            <a:endParaRPr lang="en-CA" dirty="0"/>
          </a:p>
        </p:txBody>
      </p:sp>
      <p:sp>
        <p:nvSpPr>
          <p:cNvPr id="67" name="TextBox 66"/>
          <p:cNvSpPr txBox="1"/>
          <p:nvPr/>
        </p:nvSpPr>
        <p:spPr>
          <a:xfrm>
            <a:off x="3294502" y="629250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P. Reiter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 19,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American University Physics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Nuclear Astrophysics</a:t>
            </a:r>
            <a:endParaRPr lang="en-US" alt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982976"/>
            <a:ext cx="7935913" cy="4727263"/>
          </a:xfrm>
        </p:spPr>
        <p:txBody>
          <a:bodyPr>
            <a:noAutofit/>
          </a:bodyPr>
          <a:lstStyle/>
          <a:p>
            <a:r>
              <a:rPr lang="en-US" altLang="en-US" sz="2400" dirty="0"/>
              <a:t>Big Bang</a:t>
            </a:r>
          </a:p>
          <a:p>
            <a:pPr lvl="1"/>
            <a:r>
              <a:rPr lang="en-US" altLang="en-US" sz="2000" baseline="30000" dirty="0"/>
              <a:t>1</a:t>
            </a:r>
            <a:r>
              <a:rPr lang="en-US" altLang="en-US" sz="2000" dirty="0"/>
              <a:t>H, </a:t>
            </a:r>
            <a:r>
              <a:rPr lang="en-US" altLang="en-US" sz="2000" baseline="30000" dirty="0"/>
              <a:t>2</a:t>
            </a:r>
            <a:r>
              <a:rPr lang="en-US" altLang="en-US" sz="2000" dirty="0"/>
              <a:t>H, </a:t>
            </a:r>
            <a:r>
              <a:rPr lang="en-US" altLang="en-US" sz="2000" baseline="30000" dirty="0"/>
              <a:t>3</a:t>
            </a:r>
            <a:r>
              <a:rPr lang="en-US" altLang="en-US" sz="2000" dirty="0"/>
              <a:t>He, </a:t>
            </a:r>
            <a:r>
              <a:rPr lang="en-US" altLang="en-US" sz="2000" baseline="30000" dirty="0"/>
              <a:t>4</a:t>
            </a:r>
            <a:r>
              <a:rPr lang="en-US" altLang="en-US" sz="2000" dirty="0"/>
              <a:t>He, </a:t>
            </a:r>
            <a:r>
              <a:rPr lang="en-US" altLang="en-US" sz="2000" baseline="30000" dirty="0"/>
              <a:t>6</a:t>
            </a:r>
            <a:r>
              <a:rPr lang="en-US" altLang="en-US" sz="2000" dirty="0"/>
              <a:t>Li, </a:t>
            </a:r>
            <a:r>
              <a:rPr lang="en-US" altLang="en-US" sz="2000" baseline="30000" dirty="0"/>
              <a:t>7</a:t>
            </a:r>
            <a:r>
              <a:rPr lang="en-US" altLang="en-US" sz="2000" dirty="0"/>
              <a:t>Li</a:t>
            </a:r>
          </a:p>
          <a:p>
            <a:r>
              <a:rPr lang="en-US" altLang="en-US" sz="2400" dirty="0"/>
              <a:t>Cosmic Ray Spallation (interstellar medium)</a:t>
            </a:r>
          </a:p>
          <a:p>
            <a:pPr lvl="1"/>
            <a:r>
              <a:rPr lang="en-US" altLang="en-US" sz="2000" dirty="0"/>
              <a:t>Many elements, including most Li, Be, B</a:t>
            </a:r>
          </a:p>
          <a:p>
            <a:r>
              <a:rPr lang="en-US" altLang="en-US" sz="2400" dirty="0"/>
              <a:t>Stellar Burning</a:t>
            </a:r>
          </a:p>
          <a:p>
            <a:pPr lvl="1"/>
            <a:r>
              <a:rPr lang="en-US" altLang="en-US" sz="2000" dirty="0"/>
              <a:t>Up to </a:t>
            </a:r>
            <a:r>
              <a:rPr lang="en-US" altLang="en-US" sz="2000" baseline="30000" dirty="0"/>
              <a:t>56</a:t>
            </a:r>
            <a:r>
              <a:rPr lang="en-US" altLang="en-US" sz="2000" dirty="0"/>
              <a:t>Fe</a:t>
            </a:r>
          </a:p>
          <a:p>
            <a:r>
              <a:rPr lang="en-US" altLang="en-US" sz="2400" dirty="0"/>
              <a:t>p Process (core-collapse supernovae)</a:t>
            </a:r>
          </a:p>
          <a:p>
            <a:pPr lvl="1"/>
            <a:r>
              <a:rPr lang="en-US" altLang="en-US" sz="2000" dirty="0"/>
              <a:t>Some heavy elements</a:t>
            </a:r>
          </a:p>
          <a:p>
            <a:r>
              <a:rPr lang="en-US" altLang="en-US" sz="2400" dirty="0" err="1"/>
              <a:t>rp</a:t>
            </a:r>
            <a:r>
              <a:rPr lang="en-US" altLang="en-US" sz="2400" dirty="0"/>
              <a:t>/</a:t>
            </a:r>
            <a:r>
              <a:rPr lang="el-GR" altLang="en-US" sz="2400" dirty="0">
                <a:latin typeface="+mn-lt"/>
                <a:ea typeface="Arial Unicode MS" pitchFamily="34" charset="-128"/>
                <a:cs typeface="Arial Unicode MS" pitchFamily="34" charset="-128"/>
              </a:rPr>
              <a:t>ν</a:t>
            </a:r>
            <a:r>
              <a:rPr lang="en-US" altLang="en-US" sz="2400" dirty="0"/>
              <a:t>p Process (x-ray bursts)</a:t>
            </a:r>
          </a:p>
          <a:p>
            <a:r>
              <a:rPr lang="en-US" altLang="en-US" sz="2400" dirty="0"/>
              <a:t>s Process (AGB stars)</a:t>
            </a:r>
          </a:p>
          <a:p>
            <a:pPr lvl="1"/>
            <a:r>
              <a:rPr lang="en-US" altLang="en-US" sz="2000" dirty="0"/>
              <a:t>Heavy elements up to A=208 (half of all heavy nuclei)</a:t>
            </a:r>
          </a:p>
          <a:p>
            <a:r>
              <a:rPr lang="en-US" altLang="en-US" sz="2400" dirty="0"/>
              <a:t>r Process (??)</a:t>
            </a:r>
          </a:p>
          <a:p>
            <a:pPr lvl="1"/>
            <a:r>
              <a:rPr lang="en-US" altLang="en-US" sz="2000" dirty="0"/>
              <a:t>Heavy elements A&gt;56 (the other half)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65" y="3432120"/>
            <a:ext cx="1616149" cy="210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7,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SFU Nuclear Chemistry - Mass1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1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car_TRIUMF_Template">
  <a:themeElements>
    <a:clrScheme name="TRIUMF">
      <a:dk1>
        <a:srgbClr val="000000"/>
      </a:dk1>
      <a:lt1>
        <a:sysClr val="window" lastClr="FFFFFF"/>
      </a:lt1>
      <a:dk2>
        <a:srgbClr val="6E615D"/>
      </a:dk2>
      <a:lt2>
        <a:srgbClr val="EAE6E3"/>
      </a:lt2>
      <a:accent1>
        <a:srgbClr val="005BA8"/>
      </a:accent1>
      <a:accent2>
        <a:srgbClr val="A02A17"/>
      </a:accent2>
      <a:accent3>
        <a:srgbClr val="689550"/>
      </a:accent3>
      <a:accent4>
        <a:srgbClr val="F47B29"/>
      </a:accent4>
      <a:accent5>
        <a:srgbClr val="6E615D"/>
      </a:accent5>
      <a:accent6>
        <a:srgbClr val="AFA9A6"/>
      </a:accent6>
      <a:hlink>
        <a:srgbClr val="0000FF"/>
      </a:hlink>
      <a:folHlink>
        <a:srgbClr val="AFA9A6"/>
      </a:folHlink>
    </a:clrScheme>
    <a:fontScheme name="TRIUMF Preferred">
      <a:majorFont>
        <a:latin typeface="Myriad Pro"/>
        <a:ea typeface=""/>
        <a:cs typeface=""/>
        <a:font script="Grek"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aramond"/>
        <a:ea typeface=""/>
        <a:cs typeface=""/>
        <a:font script="Grek" typeface="Times New Roman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Lascar_TRIUMF_Template</Template>
  <TotalTime>19552</TotalTime>
  <Words>4877</Words>
  <Application>Microsoft Office PowerPoint</Application>
  <PresentationFormat>On-screen Show (4:3)</PresentationFormat>
  <Paragraphs>1069</Paragraphs>
  <Slides>80</Slides>
  <Notes>41</Notes>
  <HiddenSlides>31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Lascar_TRIUMF_Template</vt:lpstr>
      <vt:lpstr>Equation</vt:lpstr>
      <vt:lpstr>Graph</vt:lpstr>
      <vt:lpstr>Acrobat Document</vt:lpstr>
      <vt:lpstr>PowerPoint Presentation</vt:lpstr>
      <vt:lpstr>Precision v. Accuracy</vt:lpstr>
      <vt:lpstr>Why measure masses?</vt:lpstr>
      <vt:lpstr>Why measure masses?</vt:lpstr>
      <vt:lpstr>What do masses tell us?</vt:lpstr>
      <vt:lpstr>Nuclear mass models are…</vt:lpstr>
      <vt:lpstr>Nuclear mass models are…insufficient</vt:lpstr>
      <vt:lpstr>Explosive nucleosynthesis</vt:lpstr>
      <vt:lpstr>Nuclear Astrophysics</vt:lpstr>
      <vt:lpstr>The astrophysical r-process</vt:lpstr>
      <vt:lpstr>The astrophysical r-process</vt:lpstr>
      <vt:lpstr>So we wait for a b-decay</vt:lpstr>
      <vt:lpstr>Neutron separation energy and mass</vt:lpstr>
      <vt:lpstr>How to measure masses?</vt:lpstr>
      <vt:lpstr>How to measure masses?</vt:lpstr>
      <vt:lpstr>We can do better than δm⁄m~10^(-6)</vt:lpstr>
      <vt:lpstr>Time</vt:lpstr>
      <vt:lpstr>How do you relate time to mass?</vt:lpstr>
      <vt:lpstr>How do you relate time to mass?</vt:lpstr>
      <vt:lpstr>How do you relate time to mass?</vt:lpstr>
      <vt:lpstr>What about the axial direction?</vt:lpstr>
      <vt:lpstr>What about the axial direction?</vt:lpstr>
      <vt:lpstr>A Penning Trap</vt:lpstr>
      <vt:lpstr>Trapping ions</vt:lpstr>
      <vt:lpstr>Trapping ions</vt:lpstr>
      <vt:lpstr>Penning trap</vt:lpstr>
      <vt:lpstr>Dipole and quadrupole excitations</vt:lpstr>
      <vt:lpstr>Energy Conversion</vt:lpstr>
      <vt:lpstr>Sample ToF spectrum</vt:lpstr>
      <vt:lpstr>Sample ToF Spectrum</vt:lpstr>
      <vt:lpstr>PowerPoint Presentation</vt:lpstr>
      <vt:lpstr>PowerPoint Presentation</vt:lpstr>
      <vt:lpstr>PowerPoint Presentation</vt:lpstr>
      <vt:lpstr>ISAC-I</vt:lpstr>
      <vt:lpstr>PowerPoint Presentation</vt:lpstr>
      <vt:lpstr>PowerPoint Presentation</vt:lpstr>
      <vt:lpstr>The TITAN facility</vt:lpstr>
      <vt:lpstr>Linear Paul Trap</vt:lpstr>
      <vt:lpstr>Improving Precision</vt:lpstr>
      <vt:lpstr>The TITAN facility</vt:lpstr>
      <vt:lpstr>Electron Beam Ion Trap</vt:lpstr>
      <vt:lpstr>Short Measurement Times</vt:lpstr>
      <vt:lpstr>S1466 &amp; S1502</vt:lpstr>
      <vt:lpstr>PowerPoint Presentation</vt:lpstr>
      <vt:lpstr>The Atomic Mass Evaluation </vt:lpstr>
      <vt:lpstr>July 2016: S1466 &amp; S1502</vt:lpstr>
      <vt:lpstr>JYFLTRAP Data</vt:lpstr>
      <vt:lpstr>Mass Measurements</vt:lpstr>
      <vt:lpstr>PowerPoint Presentation</vt:lpstr>
      <vt:lpstr>July 2016: S1466 &amp; S1502</vt:lpstr>
      <vt:lpstr>Gas stopper cell</vt:lpstr>
      <vt:lpstr>RF funnel concept</vt:lpstr>
      <vt:lpstr>MR-TOF-MS</vt:lpstr>
      <vt:lpstr>Penning trap</vt:lpstr>
      <vt:lpstr>Status of EMMA Ion Optical Elements</vt:lpstr>
      <vt:lpstr>The rp-process</vt:lpstr>
      <vt:lpstr>The rp-process case 70Kr</vt:lpstr>
      <vt:lpstr>The rp-process case 70Kr</vt:lpstr>
      <vt:lpstr>Stellar reaction rates</vt:lpstr>
      <vt:lpstr>Nuclear structure – 100Sn </vt:lpstr>
      <vt:lpstr>What is the pressure in MPET?</vt:lpstr>
      <vt:lpstr>What pressure is required?</vt:lpstr>
      <vt:lpstr>Solution: Cryogenically cool the trap</vt:lpstr>
      <vt:lpstr>Cryocooler</vt:lpstr>
      <vt:lpstr>Rebuild/redesign the Penning trap</vt:lpstr>
      <vt:lpstr>Transport System</vt:lpstr>
      <vt:lpstr>Analyzer</vt:lpstr>
      <vt:lpstr>Commissioning in mass separator mode</vt:lpstr>
      <vt:lpstr>Commissioning in mass separator mode</vt:lpstr>
      <vt:lpstr>So we wait for a β-decay</vt:lpstr>
      <vt:lpstr>Explosive nucleosynthesis</vt:lpstr>
      <vt:lpstr>Neutron Separation Energy - S_n</vt:lpstr>
      <vt:lpstr>(2)Neutron Separation Energy - S_2n</vt:lpstr>
      <vt:lpstr>The TITAN MR-ToF</vt:lpstr>
      <vt:lpstr>Mass selective re-trapping</vt:lpstr>
      <vt:lpstr>Analyzer performance – May 2016</vt:lpstr>
      <vt:lpstr>Current</vt:lpstr>
      <vt:lpstr>TITAN MR-TOF vs GSI MR-TOF</vt:lpstr>
      <vt:lpstr>Commissioning in mass separator mode</vt:lpstr>
      <vt:lpstr>TITAN MR-TOF Re-Trapping</vt:lpstr>
    </vt:vector>
  </TitlesOfParts>
  <Company>TRIUMF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Lascar</dc:creator>
  <cp:lastModifiedBy>Daniel Lascar</cp:lastModifiedBy>
  <cp:revision>484</cp:revision>
  <dcterms:created xsi:type="dcterms:W3CDTF">2015-08-10T20:28:33Z</dcterms:created>
  <dcterms:modified xsi:type="dcterms:W3CDTF">2017-04-19T15:28:22Z</dcterms:modified>
</cp:coreProperties>
</file>