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comments/comment2.xml" ContentType="application/vnd.openxmlformats-officedocument.presentationml.comments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omments/comment3.xml" ContentType="application/vnd.openxmlformats-officedocument.presentationml.comments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1"/>
  </p:sldMasterIdLst>
  <p:notesMasterIdLst>
    <p:notesMasterId r:id="rId31"/>
  </p:notesMasterIdLst>
  <p:handoutMasterIdLst>
    <p:handoutMasterId r:id="rId32"/>
  </p:handoutMasterIdLst>
  <p:sldIdLst>
    <p:sldId id="257" r:id="rId2"/>
    <p:sldId id="258" r:id="rId3"/>
    <p:sldId id="278" r:id="rId4"/>
    <p:sldId id="264" r:id="rId5"/>
    <p:sldId id="279" r:id="rId6"/>
    <p:sldId id="280" r:id="rId7"/>
    <p:sldId id="283" r:id="rId8"/>
    <p:sldId id="267" r:id="rId9"/>
    <p:sldId id="282" r:id="rId10"/>
    <p:sldId id="268" r:id="rId11"/>
    <p:sldId id="263" r:id="rId12"/>
    <p:sldId id="269" r:id="rId13"/>
    <p:sldId id="284" r:id="rId14"/>
    <p:sldId id="274" r:id="rId15"/>
    <p:sldId id="287" r:id="rId16"/>
    <p:sldId id="288" r:id="rId17"/>
    <p:sldId id="286" r:id="rId18"/>
    <p:sldId id="289" r:id="rId19"/>
    <p:sldId id="291" r:id="rId20"/>
    <p:sldId id="292" r:id="rId21"/>
    <p:sldId id="290" r:id="rId22"/>
    <p:sldId id="276" r:id="rId23"/>
    <p:sldId id="256" r:id="rId24"/>
    <p:sldId id="281" r:id="rId25"/>
    <p:sldId id="273" r:id="rId26"/>
    <p:sldId id="275" r:id="rId27"/>
    <p:sldId id="270" r:id="rId28"/>
    <p:sldId id="272" r:id="rId29"/>
    <p:sldId id="285" r:id="rId3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1" charset="0"/>
        <a:ea typeface="ヒラギノ角ゴ Pro W3" pitchFamily="-111" charset="-128"/>
        <a:cs typeface="ヒラギノ角ゴ Pro W3" pitchFamily="-111" charset="-128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1" charset="0"/>
        <a:ea typeface="ヒラギノ角ゴ Pro W3" pitchFamily="-111" charset="-128"/>
        <a:cs typeface="ヒラギノ角ゴ Pro W3" pitchFamily="-111" charset="-128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1" charset="0"/>
        <a:ea typeface="ヒラギノ角ゴ Pro W3" pitchFamily="-111" charset="-128"/>
        <a:cs typeface="ヒラギノ角ゴ Pro W3" pitchFamily="-111" charset="-128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1" charset="0"/>
        <a:ea typeface="ヒラギノ角ゴ Pro W3" pitchFamily="-111" charset="-128"/>
        <a:cs typeface="ヒラギノ角ゴ Pro W3" pitchFamily="-111" charset="-128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1" charset="0"/>
        <a:ea typeface="ヒラギノ角ゴ Pro W3" pitchFamily="-111" charset="-128"/>
        <a:cs typeface="ヒラギノ角ゴ Pro W3" pitchFamily="-111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-111" charset="0"/>
        <a:ea typeface="ヒラギノ角ゴ Pro W3" pitchFamily="-111" charset="-128"/>
        <a:cs typeface="ヒラギノ角ゴ Pro W3" pitchFamily="-111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-111" charset="0"/>
        <a:ea typeface="ヒラギノ角ゴ Pro W3" pitchFamily="-111" charset="-128"/>
        <a:cs typeface="ヒラギノ角ゴ Pro W3" pitchFamily="-111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-111" charset="0"/>
        <a:ea typeface="ヒラギノ角ゴ Pro W3" pitchFamily="-111" charset="-128"/>
        <a:cs typeface="ヒラギノ角ゴ Pro W3" pitchFamily="-111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-111" charset="0"/>
        <a:ea typeface="ヒラギノ角ゴ Pro W3" pitchFamily="-111" charset="-128"/>
        <a:cs typeface="ヒラギノ角ゴ Pro W3" pitchFamily="-111" charset="-128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aniel Lascar" initials="DDL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113F7C"/>
    <a:srgbClr val="95938E"/>
    <a:srgbClr val="FF0000"/>
    <a:srgbClr val="FF9900"/>
    <a:srgbClr val="514843"/>
    <a:srgbClr val="847470"/>
    <a:srgbClr val="E7E7E4"/>
    <a:srgbClr val="4F4946"/>
    <a:srgbClr val="7424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26" autoAdjust="0"/>
    <p:restoredTop sz="86398" autoAdjust="0"/>
  </p:normalViewPr>
  <p:slideViewPr>
    <p:cSldViewPr snapToGrid="0" snapToObjects="1">
      <p:cViewPr>
        <p:scale>
          <a:sx n="70" d="100"/>
          <a:sy n="70" d="100"/>
        </p:scale>
        <p:origin x="-1476" y="-6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3540967299016449"/>
          <c:y val="3.4004654471789804E-2"/>
          <c:w val="0.83226833300641689"/>
          <c:h val="0.8033790117114189"/>
        </c:manualLayout>
      </c:layout>
      <c:lineChart>
        <c:grouping val="standard"/>
        <c:varyColors val="0"/>
        <c:ser>
          <c:idx val="0"/>
          <c:order val="0"/>
          <c:tx>
            <c:strRef>
              <c:f>'In cell'!$C$40</c:f>
              <c:strCache>
                <c:ptCount val="1"/>
                <c:pt idx="0">
                  <c:v>200 V</c:v>
                </c:pt>
              </c:strCache>
            </c:strRef>
          </c:tx>
          <c:spPr>
            <a:ln w="25400">
              <a:solidFill>
                <a:srgbClr val="00B0F0"/>
              </a:solidFill>
            </a:ln>
          </c:spPr>
          <c:marker>
            <c:symbol val="square"/>
            <c:size val="8"/>
            <c:spPr>
              <a:noFill/>
              <a:ln w="25400">
                <a:solidFill>
                  <a:srgbClr val="00B0F0"/>
                </a:solidFill>
              </a:ln>
            </c:spPr>
          </c:marker>
          <c:cat>
            <c:numRef>
              <c:f>'In cell'!$B$41:$B$50</c:f>
              <c:numCache>
                <c:formatCode>General</c:formatCode>
                <c:ptCount val="10"/>
                <c:pt idx="0">
                  <c:v>25</c:v>
                </c:pt>
                <c:pt idx="1">
                  <c:v>50</c:v>
                </c:pt>
                <c:pt idx="2">
                  <c:v>75</c:v>
                </c:pt>
                <c:pt idx="3">
                  <c:v>100</c:v>
                </c:pt>
                <c:pt idx="4">
                  <c:v>125</c:v>
                </c:pt>
                <c:pt idx="5">
                  <c:v>150</c:v>
                </c:pt>
                <c:pt idx="6">
                  <c:v>175</c:v>
                </c:pt>
                <c:pt idx="7">
                  <c:v>200</c:v>
                </c:pt>
                <c:pt idx="8">
                  <c:v>225</c:v>
                </c:pt>
                <c:pt idx="9">
                  <c:v>250</c:v>
                </c:pt>
              </c:numCache>
            </c:numRef>
          </c:cat>
          <c:val>
            <c:numRef>
              <c:f>'In cell'!$C$41:$C$50</c:f>
              <c:numCache>
                <c:formatCode>General</c:formatCode>
                <c:ptCount val="10"/>
                <c:pt idx="0">
                  <c:v>100</c:v>
                </c:pt>
                <c:pt idx="1">
                  <c:v>87.1</c:v>
                </c:pt>
                <c:pt idx="2">
                  <c:v>18.8</c:v>
                </c:pt>
                <c:pt idx="3">
                  <c:v>0</c:v>
                </c:pt>
              </c:numCache>
            </c:numRef>
          </c:val>
          <c:smooth val="1"/>
        </c:ser>
        <c:ser>
          <c:idx val="1"/>
          <c:order val="1"/>
          <c:tx>
            <c:strRef>
              <c:f>'In cell'!$D$40</c:f>
              <c:strCache>
                <c:ptCount val="1"/>
                <c:pt idx="0">
                  <c:v>300 V</c:v>
                </c:pt>
              </c:strCache>
            </c:strRef>
          </c:tx>
          <c:spPr>
            <a:ln w="25400">
              <a:solidFill>
                <a:srgbClr val="FF0000"/>
              </a:solidFill>
            </a:ln>
          </c:spPr>
          <c:marker>
            <c:symbol val="circle"/>
            <c:size val="8"/>
            <c:spPr>
              <a:noFill/>
              <a:ln w="25400">
                <a:solidFill>
                  <a:srgbClr val="FF0000"/>
                </a:solidFill>
              </a:ln>
            </c:spPr>
          </c:marker>
          <c:cat>
            <c:numRef>
              <c:f>'In cell'!$B$41:$B$50</c:f>
              <c:numCache>
                <c:formatCode>General</c:formatCode>
                <c:ptCount val="10"/>
                <c:pt idx="0">
                  <c:v>25</c:v>
                </c:pt>
                <c:pt idx="1">
                  <c:v>50</c:v>
                </c:pt>
                <c:pt idx="2">
                  <c:v>75</c:v>
                </c:pt>
                <c:pt idx="3">
                  <c:v>100</c:v>
                </c:pt>
                <c:pt idx="4">
                  <c:v>125</c:v>
                </c:pt>
                <c:pt idx="5">
                  <c:v>150</c:v>
                </c:pt>
                <c:pt idx="6">
                  <c:v>175</c:v>
                </c:pt>
                <c:pt idx="7">
                  <c:v>200</c:v>
                </c:pt>
                <c:pt idx="8">
                  <c:v>225</c:v>
                </c:pt>
                <c:pt idx="9">
                  <c:v>250</c:v>
                </c:pt>
              </c:numCache>
            </c:numRef>
          </c:cat>
          <c:val>
            <c:numRef>
              <c:f>'In cell'!$D$41:$D$50</c:f>
              <c:numCache>
                <c:formatCode>General</c:formatCode>
                <c:ptCount val="10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88</c:v>
                </c:pt>
                <c:pt idx="4">
                  <c:v>42.5</c:v>
                </c:pt>
                <c:pt idx="5">
                  <c:v>10.6</c:v>
                </c:pt>
                <c:pt idx="6">
                  <c:v>0.9</c:v>
                </c:pt>
                <c:pt idx="7">
                  <c:v>0</c:v>
                </c:pt>
              </c:numCache>
            </c:numRef>
          </c:val>
          <c:smooth val="1"/>
        </c:ser>
        <c:ser>
          <c:idx val="2"/>
          <c:order val="2"/>
          <c:tx>
            <c:strRef>
              <c:f>'In cell'!$E$40</c:f>
              <c:strCache>
                <c:ptCount val="1"/>
                <c:pt idx="0">
                  <c:v>400 V</c:v>
                </c:pt>
              </c:strCache>
            </c:strRef>
          </c:tx>
          <c:spPr>
            <a:ln w="25400">
              <a:solidFill>
                <a:srgbClr val="00B050"/>
              </a:solidFill>
            </a:ln>
          </c:spPr>
          <c:marker>
            <c:symbol val="triangle"/>
            <c:size val="8"/>
            <c:spPr>
              <a:noFill/>
              <a:ln w="25400">
                <a:solidFill>
                  <a:srgbClr val="00B050"/>
                </a:solidFill>
              </a:ln>
            </c:spPr>
          </c:marker>
          <c:cat>
            <c:numRef>
              <c:f>'In cell'!$B$41:$B$50</c:f>
              <c:numCache>
                <c:formatCode>General</c:formatCode>
                <c:ptCount val="10"/>
                <c:pt idx="0">
                  <c:v>25</c:v>
                </c:pt>
                <c:pt idx="1">
                  <c:v>50</c:v>
                </c:pt>
                <c:pt idx="2">
                  <c:v>75</c:v>
                </c:pt>
                <c:pt idx="3">
                  <c:v>100</c:v>
                </c:pt>
                <c:pt idx="4">
                  <c:v>125</c:v>
                </c:pt>
                <c:pt idx="5">
                  <c:v>150</c:v>
                </c:pt>
                <c:pt idx="6">
                  <c:v>175</c:v>
                </c:pt>
                <c:pt idx="7">
                  <c:v>200</c:v>
                </c:pt>
                <c:pt idx="8">
                  <c:v>225</c:v>
                </c:pt>
                <c:pt idx="9">
                  <c:v>250</c:v>
                </c:pt>
              </c:numCache>
            </c:numRef>
          </c:cat>
          <c:val>
            <c:numRef>
              <c:f>'In cell'!$E$41:$E$50</c:f>
              <c:numCache>
                <c:formatCode>General</c:formatCode>
                <c:ptCount val="10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88</c:v>
                </c:pt>
                <c:pt idx="6">
                  <c:v>63.3</c:v>
                </c:pt>
                <c:pt idx="7">
                  <c:v>34</c:v>
                </c:pt>
                <c:pt idx="8">
                  <c:v>13.4</c:v>
                </c:pt>
                <c:pt idx="9">
                  <c:v>4.7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6850048"/>
        <c:axId val="196867200"/>
      </c:lineChart>
      <c:catAx>
        <c:axId val="196850048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/>
                  <a:t>DC gradient  [V/cm]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800"/>
            </a:pPr>
            <a:endParaRPr lang="en-US"/>
          </a:p>
        </c:txPr>
        <c:crossAx val="196867200"/>
        <c:crosses val="autoZero"/>
        <c:auto val="1"/>
        <c:lblAlgn val="ctr"/>
        <c:lblOffset val="100"/>
        <c:noMultiLvlLbl val="0"/>
      </c:catAx>
      <c:valAx>
        <c:axId val="196867200"/>
        <c:scaling>
          <c:orientation val="minMax"/>
          <c:max val="10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400"/>
                </a:pPr>
                <a:r>
                  <a:rPr lang="en-US" sz="2400"/>
                  <a:t>Extraction efficiency  [%]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600"/>
            </a:pPr>
            <a:endParaRPr lang="en-US"/>
          </a:p>
        </c:txPr>
        <c:crossAx val="196850048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77007089416314067"/>
          <c:y val="0.21095882655147469"/>
          <c:w val="0.17865679379045593"/>
          <c:h val="0.27964351992618763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</c:spPr>
      <c:txPr>
        <a:bodyPr/>
        <a:lstStyle/>
        <a:p>
          <a:pPr>
            <a:defRPr sz="24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7950981186526291"/>
          <c:y val="3.6612637334507439E-2"/>
          <c:w val="0.77683615243673376"/>
          <c:h val="0.79376680032459179"/>
        </c:manualLayout>
      </c:layout>
      <c:lineChart>
        <c:grouping val="standard"/>
        <c:varyColors val="0"/>
        <c:ser>
          <c:idx val="0"/>
          <c:order val="0"/>
          <c:tx>
            <c:strRef>
              <c:f>'Extraction eff.'!$B$261</c:f>
              <c:strCache>
                <c:ptCount val="1"/>
              </c:strCache>
            </c:strRef>
          </c:tx>
          <c:spPr>
            <a:ln w="25400">
              <a:solidFill>
                <a:srgbClr val="FF0000"/>
              </a:solidFill>
            </a:ln>
          </c:spPr>
          <c:marker>
            <c:symbol val="circle"/>
            <c:size val="8"/>
            <c:spPr>
              <a:noFill/>
              <a:ln w="25400">
                <a:solidFill>
                  <a:srgbClr val="FF0000"/>
                </a:solidFill>
              </a:ln>
            </c:spPr>
          </c:marker>
          <c:cat>
            <c:numRef>
              <c:f>'Extraction eff.'!$A$262:$A$279</c:f>
              <c:numCache>
                <c:formatCode>General</c:formatCode>
                <c:ptCount val="18"/>
                <c:pt idx="0">
                  <c:v>4.6500000000000004</c:v>
                </c:pt>
                <c:pt idx="1">
                  <c:v>4.75</c:v>
                </c:pt>
                <c:pt idx="2">
                  <c:v>4.8499999999999996</c:v>
                </c:pt>
                <c:pt idx="3">
                  <c:v>4.95</c:v>
                </c:pt>
                <c:pt idx="4">
                  <c:v>5.05</c:v>
                </c:pt>
                <c:pt idx="5">
                  <c:v>5.15</c:v>
                </c:pt>
                <c:pt idx="6">
                  <c:v>5.25</c:v>
                </c:pt>
                <c:pt idx="7">
                  <c:v>5.35</c:v>
                </c:pt>
                <c:pt idx="8">
                  <c:v>5.45</c:v>
                </c:pt>
                <c:pt idx="9">
                  <c:v>5.55</c:v>
                </c:pt>
                <c:pt idx="10">
                  <c:v>5.65</c:v>
                </c:pt>
                <c:pt idx="11">
                  <c:v>5.75</c:v>
                </c:pt>
                <c:pt idx="12">
                  <c:v>5.85</c:v>
                </c:pt>
                <c:pt idx="13">
                  <c:v>5.95</c:v>
                </c:pt>
                <c:pt idx="14">
                  <c:v>6.05</c:v>
                </c:pt>
                <c:pt idx="15">
                  <c:v>6.15</c:v>
                </c:pt>
                <c:pt idx="16">
                  <c:v>6.25</c:v>
                </c:pt>
                <c:pt idx="17">
                  <c:v>6.35</c:v>
                </c:pt>
              </c:numCache>
            </c:numRef>
          </c:cat>
          <c:val>
            <c:numRef>
              <c:f>'Extraction eff.'!$B$262:$B$279</c:f>
              <c:numCache>
                <c:formatCode>General</c:formatCode>
                <c:ptCount val="18"/>
                <c:pt idx="0">
                  <c:v>242</c:v>
                </c:pt>
                <c:pt idx="1">
                  <c:v>643</c:v>
                </c:pt>
                <c:pt idx="2">
                  <c:v>1185</c:v>
                </c:pt>
                <c:pt idx="3">
                  <c:v>2214</c:v>
                </c:pt>
                <c:pt idx="4">
                  <c:v>3456</c:v>
                </c:pt>
                <c:pt idx="5">
                  <c:v>3806</c:v>
                </c:pt>
                <c:pt idx="6">
                  <c:v>4887</c:v>
                </c:pt>
                <c:pt idx="7">
                  <c:v>4912</c:v>
                </c:pt>
                <c:pt idx="8">
                  <c:v>4953</c:v>
                </c:pt>
                <c:pt idx="9">
                  <c:v>4653</c:v>
                </c:pt>
                <c:pt idx="10">
                  <c:v>4182</c:v>
                </c:pt>
                <c:pt idx="11">
                  <c:v>3551</c:v>
                </c:pt>
                <c:pt idx="12">
                  <c:v>3115</c:v>
                </c:pt>
                <c:pt idx="13">
                  <c:v>2630</c:v>
                </c:pt>
                <c:pt idx="14">
                  <c:v>2218</c:v>
                </c:pt>
                <c:pt idx="15">
                  <c:v>2006</c:v>
                </c:pt>
                <c:pt idx="16">
                  <c:v>1079</c:v>
                </c:pt>
                <c:pt idx="17">
                  <c:v>136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46038912"/>
        <c:axId val="200442240"/>
      </c:lineChart>
      <c:catAx>
        <c:axId val="246038912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2400"/>
                </a:pPr>
                <a:r>
                  <a:rPr lang="en-US" sz="2400"/>
                  <a:t>Time of Flight  [µs]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800"/>
            </a:pPr>
            <a:endParaRPr lang="en-US"/>
          </a:p>
        </c:txPr>
        <c:crossAx val="200442240"/>
        <c:crosses val="autoZero"/>
        <c:auto val="1"/>
        <c:lblAlgn val="ctr"/>
        <c:lblOffset val="100"/>
        <c:tickLblSkip val="2"/>
        <c:noMultiLvlLbl val="0"/>
      </c:catAx>
      <c:valAx>
        <c:axId val="200442240"/>
        <c:scaling>
          <c:orientation val="minMax"/>
          <c:max val="500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400"/>
                </a:pPr>
                <a:r>
                  <a:rPr lang="en-US" sz="2400"/>
                  <a:t>Number of ions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800"/>
            </a:pPr>
            <a:endParaRPr lang="en-US"/>
          </a:p>
        </c:txPr>
        <c:crossAx val="246038912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7886323917525887"/>
          <c:y val="6.1585315314404698E-2"/>
          <c:w val="0.77912710221528192"/>
          <c:h val="0.76090060950340144"/>
        </c:manualLayout>
      </c:layout>
      <c:lineChart>
        <c:grouping val="standard"/>
        <c:varyColors val="0"/>
        <c:ser>
          <c:idx val="0"/>
          <c:order val="0"/>
          <c:tx>
            <c:strRef>
              <c:f>'Extraction eff.'!$B$289</c:f>
              <c:strCache>
                <c:ptCount val="1"/>
              </c:strCache>
            </c:strRef>
          </c:tx>
          <c:spPr>
            <a:ln w="25400">
              <a:solidFill>
                <a:schemeClr val="accent1"/>
              </a:solidFill>
            </a:ln>
          </c:spPr>
          <c:marker>
            <c:symbol val="circle"/>
            <c:size val="8"/>
            <c:spPr>
              <a:noFill/>
              <a:ln w="25400">
                <a:solidFill>
                  <a:schemeClr val="accent1"/>
                </a:solidFill>
              </a:ln>
            </c:spPr>
          </c:marker>
          <c:cat>
            <c:numRef>
              <c:f>'Extraction eff.'!$A$290:$A$305</c:f>
              <c:numCache>
                <c:formatCode>General</c:formatCode>
                <c:ptCount val="16"/>
                <c:pt idx="0">
                  <c:v>8900</c:v>
                </c:pt>
                <c:pt idx="1">
                  <c:v>8920</c:v>
                </c:pt>
                <c:pt idx="2">
                  <c:v>8940</c:v>
                </c:pt>
                <c:pt idx="3">
                  <c:v>8960</c:v>
                </c:pt>
                <c:pt idx="4">
                  <c:v>8980</c:v>
                </c:pt>
                <c:pt idx="5">
                  <c:v>9000</c:v>
                </c:pt>
                <c:pt idx="6">
                  <c:v>9020</c:v>
                </c:pt>
                <c:pt idx="7">
                  <c:v>9040</c:v>
                </c:pt>
                <c:pt idx="8" formatCode="0">
                  <c:v>9060</c:v>
                </c:pt>
                <c:pt idx="9" formatCode="0">
                  <c:v>9080</c:v>
                </c:pt>
                <c:pt idx="10" formatCode="0">
                  <c:v>9100</c:v>
                </c:pt>
                <c:pt idx="11" formatCode="0">
                  <c:v>9120</c:v>
                </c:pt>
                <c:pt idx="12" formatCode="0">
                  <c:v>9140</c:v>
                </c:pt>
                <c:pt idx="13" formatCode="0">
                  <c:v>9160</c:v>
                </c:pt>
                <c:pt idx="14" formatCode="0">
                  <c:v>9180</c:v>
                </c:pt>
                <c:pt idx="15" formatCode="0">
                  <c:v>9200</c:v>
                </c:pt>
              </c:numCache>
            </c:numRef>
          </c:cat>
          <c:val>
            <c:numRef>
              <c:f>'Extraction eff.'!$B$290:$B$305</c:f>
              <c:numCache>
                <c:formatCode>General</c:formatCode>
                <c:ptCount val="16"/>
                <c:pt idx="0">
                  <c:v>251</c:v>
                </c:pt>
                <c:pt idx="1">
                  <c:v>287</c:v>
                </c:pt>
                <c:pt idx="2">
                  <c:v>267</c:v>
                </c:pt>
                <c:pt idx="3">
                  <c:v>333</c:v>
                </c:pt>
                <c:pt idx="4">
                  <c:v>428</c:v>
                </c:pt>
                <c:pt idx="5">
                  <c:v>487</c:v>
                </c:pt>
                <c:pt idx="6">
                  <c:v>718</c:v>
                </c:pt>
                <c:pt idx="7">
                  <c:v>5033</c:v>
                </c:pt>
                <c:pt idx="8">
                  <c:v>9665</c:v>
                </c:pt>
                <c:pt idx="9">
                  <c:v>6628</c:v>
                </c:pt>
                <c:pt idx="10">
                  <c:v>6338</c:v>
                </c:pt>
                <c:pt idx="11">
                  <c:v>7651</c:v>
                </c:pt>
                <c:pt idx="12">
                  <c:v>7978</c:v>
                </c:pt>
                <c:pt idx="13">
                  <c:v>783</c:v>
                </c:pt>
                <c:pt idx="14">
                  <c:v>241</c:v>
                </c:pt>
                <c:pt idx="15">
                  <c:v>128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5550720"/>
        <c:axId val="225553792"/>
      </c:lineChart>
      <c:catAx>
        <c:axId val="225550720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2400"/>
                </a:pPr>
                <a:r>
                  <a:rPr lang="en-US" sz="2400"/>
                  <a:t>Axial velocity  [m/s]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800"/>
            </a:pPr>
            <a:endParaRPr lang="en-US"/>
          </a:p>
        </c:txPr>
        <c:crossAx val="225553792"/>
        <c:crosses val="autoZero"/>
        <c:auto val="1"/>
        <c:lblAlgn val="ctr"/>
        <c:lblOffset val="100"/>
        <c:tickLblSkip val="2"/>
        <c:noMultiLvlLbl val="0"/>
      </c:catAx>
      <c:valAx>
        <c:axId val="225553792"/>
        <c:scaling>
          <c:orientation val="minMax"/>
          <c:max val="1000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400"/>
                </a:pPr>
                <a:r>
                  <a:rPr lang="en-US" sz="2400"/>
                  <a:t>Number of ions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800"/>
            </a:pPr>
            <a:endParaRPr lang="en-US"/>
          </a:p>
        </c:txPr>
        <c:crossAx val="225550720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7299850687259624"/>
          <c:y val="2.0409764832907594E-2"/>
          <c:w val="0.78883027863347865"/>
          <c:h val="0.77797150596479481"/>
        </c:manualLayout>
      </c:layout>
      <c:lineChart>
        <c:grouping val="standard"/>
        <c:varyColors val="0"/>
        <c:ser>
          <c:idx val="0"/>
          <c:order val="0"/>
          <c:tx>
            <c:strRef>
              <c:f>'Extraction eff.'!$B$318</c:f>
              <c:strCache>
                <c:ptCount val="1"/>
              </c:strCache>
            </c:strRef>
          </c:tx>
          <c:spPr>
            <a:ln w="25400">
              <a:solidFill>
                <a:srgbClr val="0070C0"/>
              </a:solidFill>
            </a:ln>
          </c:spPr>
          <c:marker>
            <c:symbol val="diamond"/>
            <c:size val="8"/>
            <c:spPr>
              <a:noFill/>
              <a:ln w="25400">
                <a:solidFill>
                  <a:srgbClr val="0070C0"/>
                </a:solidFill>
              </a:ln>
            </c:spPr>
          </c:marker>
          <c:cat>
            <c:numRef>
              <c:f>'Extraction eff.'!$A$319:$A$354</c:f>
              <c:numCache>
                <c:formatCode>General</c:formatCode>
                <c:ptCount val="36"/>
                <c:pt idx="0">
                  <c:v>10</c:v>
                </c:pt>
                <c:pt idx="1">
                  <c:v>30</c:v>
                </c:pt>
                <c:pt idx="2">
                  <c:v>50</c:v>
                </c:pt>
                <c:pt idx="3">
                  <c:v>70</c:v>
                </c:pt>
                <c:pt idx="4">
                  <c:v>90</c:v>
                </c:pt>
                <c:pt idx="5">
                  <c:v>110</c:v>
                </c:pt>
                <c:pt idx="6">
                  <c:v>130</c:v>
                </c:pt>
                <c:pt idx="7">
                  <c:v>150</c:v>
                </c:pt>
                <c:pt idx="8">
                  <c:v>170</c:v>
                </c:pt>
                <c:pt idx="9">
                  <c:v>190</c:v>
                </c:pt>
                <c:pt idx="10">
                  <c:v>210</c:v>
                </c:pt>
                <c:pt idx="11">
                  <c:v>230</c:v>
                </c:pt>
                <c:pt idx="12">
                  <c:v>250</c:v>
                </c:pt>
                <c:pt idx="13">
                  <c:v>270</c:v>
                </c:pt>
                <c:pt idx="14">
                  <c:v>290</c:v>
                </c:pt>
                <c:pt idx="15">
                  <c:v>310</c:v>
                </c:pt>
                <c:pt idx="16">
                  <c:v>330</c:v>
                </c:pt>
                <c:pt idx="17">
                  <c:v>350</c:v>
                </c:pt>
                <c:pt idx="18">
                  <c:v>370</c:v>
                </c:pt>
                <c:pt idx="19">
                  <c:v>390</c:v>
                </c:pt>
                <c:pt idx="20">
                  <c:v>410</c:v>
                </c:pt>
                <c:pt idx="21">
                  <c:v>430</c:v>
                </c:pt>
                <c:pt idx="22">
                  <c:v>450</c:v>
                </c:pt>
                <c:pt idx="23">
                  <c:v>470</c:v>
                </c:pt>
                <c:pt idx="24">
                  <c:v>490</c:v>
                </c:pt>
                <c:pt idx="25">
                  <c:v>510</c:v>
                </c:pt>
                <c:pt idx="26">
                  <c:v>530</c:v>
                </c:pt>
                <c:pt idx="27">
                  <c:v>550</c:v>
                </c:pt>
                <c:pt idx="28">
                  <c:v>570</c:v>
                </c:pt>
                <c:pt idx="29">
                  <c:v>590</c:v>
                </c:pt>
                <c:pt idx="30">
                  <c:v>610</c:v>
                </c:pt>
                <c:pt idx="31">
                  <c:v>630</c:v>
                </c:pt>
                <c:pt idx="32">
                  <c:v>650</c:v>
                </c:pt>
                <c:pt idx="33">
                  <c:v>670</c:v>
                </c:pt>
                <c:pt idx="34">
                  <c:v>690</c:v>
                </c:pt>
                <c:pt idx="35">
                  <c:v>710</c:v>
                </c:pt>
              </c:numCache>
            </c:numRef>
          </c:cat>
          <c:val>
            <c:numRef>
              <c:f>'Extraction eff.'!$B$319:$B$354</c:f>
              <c:numCache>
                <c:formatCode>General</c:formatCode>
                <c:ptCount val="36"/>
                <c:pt idx="0">
                  <c:v>293</c:v>
                </c:pt>
                <c:pt idx="1">
                  <c:v>1066</c:v>
                </c:pt>
                <c:pt idx="2">
                  <c:v>1646</c:v>
                </c:pt>
                <c:pt idx="3">
                  <c:v>2079</c:v>
                </c:pt>
                <c:pt idx="4">
                  <c:v>2513</c:v>
                </c:pt>
                <c:pt idx="5">
                  <c:v>2865</c:v>
                </c:pt>
                <c:pt idx="6">
                  <c:v>3057</c:v>
                </c:pt>
                <c:pt idx="7">
                  <c:v>3315</c:v>
                </c:pt>
                <c:pt idx="8">
                  <c:v>3312</c:v>
                </c:pt>
                <c:pt idx="9">
                  <c:v>3126</c:v>
                </c:pt>
                <c:pt idx="10">
                  <c:v>2937</c:v>
                </c:pt>
                <c:pt idx="11">
                  <c:v>2734</c:v>
                </c:pt>
                <c:pt idx="12">
                  <c:v>2461</c:v>
                </c:pt>
                <c:pt idx="13">
                  <c:v>2232</c:v>
                </c:pt>
                <c:pt idx="14">
                  <c:v>1909</c:v>
                </c:pt>
                <c:pt idx="15">
                  <c:v>1702</c:v>
                </c:pt>
                <c:pt idx="16">
                  <c:v>1490</c:v>
                </c:pt>
                <c:pt idx="17">
                  <c:v>1307</c:v>
                </c:pt>
                <c:pt idx="18">
                  <c:v>1106</c:v>
                </c:pt>
                <c:pt idx="19">
                  <c:v>971</c:v>
                </c:pt>
                <c:pt idx="20">
                  <c:v>909</c:v>
                </c:pt>
                <c:pt idx="21">
                  <c:v>793</c:v>
                </c:pt>
                <c:pt idx="22">
                  <c:v>683</c:v>
                </c:pt>
                <c:pt idx="23">
                  <c:v>642</c:v>
                </c:pt>
                <c:pt idx="24">
                  <c:v>626</c:v>
                </c:pt>
                <c:pt idx="25">
                  <c:v>535</c:v>
                </c:pt>
                <c:pt idx="26">
                  <c:v>484</c:v>
                </c:pt>
                <c:pt idx="27">
                  <c:v>428</c:v>
                </c:pt>
                <c:pt idx="28">
                  <c:v>414</c:v>
                </c:pt>
                <c:pt idx="29">
                  <c:v>399</c:v>
                </c:pt>
                <c:pt idx="30">
                  <c:v>343</c:v>
                </c:pt>
                <c:pt idx="31">
                  <c:v>346</c:v>
                </c:pt>
                <c:pt idx="32">
                  <c:v>269</c:v>
                </c:pt>
                <c:pt idx="33">
                  <c:v>271</c:v>
                </c:pt>
                <c:pt idx="34">
                  <c:v>200</c:v>
                </c:pt>
                <c:pt idx="35">
                  <c:v>151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6469248"/>
        <c:axId val="143400320"/>
      </c:lineChart>
      <c:catAx>
        <c:axId val="146469248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2400"/>
                </a:pPr>
                <a:r>
                  <a:rPr lang="en-US" sz="2400"/>
                  <a:t>Radial velocity  [m/s]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2000"/>
            </a:pPr>
            <a:endParaRPr lang="en-US"/>
          </a:p>
        </c:txPr>
        <c:crossAx val="143400320"/>
        <c:crosses val="autoZero"/>
        <c:auto val="1"/>
        <c:lblAlgn val="ctr"/>
        <c:lblOffset val="100"/>
        <c:tickLblSkip val="3"/>
        <c:noMultiLvlLbl val="0"/>
      </c:catAx>
      <c:valAx>
        <c:axId val="143400320"/>
        <c:scaling>
          <c:orientation val="minMax"/>
        </c:scaling>
        <c:delete val="0"/>
        <c:axPos val="l"/>
        <c:majorGridlines/>
        <c:minorGridlines/>
        <c:title>
          <c:tx>
            <c:rich>
              <a:bodyPr rot="-5400000" vert="horz"/>
              <a:lstStyle/>
              <a:p>
                <a:pPr>
                  <a:defRPr sz="2800"/>
                </a:pPr>
                <a:r>
                  <a:rPr lang="en-US" sz="2800"/>
                  <a:t>Number of ions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2000"/>
            </a:pPr>
            <a:endParaRPr lang="en-US"/>
          </a:p>
        </c:txPr>
        <c:crossAx val="146469248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7-06-29T16:27:58.098" idx="3">
    <p:pos x="5472" y="237"/>
    <p:text>My intuition says that this needs to be punched up but I'm not sure how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7-06-29T16:27:01.070" idx="2">
    <p:pos x="3583" y="301"/>
    <p:text>Wondering if we shouldn't make the slide title, "Advantages of EMMA," rather than EMMATrap because we're talking about the spectrometer at this point.</p:tex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7-06-29T17:05:12.102" idx="5">
    <p:pos x="5133" y="971"/>
    <p:text>Victor: Can you please add a comment to explain why there is a second peak? I'm sure someone is going to look at this and ask what is going on.</p:tex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fld id="{BAD7AC66-19B7-6345-9F32-F7B9834B9AA7}" type="datetime1">
              <a:rPr lang="en-US"/>
              <a:pPr>
                <a:defRPr/>
              </a:pPr>
              <a:t>6/28/2017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fld id="{7E8EB5D5-35E0-754F-83D8-5912210269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7810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fld id="{04D4055B-F5A6-A04E-9D38-48EB1FF2AB30}" type="datetime1">
              <a:rPr lang="en-US"/>
              <a:pPr>
                <a:defRPr/>
              </a:pPr>
              <a:t>6/28/2017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CA" noProof="0"/>
              <a:t>Click to edit Master text styles</a:t>
            </a:r>
          </a:p>
          <a:p>
            <a:pPr lvl="1"/>
            <a:r>
              <a:rPr lang="en-CA" noProof="0"/>
              <a:t>Second level</a:t>
            </a:r>
          </a:p>
          <a:p>
            <a:pPr lvl="2"/>
            <a:r>
              <a:rPr lang="en-CA" noProof="0"/>
              <a:t>Third level</a:t>
            </a:r>
          </a:p>
          <a:p>
            <a:pPr lvl="3"/>
            <a:r>
              <a:rPr lang="en-CA" noProof="0"/>
              <a:t>Fourth level</a:t>
            </a:r>
          </a:p>
          <a:p>
            <a:pPr lvl="4"/>
            <a:r>
              <a:rPr lang="en-CA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fld id="{41DFB216-66E3-514B-BDCF-9CBADA758B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22624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 algn="l">
              <a:buFont typeface="Arial" panose="020B0604020202020204" pitchFamily="34" charset="0"/>
              <a:buChar char="•"/>
            </a:pPr>
            <a:r>
              <a:rPr lang="en-US" dirty="0" smtClean="0"/>
              <a:t>At this point I</a:t>
            </a:r>
            <a:r>
              <a:rPr lang="en-US" baseline="0" dirty="0" smtClean="0"/>
              <a:t>’m assuming that everyone in this room has bought into the idea of the importance of mass measurements and their ubiquity in physics.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705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baseline="30000" dirty="0" smtClean="0"/>
                  <a:t>35</a:t>
                </a:r>
                <a:r>
                  <a:rPr lang="en-US" baseline="0" dirty="0" smtClean="0"/>
                  <a:t>Ar Production = </a:t>
                </a:r>
                <a14:m>
                  <m:oMath xmlns:m="http://schemas.openxmlformats.org/officeDocument/2006/math">
                    <m:r>
                      <a:rPr lang="en-US" b="0" i="1" baseline="0" smtClean="0">
                        <a:latin typeface="Cambria Math"/>
                      </a:rPr>
                      <m:t>6.5×</m:t>
                    </m:r>
                    <m:sSup>
                      <m:sSupPr>
                        <m:ctrlPr>
                          <a:rPr lang="en-US" b="0" i="1" baseline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baseline="0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b="0" i="1" baseline="0" smtClean="0">
                            <a:latin typeface="Cambria Math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baseline="0" dirty="0" smtClean="0"/>
                  <a:t>/s with </a:t>
                </a:r>
                <a:r>
                  <a:rPr lang="en-US" baseline="0" dirty="0" err="1" smtClean="0"/>
                  <a:t>Ti</a:t>
                </a:r>
                <a:r>
                  <a:rPr lang="en-US" baseline="0" dirty="0" smtClean="0"/>
                  <a:t> target @ 70uA of proton current</a:t>
                </a:r>
                <a:endParaRPr lang="en-US" baseline="30000" dirty="0" smtClean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70Kr cross section = </a:t>
                </a:r>
                <a:r>
                  <a:rPr lang="en-US" sz="1200" b="0" i="0" u="none" strike="noStrike" kern="1200" dirty="0" smtClean="0">
                    <a:solidFill>
                      <a:schemeClr val="tx1"/>
                    </a:solidFill>
                    <a:effectLst/>
                    <a:latin typeface="+mn-lt"/>
                    <a:ea typeface="ヒラギノ角ゴ Pro W3" charset="-128"/>
                    <a:cs typeface="ヒラギノ角ゴ Pro W3" charset="-128"/>
                  </a:rPr>
                  <a:t>0.0457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mb</a:t>
                </a:r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baseline="30000" dirty="0" smtClean="0"/>
                  <a:t>35</a:t>
                </a:r>
                <a:r>
                  <a:rPr lang="en-US" baseline="0" dirty="0" smtClean="0"/>
                  <a:t>Ar Production = </a:t>
                </a:r>
                <a:r>
                  <a:rPr lang="en-US" b="0" i="0" baseline="0" smtClean="0">
                    <a:latin typeface="Cambria Math"/>
                  </a:rPr>
                  <a:t>6.5×〖10〗^6</a:t>
                </a:r>
                <a:r>
                  <a:rPr lang="en-US" baseline="0" dirty="0" smtClean="0"/>
                  <a:t>/s with </a:t>
                </a:r>
                <a:r>
                  <a:rPr lang="en-US" baseline="0" dirty="0" err="1" smtClean="0"/>
                  <a:t>Ti</a:t>
                </a:r>
                <a:r>
                  <a:rPr lang="en-US" baseline="0" dirty="0" smtClean="0"/>
                  <a:t> target @ 70uA of proton current</a:t>
                </a:r>
                <a:endParaRPr lang="en-US" baseline="30000" dirty="0" smtClean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70Kr cross section = </a:t>
                </a:r>
                <a:r>
                  <a:rPr lang="en-US" sz="1200" b="0" i="0" u="none" strike="noStrike" kern="1200" dirty="0" smtClean="0">
                    <a:solidFill>
                      <a:schemeClr val="tx1"/>
                    </a:solidFill>
                    <a:effectLst/>
                    <a:latin typeface="+mn-lt"/>
                    <a:ea typeface="ヒラギノ角ゴ Pro W3" charset="-128"/>
                    <a:cs typeface="ヒラギノ角ゴ Pro W3" charset="-128"/>
                  </a:rPr>
                  <a:t>0.0457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mb</a:t>
                </a:r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4536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CPT is at CARIBU the moving to a</a:t>
            </a:r>
            <a:r>
              <a:rPr lang="en-US" baseline="0" dirty="0" smtClean="0"/>
              <a:t> new N=126 factory. LEBIT is part of FRIB. TITAN and ISOLTRAP have similar restrictions and HIE-ISOLDE will push in the neutron-rich direction. </a:t>
            </a:r>
            <a:r>
              <a:rPr lang="en-US" baseline="0" dirty="0" err="1" smtClean="0"/>
              <a:t>MLLTrap</a:t>
            </a:r>
            <a:r>
              <a:rPr lang="en-US" baseline="0" dirty="0" smtClean="0"/>
              <a:t> is going for long lived. SHIPTRAP out of the FRS is a potential competitor but is focusing on preparing for FAIR.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947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Talk about decoupling of </a:t>
                </a:r>
                <a:r>
                  <a:rPr lang="en-US" dirty="0" err="1" smtClean="0"/>
                  <a:t>eigenmotions</a:t>
                </a:r>
                <a:endParaRPr lang="en-US" dirty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𝜈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−</m:t>
                        </m:r>
                      </m:sub>
                    </m:sSub>
                  </m:oMath>
                </a14:m>
                <a:r>
                  <a:rPr lang="en-US" dirty="0" smtClean="0"/>
                  <a:t> weakly mass dependent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𝜈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US" dirty="0" smtClean="0"/>
                  <a:t> strongly mass dependent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Talk about decoupling of </a:t>
                </a:r>
                <a:r>
                  <a:rPr lang="en-US" dirty="0" err="1" smtClean="0"/>
                  <a:t>eigenmotions</a:t>
                </a:r>
                <a:endParaRPr lang="en-US" dirty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b="0" i="0" smtClean="0">
                    <a:latin typeface="Cambria Math"/>
                  </a:rPr>
                  <a:t>𝜈_−</a:t>
                </a:r>
                <a:r>
                  <a:rPr lang="en-US" dirty="0" smtClean="0"/>
                  <a:t> weakly mass dependent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b="0" i="0" smtClean="0">
                    <a:latin typeface="Cambria Math"/>
                  </a:rPr>
                  <a:t>𝜈_+</a:t>
                </a:r>
                <a:r>
                  <a:rPr lang="en-US" dirty="0" smtClean="0"/>
                  <a:t> strongly mass dependent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8607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would need to build either a removable stopper</a:t>
            </a:r>
            <a:r>
              <a:rPr lang="en-US" baseline="0" dirty="0" smtClean="0"/>
              <a:t> cell or stopper cell/RFQ combo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724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5.png"/><Relationship Id="rId21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jpe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10" Type="http://schemas.openxmlformats.org/officeDocument/2006/relationships/image" Target="../media/image12.png"/><Relationship Id="rId19" Type="http://schemas.openxmlformats.org/officeDocument/2006/relationships/image" Target="../media/image21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5.png"/><Relationship Id="rId21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jpe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10" Type="http://schemas.openxmlformats.org/officeDocument/2006/relationships/image" Target="../media/image12.png"/><Relationship Id="rId19" Type="http://schemas.openxmlformats.org/officeDocument/2006/relationships/image" Target="../media/image21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6"/>
          <p:cNvSpPr txBox="1">
            <a:spLocks noChangeArrowheads="1"/>
          </p:cNvSpPr>
          <p:nvPr userDrawn="1"/>
        </p:nvSpPr>
        <p:spPr bwMode="auto">
          <a:xfrm>
            <a:off x="533400" y="6443665"/>
            <a:ext cx="5791200" cy="271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lnSpc>
                <a:spcPts val="500"/>
              </a:lnSpc>
              <a:spcBef>
                <a:spcPct val="50000"/>
              </a:spcBef>
              <a:defRPr/>
            </a:pP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Owned and operated as a joint venture by a consortium of Canadian universities via a contribution through the National Research Council Canada </a:t>
            </a:r>
          </a:p>
          <a:p>
            <a:pPr algn="l">
              <a:lnSpc>
                <a:spcPts val="500"/>
              </a:lnSpc>
              <a:spcBef>
                <a:spcPct val="50000"/>
              </a:spcBef>
              <a:defRPr/>
            </a:pP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Propriété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d’un consortium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d’universités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canadiennes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géré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en co-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entreprise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à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partir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d’une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contribution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administrée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par le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Conseil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national de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recherches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Canada</a:t>
            </a:r>
            <a:endParaRPr lang="en-US" sz="600" i="1" dirty="0">
              <a:solidFill>
                <a:srgbClr val="95938E"/>
              </a:solidFill>
              <a:latin typeface="Arial Black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4" name="Rectangle 12"/>
          <p:cNvSpPr>
            <a:spLocks noChangeArrowheads="1"/>
          </p:cNvSpPr>
          <p:nvPr userDrawn="1"/>
        </p:nvSpPr>
        <p:spPr bwMode="auto">
          <a:xfrm>
            <a:off x="0" y="22399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 userDrawn="1"/>
        </p:nvSpPr>
        <p:spPr bwMode="auto">
          <a:xfrm>
            <a:off x="6019800" y="411163"/>
            <a:ext cx="2971800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lnSpc>
                <a:spcPts val="400"/>
              </a:lnSpc>
              <a:spcBef>
                <a:spcPct val="50000"/>
              </a:spcBef>
              <a:defRPr/>
            </a:pPr>
            <a:r>
              <a:rPr lang="en-US" sz="700" dirty="0">
                <a:solidFill>
                  <a:srgbClr val="113F7C"/>
                </a:solidFill>
                <a:latin typeface="Arial" charset="0"/>
                <a:ea typeface="Arial" charset="0"/>
                <a:cs typeface="Arial" charset="0"/>
              </a:rPr>
              <a:t>Canada’s national laboratory for particle and nuclear physics </a:t>
            </a:r>
          </a:p>
          <a:p>
            <a:pPr algn="r">
              <a:lnSpc>
                <a:spcPts val="400"/>
              </a:lnSpc>
              <a:spcBef>
                <a:spcPct val="50000"/>
              </a:spcBef>
              <a:defRPr/>
            </a:pPr>
            <a:r>
              <a:rPr lang="en-US" sz="700" dirty="0" err="1">
                <a:solidFill>
                  <a:srgbClr val="113F7C"/>
                </a:solidFill>
                <a:latin typeface="Arial" charset="0"/>
                <a:ea typeface="Arial Black" charset="0"/>
                <a:cs typeface="Arial Black" charset="0"/>
              </a:rPr>
              <a:t>Laboratoire</a:t>
            </a:r>
            <a:r>
              <a:rPr lang="en-US" sz="700" dirty="0">
                <a:solidFill>
                  <a:srgbClr val="113F7C"/>
                </a:solidFill>
                <a:latin typeface="Arial" charset="0"/>
                <a:ea typeface="Arial Black" charset="0"/>
                <a:cs typeface="Arial Black" charset="0"/>
              </a:rPr>
              <a:t> national </a:t>
            </a:r>
            <a:r>
              <a:rPr lang="en-US" sz="700" dirty="0" err="1">
                <a:solidFill>
                  <a:srgbClr val="113F7C"/>
                </a:solidFill>
                <a:latin typeface="Arial" charset="0"/>
                <a:ea typeface="Arial Black" charset="0"/>
                <a:cs typeface="Arial Black" charset="0"/>
              </a:rPr>
              <a:t>canadien</a:t>
            </a:r>
            <a:r>
              <a:rPr lang="en-US" sz="700" dirty="0">
                <a:solidFill>
                  <a:srgbClr val="113F7C"/>
                </a:solidFill>
                <a:latin typeface="Arial" charset="0"/>
                <a:ea typeface="Arial Black" charset="0"/>
                <a:cs typeface="Arial Black" charset="0"/>
              </a:rPr>
              <a:t> pour la </a:t>
            </a:r>
            <a:r>
              <a:rPr lang="en-US" sz="700" dirty="0" err="1">
                <a:solidFill>
                  <a:srgbClr val="113F7C"/>
                </a:solidFill>
                <a:latin typeface="Arial" charset="0"/>
                <a:ea typeface="Arial Black" charset="0"/>
                <a:cs typeface="Arial Black" charset="0"/>
              </a:rPr>
              <a:t>recherche</a:t>
            </a:r>
            <a:r>
              <a:rPr lang="en-US" sz="700" dirty="0">
                <a:solidFill>
                  <a:srgbClr val="113F7C"/>
                </a:solidFill>
                <a:latin typeface="Arial" charset="0"/>
                <a:ea typeface="Arial Black" charset="0"/>
                <a:cs typeface="Arial Black" charset="0"/>
              </a:rPr>
              <a:t> en physique </a:t>
            </a:r>
            <a:r>
              <a:rPr lang="en-US" sz="700" dirty="0" err="1">
                <a:solidFill>
                  <a:srgbClr val="113F7C"/>
                </a:solidFill>
                <a:latin typeface="Arial" charset="0"/>
                <a:ea typeface="Arial Black" charset="0"/>
                <a:cs typeface="Arial Black" charset="0"/>
              </a:rPr>
              <a:t>nucléaire</a:t>
            </a:r>
            <a:r>
              <a:rPr lang="en-US" sz="700" dirty="0">
                <a:solidFill>
                  <a:srgbClr val="113F7C"/>
                </a:solidFill>
                <a:latin typeface="Arial" charset="0"/>
                <a:ea typeface="Arial Black" charset="0"/>
                <a:cs typeface="Arial Black" charset="0"/>
              </a:rPr>
              <a:t> </a:t>
            </a:r>
          </a:p>
          <a:p>
            <a:pPr algn="r">
              <a:lnSpc>
                <a:spcPts val="400"/>
              </a:lnSpc>
              <a:spcBef>
                <a:spcPct val="50000"/>
              </a:spcBef>
              <a:defRPr/>
            </a:pPr>
            <a:r>
              <a:rPr lang="en-US" sz="700" dirty="0">
                <a:solidFill>
                  <a:srgbClr val="113F7C"/>
                </a:solidFill>
                <a:latin typeface="Arial" charset="0"/>
                <a:ea typeface="Arial Black" charset="0"/>
                <a:cs typeface="Arial Black" charset="0"/>
              </a:rPr>
              <a:t>et en physique des </a:t>
            </a:r>
            <a:r>
              <a:rPr lang="en-US" sz="700" dirty="0" err="1">
                <a:solidFill>
                  <a:srgbClr val="113F7C"/>
                </a:solidFill>
                <a:latin typeface="Arial" charset="0"/>
                <a:ea typeface="Arial Black" charset="0"/>
                <a:cs typeface="Arial Black" charset="0"/>
              </a:rPr>
              <a:t>particules</a:t>
            </a:r>
            <a:endParaRPr lang="en-US" sz="700" dirty="0">
              <a:solidFill>
                <a:srgbClr val="113F7C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7" name="Picture 19" descr="TRIUMF_logo_white.png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90500" y="203200"/>
            <a:ext cx="2424113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247650" y="2239963"/>
            <a:ext cx="6076950" cy="655638"/>
          </a:xfrm>
        </p:spPr>
        <p:txBody>
          <a:bodyPr/>
          <a:lstStyle>
            <a:lvl1pPr algn="r">
              <a:buNone/>
              <a:defRPr b="1">
                <a:solidFill>
                  <a:srgbClr val="113F7C"/>
                </a:solidFill>
              </a:defRPr>
            </a:lvl1pPr>
            <a:lvl2pPr algn="r">
              <a:buNone/>
              <a:defRPr sz="2000" b="1">
                <a:solidFill>
                  <a:srgbClr val="6E615D"/>
                </a:solidFill>
              </a:defRPr>
            </a:lvl2pPr>
            <a:lvl3pPr algn="r">
              <a:buNone/>
              <a:defRPr sz="1400" b="1">
                <a:solidFill>
                  <a:srgbClr val="6E615D"/>
                </a:solidFill>
              </a:defRPr>
            </a:lvl3pPr>
            <a:lvl4pPr algn="r">
              <a:buNone/>
              <a:defRPr sz="1100" b="1">
                <a:solidFill>
                  <a:schemeClr val="accent1"/>
                </a:solidFill>
                <a:latin typeface="+mj-lt"/>
              </a:defRPr>
            </a:lvl4pPr>
            <a:lvl5pPr algn="r">
              <a:buNone/>
              <a:defRPr sz="1100">
                <a:solidFill>
                  <a:srgbClr val="6E615D"/>
                </a:solidFill>
                <a:latin typeface="+mj-lt"/>
              </a:defRPr>
            </a:lvl5pPr>
          </a:lstStyle>
          <a:p>
            <a:pPr lvl="0"/>
            <a:r>
              <a:rPr lang="en-CA" dirty="0" smtClean="0"/>
              <a:t>Presentation 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247650" y="2895600"/>
            <a:ext cx="6076950" cy="457200"/>
          </a:xfrm>
        </p:spPr>
        <p:txBody>
          <a:bodyPr/>
          <a:lstStyle>
            <a:lvl1pPr algn="r">
              <a:buNone/>
              <a:defRPr sz="2000" b="1" baseline="0">
                <a:solidFill>
                  <a:srgbClr val="4F4946"/>
                </a:solidFill>
              </a:defRPr>
            </a:lvl1pPr>
          </a:lstStyle>
          <a:p>
            <a:pPr lvl="0"/>
            <a:r>
              <a:rPr lang="en-CA"/>
              <a:t>Subtitle, if any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247650" y="3581400"/>
            <a:ext cx="6076950" cy="457200"/>
          </a:xfrm>
        </p:spPr>
        <p:txBody>
          <a:bodyPr/>
          <a:lstStyle>
            <a:lvl1pPr algn="r">
              <a:buNone/>
              <a:defRPr sz="1400" b="1" baseline="0">
                <a:solidFill>
                  <a:srgbClr val="95938E"/>
                </a:solidFill>
              </a:defRPr>
            </a:lvl1pPr>
          </a:lstStyle>
          <a:p>
            <a:pPr lvl="0"/>
            <a:r>
              <a:rPr lang="en-CA"/>
              <a:t>Tagline, if any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247650" y="4343400"/>
            <a:ext cx="6076950" cy="533400"/>
          </a:xfrm>
        </p:spPr>
        <p:txBody>
          <a:bodyPr/>
          <a:lstStyle>
            <a:lvl1pPr algn="r">
              <a:buNone/>
              <a:defRPr sz="1100" b="1" baseline="0">
                <a:solidFill>
                  <a:srgbClr val="113F7C"/>
                </a:solidFill>
              </a:defRPr>
            </a:lvl1pPr>
          </a:lstStyle>
          <a:p>
            <a:pPr lvl="0"/>
            <a:r>
              <a:rPr lang="en-CA"/>
              <a:t>Name | Position | TRIUMF</a:t>
            </a:r>
          </a:p>
        </p:txBody>
      </p:sp>
      <p:sp>
        <p:nvSpPr>
          <p:cNvPr id="19" name="Picture Placeholder 16"/>
          <p:cNvSpPr>
            <a:spLocks noGrp="1"/>
          </p:cNvSpPr>
          <p:nvPr>
            <p:ph type="pic" sz="quarter" idx="16"/>
          </p:nvPr>
        </p:nvSpPr>
        <p:spPr>
          <a:xfrm>
            <a:off x="7028656" y="4953000"/>
            <a:ext cx="1905000" cy="1676400"/>
          </a:xfrm>
        </p:spPr>
        <p:txBody>
          <a:bodyPr/>
          <a:lstStyle/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21" name="Picture Placeholder 16"/>
          <p:cNvSpPr>
            <a:spLocks noGrp="1"/>
          </p:cNvSpPr>
          <p:nvPr>
            <p:ph type="pic" sz="quarter" idx="17"/>
          </p:nvPr>
        </p:nvSpPr>
        <p:spPr>
          <a:xfrm>
            <a:off x="7028656" y="1295400"/>
            <a:ext cx="1905000" cy="1676400"/>
          </a:xfrm>
        </p:spPr>
        <p:txBody>
          <a:bodyPr/>
          <a:lstStyle/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22" name="Picture Placeholder 16"/>
          <p:cNvSpPr>
            <a:spLocks noGrp="1"/>
          </p:cNvSpPr>
          <p:nvPr>
            <p:ph type="pic" sz="quarter" idx="18"/>
          </p:nvPr>
        </p:nvSpPr>
        <p:spPr>
          <a:xfrm>
            <a:off x="7028656" y="3124200"/>
            <a:ext cx="1905000" cy="1676400"/>
          </a:xfrm>
        </p:spPr>
        <p:txBody>
          <a:bodyPr/>
          <a:lstStyle/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457200" y="6087521"/>
            <a:ext cx="39688" cy="317500"/>
          </a:xfrm>
          <a:prstGeom prst="rect">
            <a:avLst/>
          </a:prstGeom>
          <a:solidFill>
            <a:srgbClr val="95938E"/>
          </a:solidFill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23" name="Text Box 6"/>
          <p:cNvSpPr txBox="1">
            <a:spLocks noChangeArrowheads="1"/>
          </p:cNvSpPr>
          <p:nvPr userDrawn="1"/>
        </p:nvSpPr>
        <p:spPr bwMode="auto">
          <a:xfrm>
            <a:off x="533400" y="6102881"/>
            <a:ext cx="5791200" cy="271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lnSpc>
                <a:spcPts val="500"/>
              </a:lnSpc>
              <a:spcBef>
                <a:spcPct val="50000"/>
              </a:spcBef>
              <a:defRPr/>
            </a:pPr>
            <a:r>
              <a:rPr lang="en-US" sz="600" i="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Accelerating</a:t>
            </a:r>
            <a:r>
              <a:rPr lang="en-US" sz="600" i="0" baseline="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Science for Canada</a:t>
            </a:r>
          </a:p>
          <a:p>
            <a:pPr marL="0" marR="0" indent="0" algn="l" defTabSz="457200" rtl="0" eaLnBrk="1" fontAlgn="base" latinLnBrk="0" hangingPunct="1">
              <a:lnSpc>
                <a:spcPts val="5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 dirty="0" smtClean="0">
                <a:solidFill>
                  <a:srgbClr val="95938E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rPr>
              <a:t>Un </a:t>
            </a:r>
            <a:r>
              <a:rPr lang="en-US" sz="600" kern="1200" dirty="0" err="1" smtClean="0">
                <a:solidFill>
                  <a:srgbClr val="95938E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rPr>
              <a:t>accélérateur</a:t>
            </a:r>
            <a:r>
              <a:rPr lang="en-US" sz="600" kern="1200" dirty="0" smtClean="0">
                <a:solidFill>
                  <a:srgbClr val="95938E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rPr>
              <a:t> de la </a:t>
            </a:r>
            <a:r>
              <a:rPr lang="en-US" sz="600" kern="1200" dirty="0" err="1" smtClean="0">
                <a:solidFill>
                  <a:srgbClr val="95938E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rPr>
              <a:t>démarche</a:t>
            </a:r>
            <a:r>
              <a:rPr lang="en-US" sz="600" kern="1200" dirty="0" smtClean="0">
                <a:solidFill>
                  <a:srgbClr val="95938E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rPr>
              <a:t> </a:t>
            </a:r>
            <a:r>
              <a:rPr lang="en-US" sz="600" kern="1200" dirty="0" err="1" smtClean="0">
                <a:solidFill>
                  <a:srgbClr val="95938E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rPr>
              <a:t>scientifique</a:t>
            </a:r>
            <a:r>
              <a:rPr lang="en-US" sz="600" kern="1200" dirty="0" smtClean="0">
                <a:solidFill>
                  <a:srgbClr val="95938E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rPr>
              <a:t> </a:t>
            </a:r>
            <a:r>
              <a:rPr lang="en-US" sz="600" kern="1200" dirty="0" err="1" smtClean="0">
                <a:solidFill>
                  <a:srgbClr val="95938E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rPr>
              <a:t>canadienne</a:t>
            </a:r>
            <a:endParaRPr lang="en-US" sz="600" i="1" dirty="0">
              <a:solidFill>
                <a:srgbClr val="95938E"/>
              </a:solidFill>
              <a:latin typeface="Arial Black" charset="0"/>
              <a:ea typeface="ヒラギノ角ゴ Pro W3" charset="-128"/>
              <a:cs typeface="ヒラギノ角ゴ Pro W3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5221111" y="1411111"/>
            <a:ext cx="3654602" cy="464255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Table Placeholder 13"/>
          <p:cNvSpPr>
            <a:spLocks noGrp="1"/>
          </p:cNvSpPr>
          <p:nvPr>
            <p:ph type="tbl" sz="quarter" idx="15"/>
          </p:nvPr>
        </p:nvSpPr>
        <p:spPr>
          <a:xfrm>
            <a:off x="381000" y="1411111"/>
            <a:ext cx="4629150" cy="4642556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July 10, 2017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2017 Science Week - ARIEL/ISAC Nuclear Physics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B9A9CC-D407-2C40-A733-1A362103CE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10" descr="TRIUMF_logo_white.png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-2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15986" y="6396038"/>
            <a:ext cx="1092200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Table Placeholder 9"/>
          <p:cNvSpPr>
            <a:spLocks noGrp="1"/>
          </p:cNvSpPr>
          <p:nvPr>
            <p:ph type="tbl" sz="quarter" idx="13"/>
          </p:nvPr>
        </p:nvSpPr>
        <p:spPr>
          <a:xfrm>
            <a:off x="457200" y="1495425"/>
            <a:ext cx="8077200" cy="4586288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July 10, 2017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2017 Science Week - ARIEL/ISAC Nuclear Physics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8CB916-5AC1-644C-AE40-D75B460B96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10" descr="TRIUMF_logo_white.png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-2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15986" y="6396038"/>
            <a:ext cx="1092200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Media Placeholder 6"/>
          <p:cNvSpPr>
            <a:spLocks noGrp="1"/>
          </p:cNvSpPr>
          <p:nvPr>
            <p:ph type="media" sz="quarter" idx="13"/>
          </p:nvPr>
        </p:nvSpPr>
        <p:spPr>
          <a:xfrm>
            <a:off x="381000" y="1439863"/>
            <a:ext cx="4797425" cy="4725987"/>
          </a:xfrm>
        </p:spPr>
        <p:txBody>
          <a:bodyPr/>
          <a:lstStyle/>
          <a:p>
            <a:pPr lvl="0"/>
            <a:r>
              <a:rPr lang="en-US" noProof="0" smtClean="0"/>
              <a:t>Click icon to add media</a:t>
            </a:r>
            <a:endParaRPr lang="en-US" noProof="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5362575" y="1439863"/>
            <a:ext cx="3443288" cy="472598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July 10, 2017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2017 Science Week - ARIEL/ISAC Nuclear Physics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D7CCD4-CC97-4D48-A617-7F176D989D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" name="Picture 10" descr="TRIUMF_logo_white.png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-2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15986" y="6396038"/>
            <a:ext cx="1092200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Slid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7"/>
          <p:cNvSpPr txBox="1">
            <a:spLocks noChangeArrowheads="1"/>
          </p:cNvSpPr>
          <p:nvPr userDrawn="1"/>
        </p:nvSpPr>
        <p:spPr bwMode="auto">
          <a:xfrm>
            <a:off x="6818313" y="0"/>
            <a:ext cx="2325687" cy="68580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 userDrawn="1"/>
        </p:nvSpPr>
        <p:spPr bwMode="auto">
          <a:xfrm>
            <a:off x="533400" y="6392863"/>
            <a:ext cx="57912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Owned and operated as a joint venture by a consortium of Canadian universities via a contribution through the National Research Council Canada </a:t>
            </a:r>
          </a:p>
          <a:p>
            <a:pPr algn="l">
              <a:spcBef>
                <a:spcPct val="50000"/>
              </a:spcBef>
              <a:defRPr/>
            </a:pP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Propriété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d’un consortium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d’universités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canadiennes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géré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en co-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entreprise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à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partir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d’une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contribution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administrée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par le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Conseil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national de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recherches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Canada</a:t>
            </a:r>
            <a:endParaRPr lang="en-US" sz="600" i="1" dirty="0">
              <a:solidFill>
                <a:srgbClr val="95938E"/>
              </a:solidFill>
              <a:latin typeface="Arial Black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4" name="Rectangle 12"/>
          <p:cNvSpPr>
            <a:spLocks noChangeArrowheads="1"/>
          </p:cNvSpPr>
          <p:nvPr userDrawn="1"/>
        </p:nvSpPr>
        <p:spPr bwMode="auto">
          <a:xfrm>
            <a:off x="0" y="22399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 userDrawn="1"/>
        </p:nvSpPr>
        <p:spPr bwMode="auto">
          <a:xfrm>
            <a:off x="6948165" y="1140839"/>
            <a:ext cx="2161417" cy="68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defRPr/>
            </a:pPr>
            <a:r>
              <a:rPr lang="en-US" sz="7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Canada’s national laboratory for particle and nuclear physics </a:t>
            </a:r>
          </a:p>
          <a:p>
            <a:pPr algn="l">
              <a:lnSpc>
                <a:spcPct val="100000"/>
              </a:lnSpc>
              <a:spcBef>
                <a:spcPct val="50000"/>
              </a:spcBef>
              <a:defRPr/>
            </a:pP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Laboratoire</a:t>
            </a: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national </a:t>
            </a: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canadien</a:t>
            </a: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pour la </a:t>
            </a: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recherche</a:t>
            </a: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en physique </a:t>
            </a: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nucléaire</a:t>
            </a: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</a:t>
            </a:r>
            <a:r>
              <a:rPr lang="en-US" sz="700" dirty="0" smtClean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et </a:t>
            </a: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en physique des </a:t>
            </a: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particules</a:t>
            </a:r>
            <a:endParaRPr lang="en-US" sz="7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7" name="Picture 19" descr="TRIUMF_logo_whi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948166" y="276193"/>
            <a:ext cx="1856911" cy="509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 userDrawn="1"/>
        </p:nvSpPr>
        <p:spPr>
          <a:xfrm>
            <a:off x="-571" y="1985126"/>
            <a:ext cx="6818884" cy="3349657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algn="ctr">
              <a:defRPr/>
            </a:pPr>
            <a:r>
              <a:rPr lang="en-US" sz="7000" dirty="0">
                <a:solidFill>
                  <a:srgbClr val="113F7C"/>
                </a:solidFill>
                <a:latin typeface="Myriad Pro"/>
                <a:ea typeface="ヒラギノ角ゴ Pro W3" charset="-128"/>
                <a:cs typeface="Myriad Pro"/>
              </a:rPr>
              <a:t>Thank</a:t>
            </a:r>
            <a:r>
              <a:rPr lang="en-US" sz="7000" baseline="0" dirty="0">
                <a:solidFill>
                  <a:srgbClr val="113F7C"/>
                </a:solidFill>
                <a:latin typeface="Myriad Pro"/>
                <a:ea typeface="ヒラギノ角ゴ Pro W3" charset="-128"/>
                <a:cs typeface="Myriad Pro"/>
              </a:rPr>
              <a:t> </a:t>
            </a:r>
            <a:r>
              <a:rPr lang="en-US" sz="7000" dirty="0">
                <a:solidFill>
                  <a:srgbClr val="113F7C"/>
                </a:solidFill>
                <a:latin typeface="Myriad Pro"/>
                <a:ea typeface="ヒラギノ角ゴ Pro W3" charset="-128"/>
                <a:cs typeface="Myriad Pro"/>
              </a:rPr>
              <a:t>you!</a:t>
            </a:r>
          </a:p>
          <a:p>
            <a:pPr algn="ctr">
              <a:defRPr/>
            </a:pPr>
            <a:r>
              <a:rPr lang="en-US" sz="7000" dirty="0" smtClean="0">
                <a:solidFill>
                  <a:srgbClr val="113F7C"/>
                </a:solidFill>
                <a:latin typeface="Myriad Pro"/>
                <a:ea typeface="ヒラギノ角ゴ Pro W3" charset="-128"/>
                <a:cs typeface="Myriad Pro"/>
              </a:rPr>
              <a:t>Merci</a:t>
            </a:r>
          </a:p>
        </p:txBody>
      </p:sp>
      <p:sp>
        <p:nvSpPr>
          <p:cNvPr id="35" name="Rectangle 34"/>
          <p:cNvSpPr/>
          <p:nvPr userDrawn="1"/>
        </p:nvSpPr>
        <p:spPr>
          <a:xfrm>
            <a:off x="6976324" y="2997200"/>
            <a:ext cx="2010775" cy="23375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49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86911" y="3414268"/>
            <a:ext cx="800188" cy="53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2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91995" y="3060404"/>
            <a:ext cx="1179248" cy="30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48"/>
          <p:cNvPicPr>
            <a:picLocks noChangeAspect="1" noChangeArrowheads="1"/>
          </p:cNvPicPr>
          <p:nvPr userDrawn="1"/>
        </p:nvPicPr>
        <p:blipFill>
          <a:blip r:embed="rId5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61001" y="4025521"/>
            <a:ext cx="1126098" cy="53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3"/>
          <p:cNvPicPr>
            <a:picLocks noChangeAspect="1" noChangeArrowheads="1"/>
          </p:cNvPicPr>
          <p:nvPr userDrawn="1"/>
        </p:nvPicPr>
        <p:blipFill>
          <a:blip r:embed="rId6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91995" y="4025521"/>
            <a:ext cx="815838" cy="53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4"/>
          <p:cNvPicPr>
            <a:picLocks noChangeAspect="1" noChangeArrowheads="1"/>
          </p:cNvPicPr>
          <p:nvPr userDrawn="1"/>
        </p:nvPicPr>
        <p:blipFill>
          <a:blip r:embed="rId7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13591" y="3106107"/>
            <a:ext cx="724535" cy="257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40" descr="NRCan-Canada_E.jpg"/>
          <p:cNvPicPr>
            <a:picLocks noChangeAspect="1"/>
          </p:cNvPicPr>
          <p:nvPr userDrawn="1"/>
        </p:nvPicPr>
        <p:blipFill>
          <a:blip r:embed="rId8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 b="59999"/>
          <a:stretch>
            <a:fillRect/>
          </a:stretch>
        </p:blipFill>
        <p:spPr>
          <a:xfrm>
            <a:off x="6991995" y="4880210"/>
            <a:ext cx="1997786" cy="234405"/>
          </a:xfrm>
          <a:prstGeom prst="rect">
            <a:avLst/>
          </a:prstGeom>
        </p:spPr>
      </p:pic>
      <p:pic>
        <p:nvPicPr>
          <p:cNvPr id="42" name="Picture 6"/>
          <p:cNvPicPr>
            <a:picLocks noChangeAspect="1" noChangeArrowheads="1"/>
          </p:cNvPicPr>
          <p:nvPr userDrawn="1"/>
        </p:nvPicPr>
        <p:blipFill>
          <a:blip r:embed="rId9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91995" y="4615946"/>
            <a:ext cx="1997786" cy="207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7"/>
          <p:cNvPicPr>
            <a:picLocks noChangeAspect="1" noChangeArrowheads="1"/>
          </p:cNvPicPr>
          <p:nvPr userDrawn="1"/>
        </p:nvPicPr>
        <p:blipFill>
          <a:blip r:embed="rId10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91995" y="3414268"/>
            <a:ext cx="1064038" cy="53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7" name="Group 66"/>
          <p:cNvGrpSpPr/>
          <p:nvPr userDrawn="1"/>
        </p:nvGrpSpPr>
        <p:grpSpPr>
          <a:xfrm>
            <a:off x="6976324" y="5283983"/>
            <a:ext cx="2010775" cy="1243817"/>
            <a:chOff x="6976324" y="5353833"/>
            <a:chExt cx="2010775" cy="1243817"/>
          </a:xfrm>
        </p:grpSpPr>
        <p:sp>
          <p:nvSpPr>
            <p:cNvPr id="68" name="Rectangle 67"/>
            <p:cNvSpPr/>
            <p:nvPr userDrawn="1"/>
          </p:nvSpPr>
          <p:spPr>
            <a:xfrm>
              <a:off x="6976324" y="5353833"/>
              <a:ext cx="2010775" cy="12438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9" name="Group 34"/>
            <p:cNvGrpSpPr/>
            <p:nvPr userDrawn="1"/>
          </p:nvGrpSpPr>
          <p:grpSpPr>
            <a:xfrm>
              <a:off x="6976324" y="5404633"/>
              <a:ext cx="2005502" cy="1134579"/>
              <a:chOff x="6976324" y="5449083"/>
              <a:chExt cx="2005502" cy="1134579"/>
            </a:xfrm>
          </p:grpSpPr>
          <p:pic>
            <p:nvPicPr>
              <p:cNvPr id="70" name="Picture 69"/>
              <p:cNvPicPr>
                <a:picLocks noChangeAspect="1" noChangeArrowheads="1"/>
              </p:cNvPicPr>
              <p:nvPr/>
            </p:nvPicPr>
            <p:blipFill>
              <a:blip r:embed="rId11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 b="23074"/>
              <a:stretch>
                <a:fillRect/>
              </a:stretch>
            </p:blipFill>
            <p:spPr bwMode="auto">
              <a:xfrm>
                <a:off x="8510703" y="6040902"/>
                <a:ext cx="471122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1" name="Picture 11"/>
              <p:cNvPicPr>
                <a:picLocks noChangeAspect="1" noChangeArrowheads="1"/>
              </p:cNvPicPr>
              <p:nvPr/>
            </p:nvPicPr>
            <p:blipFill>
              <a:blip r:embed="rId12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6976324" y="5449083"/>
                <a:ext cx="647359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2" name="Picture 19"/>
              <p:cNvPicPr>
                <a:picLocks noChangeAspect="1" noChangeArrowheads="1"/>
              </p:cNvPicPr>
              <p:nvPr/>
            </p:nvPicPr>
            <p:blipFill>
              <a:blip r:embed="rId13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 l="18657" r="20706"/>
              <a:stretch>
                <a:fillRect/>
              </a:stretch>
            </p:blipFill>
            <p:spPr bwMode="auto">
              <a:xfrm>
                <a:off x="6976324" y="5749671"/>
                <a:ext cx="338855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3" name="Picture 2"/>
              <p:cNvPicPr>
                <a:picLocks noChangeAspect="1" noChangeArrowheads="1"/>
              </p:cNvPicPr>
              <p:nvPr/>
            </p:nvPicPr>
            <p:blipFill>
              <a:blip r:embed="rId14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173383" y="6040902"/>
                <a:ext cx="329937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74" name="Picture 5"/>
              <p:cNvPicPr>
                <a:picLocks noChangeAspect="1" noChangeArrowheads="1"/>
              </p:cNvPicPr>
              <p:nvPr/>
            </p:nvPicPr>
            <p:blipFill>
              <a:blip r:embed="rId15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421335" y="6333710"/>
                <a:ext cx="560490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5" name="Picture 2"/>
              <p:cNvPicPr>
                <a:picLocks noChangeAspect="1" noChangeArrowheads="1"/>
              </p:cNvPicPr>
              <p:nvPr/>
            </p:nvPicPr>
            <p:blipFill>
              <a:blip r:embed="rId16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7642080" y="5449083"/>
                <a:ext cx="512253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6" name="Picture 75" descr="Nordion_tag_colour.jpg"/>
              <p:cNvPicPr>
                <a:picLocks noChangeAspect="1"/>
              </p:cNvPicPr>
              <p:nvPr/>
            </p:nvPicPr>
            <p:blipFill>
              <a:blip r:embed="rId17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8287754" y="5749671"/>
                <a:ext cx="485573" cy="249952"/>
              </a:xfrm>
              <a:prstGeom prst="rect">
                <a:avLst/>
              </a:prstGeom>
            </p:spPr>
          </p:pic>
          <p:pic>
            <p:nvPicPr>
              <p:cNvPr id="77" name="Picture 2"/>
              <p:cNvPicPr>
                <a:picLocks noChangeAspect="1" noChangeArrowheads="1"/>
              </p:cNvPicPr>
              <p:nvPr/>
            </p:nvPicPr>
            <p:blipFill>
              <a:blip r:embed="rId18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 l="2269" r="6447"/>
              <a:stretch>
                <a:fillRect/>
              </a:stretch>
            </p:blipFill>
            <p:spPr bwMode="auto">
              <a:xfrm>
                <a:off x="6976324" y="6333710"/>
                <a:ext cx="1420611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8" name="Picture 2"/>
              <p:cNvPicPr>
                <a:picLocks noChangeAspect="1" noChangeArrowheads="1"/>
              </p:cNvPicPr>
              <p:nvPr/>
            </p:nvPicPr>
            <p:blipFill>
              <a:blip r:embed="rId19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6976324" y="6040902"/>
                <a:ext cx="1175926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79" name="Picture 3"/>
              <p:cNvPicPr>
                <a:picLocks noChangeAspect="1" noChangeArrowheads="1"/>
              </p:cNvPicPr>
              <p:nvPr/>
            </p:nvPicPr>
            <p:blipFill>
              <a:blip r:embed="rId20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7369118" y="5749671"/>
                <a:ext cx="869871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0" name="Picture 4"/>
              <p:cNvPicPr>
                <a:picLocks noChangeAspect="1" noChangeArrowheads="1"/>
              </p:cNvPicPr>
              <p:nvPr/>
            </p:nvPicPr>
            <p:blipFill>
              <a:blip r:embed="rId21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805077" y="5749671"/>
                <a:ext cx="176749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1" name="Picture 5"/>
              <p:cNvPicPr>
                <a:picLocks noChangeAspect="1" noChangeArrowheads="1"/>
              </p:cNvPicPr>
              <p:nvPr/>
            </p:nvPicPr>
            <p:blipFill>
              <a:blip r:embed="rId22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193375" y="5449083"/>
                <a:ext cx="247418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2" name="Picture 6"/>
              <p:cNvPicPr>
                <a:picLocks noChangeAspect="1" noChangeArrowheads="1"/>
              </p:cNvPicPr>
              <p:nvPr/>
            </p:nvPicPr>
            <p:blipFill>
              <a:blip r:embed="rId23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 l="3258" t="17670" r="90616" b="75131"/>
              <a:stretch>
                <a:fillRect/>
              </a:stretch>
            </p:blipFill>
            <p:spPr bwMode="auto">
              <a:xfrm>
                <a:off x="8473059" y="5449083"/>
                <a:ext cx="502416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83" name="TextBox 82"/>
          <p:cNvSpPr txBox="1"/>
          <p:nvPr userDrawn="1"/>
        </p:nvSpPr>
        <p:spPr>
          <a:xfrm>
            <a:off x="6948166" y="1967449"/>
            <a:ext cx="2113284" cy="958168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>
              <a:lnSpc>
                <a:spcPts val="1130"/>
              </a:lnSpc>
              <a:spcAft>
                <a:spcPts val="600"/>
              </a:spcAft>
            </a:pPr>
            <a:r>
              <a:rPr lang="en-US" sz="800" b="0" dirty="0" smtClean="0">
                <a:solidFill>
                  <a:schemeClr val="bg1"/>
                </a:solidFill>
              </a:rPr>
              <a:t>TRIUMF: Alberta | British Columbia | Calgary | Carleton | Guelph | Manitoba | </a:t>
            </a:r>
            <a:br>
              <a:rPr lang="en-US" sz="800" b="0" dirty="0" smtClean="0">
                <a:solidFill>
                  <a:schemeClr val="bg1"/>
                </a:solidFill>
              </a:rPr>
            </a:br>
            <a:r>
              <a:rPr lang="en-US" sz="800" b="0" dirty="0" smtClean="0">
                <a:solidFill>
                  <a:schemeClr val="bg1"/>
                </a:solidFill>
              </a:rPr>
              <a:t>McGill | McMaster | Montréal | Northern British Columbia </a:t>
            </a:r>
            <a:r>
              <a:rPr lang="en-US" sz="800" b="0" baseline="0" dirty="0" smtClean="0">
                <a:solidFill>
                  <a:schemeClr val="bg1"/>
                </a:solidFill>
              </a:rPr>
              <a:t>| </a:t>
            </a:r>
            <a:r>
              <a:rPr lang="en-US" sz="800" b="0" dirty="0" smtClean="0">
                <a:solidFill>
                  <a:schemeClr val="bg1"/>
                </a:solidFill>
              </a:rPr>
              <a:t>Queen’s | Regina |</a:t>
            </a:r>
            <a:br>
              <a:rPr lang="en-US" sz="800" b="0" dirty="0" smtClean="0">
                <a:solidFill>
                  <a:schemeClr val="bg1"/>
                </a:solidFill>
              </a:rPr>
            </a:br>
            <a:r>
              <a:rPr lang="en-US" sz="800" b="0" dirty="0" smtClean="0">
                <a:solidFill>
                  <a:schemeClr val="bg1"/>
                </a:solidFill>
              </a:rPr>
              <a:t>Saint Mary’s | Simon Fraser | Toronto | Victoria | Western |</a:t>
            </a:r>
            <a:r>
              <a:rPr lang="en-US" sz="800" b="0" baseline="0" dirty="0" smtClean="0">
                <a:solidFill>
                  <a:schemeClr val="bg1"/>
                </a:solidFill>
              </a:rPr>
              <a:t> </a:t>
            </a:r>
            <a:r>
              <a:rPr lang="en-US" sz="800" b="0" dirty="0" smtClean="0">
                <a:solidFill>
                  <a:schemeClr val="bg1"/>
                </a:solidFill>
              </a:rPr>
              <a:t>Winnipeg | York </a:t>
            </a:r>
            <a:endParaRPr lang="en-US" sz="800" b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ank You Slid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7"/>
          <p:cNvSpPr txBox="1">
            <a:spLocks noChangeArrowheads="1"/>
          </p:cNvSpPr>
          <p:nvPr userDrawn="1"/>
        </p:nvSpPr>
        <p:spPr bwMode="auto">
          <a:xfrm>
            <a:off x="6818313" y="990600"/>
            <a:ext cx="2325687" cy="58674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 userDrawn="1"/>
        </p:nvSpPr>
        <p:spPr bwMode="auto">
          <a:xfrm>
            <a:off x="0" y="0"/>
            <a:ext cx="9144000" cy="1096963"/>
          </a:xfrm>
          <a:prstGeom prst="rect">
            <a:avLst/>
          </a:prstGeom>
          <a:solidFill>
            <a:srgbClr val="74241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 userDrawn="1"/>
        </p:nvSpPr>
        <p:spPr bwMode="auto">
          <a:xfrm>
            <a:off x="533400" y="6392863"/>
            <a:ext cx="57912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Owned and operated as a joint venture by a consortium of Canadian universities via a contribution through the National Research Council Canada </a:t>
            </a:r>
          </a:p>
          <a:p>
            <a:pPr algn="l">
              <a:spcBef>
                <a:spcPct val="50000"/>
              </a:spcBef>
              <a:defRPr/>
            </a:pP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Propriété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d’un consortium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d’universités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canadiennes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géré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en co-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entreprise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à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partir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d’une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contribution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administrée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par le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Conseil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national de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recherches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Canada</a:t>
            </a:r>
            <a:endParaRPr lang="en-US" sz="600" i="1" dirty="0">
              <a:solidFill>
                <a:srgbClr val="95938E"/>
              </a:solidFill>
              <a:latin typeface="Arial Black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4" name="Rectangle 12"/>
          <p:cNvSpPr>
            <a:spLocks noChangeArrowheads="1"/>
          </p:cNvSpPr>
          <p:nvPr userDrawn="1"/>
        </p:nvSpPr>
        <p:spPr bwMode="auto">
          <a:xfrm>
            <a:off x="0" y="22399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 userDrawn="1"/>
        </p:nvSpPr>
        <p:spPr bwMode="auto">
          <a:xfrm>
            <a:off x="6019800" y="411163"/>
            <a:ext cx="2971800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lnSpc>
                <a:spcPts val="400"/>
              </a:lnSpc>
              <a:spcBef>
                <a:spcPct val="50000"/>
              </a:spcBef>
              <a:defRPr/>
            </a:pPr>
            <a:r>
              <a:rPr lang="en-US" sz="7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Canada’s national laboratory for particle and nuclear physics </a:t>
            </a:r>
          </a:p>
          <a:p>
            <a:pPr algn="r">
              <a:lnSpc>
                <a:spcPts val="400"/>
              </a:lnSpc>
              <a:spcBef>
                <a:spcPct val="50000"/>
              </a:spcBef>
              <a:defRPr/>
            </a:pP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Laboratoire</a:t>
            </a: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national </a:t>
            </a: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canadien</a:t>
            </a: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pour la </a:t>
            </a: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recherche</a:t>
            </a: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en physique </a:t>
            </a: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nucléaire</a:t>
            </a: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</a:t>
            </a:r>
          </a:p>
          <a:p>
            <a:pPr algn="r">
              <a:lnSpc>
                <a:spcPts val="400"/>
              </a:lnSpc>
              <a:spcBef>
                <a:spcPct val="50000"/>
              </a:spcBef>
              <a:defRPr/>
            </a:pP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et en physique des </a:t>
            </a: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particules</a:t>
            </a:r>
            <a:endParaRPr lang="en-US" sz="7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7" name="Picture 19" descr="TRIUMF_logo_whi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90500" y="203200"/>
            <a:ext cx="2424113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 userDrawn="1"/>
        </p:nvSpPr>
        <p:spPr>
          <a:xfrm>
            <a:off x="-571" y="2235078"/>
            <a:ext cx="6818884" cy="2349500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algn="ctr">
              <a:defRPr/>
            </a:pPr>
            <a:r>
              <a:rPr lang="en-US" sz="6200" dirty="0">
                <a:solidFill>
                  <a:srgbClr val="113F7C"/>
                </a:solidFill>
                <a:latin typeface="Myriad Pro"/>
                <a:ea typeface="ヒラギノ角ゴ Pro W3" charset="-128"/>
                <a:cs typeface="Myriad Pro"/>
              </a:rPr>
              <a:t>Thank</a:t>
            </a:r>
            <a:r>
              <a:rPr lang="en-US" sz="6200" baseline="0" dirty="0">
                <a:solidFill>
                  <a:srgbClr val="113F7C"/>
                </a:solidFill>
                <a:latin typeface="Myriad Pro"/>
                <a:ea typeface="ヒラギノ角ゴ Pro W3" charset="-128"/>
                <a:cs typeface="Myriad Pro"/>
              </a:rPr>
              <a:t> </a:t>
            </a:r>
            <a:r>
              <a:rPr lang="en-US" sz="6200" dirty="0">
                <a:solidFill>
                  <a:srgbClr val="113F7C"/>
                </a:solidFill>
                <a:latin typeface="Myriad Pro"/>
                <a:ea typeface="ヒラギノ角ゴ Pro W3" charset="-128"/>
                <a:cs typeface="Myriad Pro"/>
              </a:rPr>
              <a:t>you!</a:t>
            </a:r>
          </a:p>
          <a:p>
            <a:pPr algn="ctr">
              <a:defRPr/>
            </a:pPr>
            <a:r>
              <a:rPr lang="en-US" sz="6200" dirty="0">
                <a:solidFill>
                  <a:srgbClr val="113F7C"/>
                </a:solidFill>
                <a:latin typeface="Myriad Pro"/>
                <a:ea typeface="ヒラギノ角ゴ Pro W3" charset="-128"/>
                <a:cs typeface="Myriad Pro"/>
              </a:rPr>
              <a:t>Merci!</a:t>
            </a:r>
          </a:p>
        </p:txBody>
      </p:sp>
      <p:sp>
        <p:nvSpPr>
          <p:cNvPr id="33" name="Rectangle 32"/>
          <p:cNvSpPr/>
          <p:nvPr userDrawn="1"/>
        </p:nvSpPr>
        <p:spPr>
          <a:xfrm>
            <a:off x="6976324" y="2997200"/>
            <a:ext cx="2010775" cy="26381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86911" y="3414268"/>
            <a:ext cx="800188" cy="53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91995" y="3060404"/>
            <a:ext cx="1179248" cy="30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48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61001" y="4025521"/>
            <a:ext cx="1126098" cy="53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91995" y="4025521"/>
            <a:ext cx="815838" cy="53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13591" y="3106107"/>
            <a:ext cx="724535" cy="257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49" descr="NRCan-Canada_E.jpg"/>
          <p:cNvPicPr>
            <a:picLocks noChangeAspect="1"/>
          </p:cNvPicPr>
          <p:nvPr/>
        </p:nvPicPr>
        <p:blipFill>
          <a:blip r:embed="rId8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 b="59999"/>
          <a:stretch>
            <a:fillRect/>
          </a:stretch>
        </p:blipFill>
        <p:spPr>
          <a:xfrm>
            <a:off x="6991995" y="4880210"/>
            <a:ext cx="1997786" cy="234405"/>
          </a:xfrm>
          <a:prstGeom prst="rect">
            <a:avLst/>
          </a:prstGeom>
        </p:spPr>
      </p:pic>
      <p:pic>
        <p:nvPicPr>
          <p:cNvPr id="51" name="Picture 6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91995" y="4615946"/>
            <a:ext cx="1997786" cy="207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7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91995" y="3414268"/>
            <a:ext cx="1064038" cy="53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6" name="Group 35"/>
          <p:cNvGrpSpPr/>
          <p:nvPr userDrawn="1"/>
        </p:nvGrpSpPr>
        <p:grpSpPr>
          <a:xfrm>
            <a:off x="6976324" y="5283983"/>
            <a:ext cx="2010775" cy="1243817"/>
            <a:chOff x="6976324" y="5353833"/>
            <a:chExt cx="2010775" cy="1243817"/>
          </a:xfrm>
        </p:grpSpPr>
        <p:sp>
          <p:nvSpPr>
            <p:cNvPr id="34" name="Rectangle 33"/>
            <p:cNvSpPr/>
            <p:nvPr userDrawn="1"/>
          </p:nvSpPr>
          <p:spPr>
            <a:xfrm>
              <a:off x="6976324" y="5353833"/>
              <a:ext cx="2010775" cy="12438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" name="Group 34"/>
            <p:cNvGrpSpPr/>
            <p:nvPr userDrawn="1"/>
          </p:nvGrpSpPr>
          <p:grpSpPr>
            <a:xfrm>
              <a:off x="6976324" y="5404633"/>
              <a:ext cx="2005502" cy="1134579"/>
              <a:chOff x="6976324" y="5449083"/>
              <a:chExt cx="2005502" cy="1134579"/>
            </a:xfrm>
          </p:grpSpPr>
          <p:pic>
            <p:nvPicPr>
              <p:cNvPr id="53" name="Picture 52"/>
              <p:cNvPicPr>
                <a:picLocks noChangeAspect="1" noChangeArrowheads="1"/>
              </p:cNvPicPr>
              <p:nvPr/>
            </p:nvPicPr>
            <p:blipFill>
              <a:blip r:embed="rId11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 b="23074"/>
              <a:stretch>
                <a:fillRect/>
              </a:stretch>
            </p:blipFill>
            <p:spPr bwMode="auto">
              <a:xfrm>
                <a:off x="8510703" y="6040902"/>
                <a:ext cx="471122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4" name="Picture 11"/>
              <p:cNvPicPr>
                <a:picLocks noChangeAspect="1" noChangeArrowheads="1"/>
              </p:cNvPicPr>
              <p:nvPr/>
            </p:nvPicPr>
            <p:blipFill>
              <a:blip r:embed="rId12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6976324" y="5449083"/>
                <a:ext cx="647359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5" name="Picture 19"/>
              <p:cNvPicPr>
                <a:picLocks noChangeAspect="1" noChangeArrowheads="1"/>
              </p:cNvPicPr>
              <p:nvPr/>
            </p:nvPicPr>
            <p:blipFill>
              <a:blip r:embed="rId13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 l="18657" r="20706"/>
              <a:stretch>
                <a:fillRect/>
              </a:stretch>
            </p:blipFill>
            <p:spPr bwMode="auto">
              <a:xfrm>
                <a:off x="6976324" y="5749671"/>
                <a:ext cx="338855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6" name="Picture 2"/>
              <p:cNvPicPr>
                <a:picLocks noChangeAspect="1" noChangeArrowheads="1"/>
              </p:cNvPicPr>
              <p:nvPr/>
            </p:nvPicPr>
            <p:blipFill>
              <a:blip r:embed="rId14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173383" y="6040902"/>
                <a:ext cx="329937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57" name="Picture 5"/>
              <p:cNvPicPr>
                <a:picLocks noChangeAspect="1" noChangeArrowheads="1"/>
              </p:cNvPicPr>
              <p:nvPr/>
            </p:nvPicPr>
            <p:blipFill>
              <a:blip r:embed="rId15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421335" y="6333710"/>
                <a:ext cx="560490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8" name="Picture 2"/>
              <p:cNvPicPr>
                <a:picLocks noChangeAspect="1" noChangeArrowheads="1"/>
              </p:cNvPicPr>
              <p:nvPr/>
            </p:nvPicPr>
            <p:blipFill>
              <a:blip r:embed="rId16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7642080" y="5449083"/>
                <a:ext cx="512253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9" name="Picture 58" descr="Nordion_tag_colour.jpg"/>
              <p:cNvPicPr>
                <a:picLocks noChangeAspect="1"/>
              </p:cNvPicPr>
              <p:nvPr/>
            </p:nvPicPr>
            <p:blipFill>
              <a:blip r:embed="rId17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8287754" y="5749671"/>
                <a:ext cx="485573" cy="249952"/>
              </a:xfrm>
              <a:prstGeom prst="rect">
                <a:avLst/>
              </a:prstGeom>
            </p:spPr>
          </p:pic>
          <p:pic>
            <p:nvPicPr>
              <p:cNvPr id="60" name="Picture 2"/>
              <p:cNvPicPr>
                <a:picLocks noChangeAspect="1" noChangeArrowheads="1"/>
              </p:cNvPicPr>
              <p:nvPr/>
            </p:nvPicPr>
            <p:blipFill>
              <a:blip r:embed="rId18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 l="2269" r="6447"/>
              <a:stretch>
                <a:fillRect/>
              </a:stretch>
            </p:blipFill>
            <p:spPr bwMode="auto">
              <a:xfrm>
                <a:off x="6976324" y="6333710"/>
                <a:ext cx="1420611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1" name="Picture 2"/>
              <p:cNvPicPr>
                <a:picLocks noChangeAspect="1" noChangeArrowheads="1"/>
              </p:cNvPicPr>
              <p:nvPr/>
            </p:nvPicPr>
            <p:blipFill>
              <a:blip r:embed="rId19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6976324" y="6040902"/>
                <a:ext cx="1175926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62" name="Picture 3"/>
              <p:cNvPicPr>
                <a:picLocks noChangeAspect="1" noChangeArrowheads="1"/>
              </p:cNvPicPr>
              <p:nvPr/>
            </p:nvPicPr>
            <p:blipFill>
              <a:blip r:embed="rId20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7369118" y="5749671"/>
                <a:ext cx="869871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3" name="Picture 4"/>
              <p:cNvPicPr>
                <a:picLocks noChangeAspect="1" noChangeArrowheads="1"/>
              </p:cNvPicPr>
              <p:nvPr/>
            </p:nvPicPr>
            <p:blipFill>
              <a:blip r:embed="rId21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805077" y="5749671"/>
                <a:ext cx="176749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4" name="Picture 5"/>
              <p:cNvPicPr>
                <a:picLocks noChangeAspect="1" noChangeArrowheads="1"/>
              </p:cNvPicPr>
              <p:nvPr/>
            </p:nvPicPr>
            <p:blipFill>
              <a:blip r:embed="rId22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193375" y="5449083"/>
                <a:ext cx="247418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5" name="Picture 6"/>
              <p:cNvPicPr>
                <a:picLocks noChangeAspect="1" noChangeArrowheads="1"/>
              </p:cNvPicPr>
              <p:nvPr/>
            </p:nvPicPr>
            <p:blipFill>
              <a:blip r:embed="rId23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 l="3258" t="17670" r="90616" b="75131"/>
              <a:stretch>
                <a:fillRect/>
              </a:stretch>
            </p:blipFill>
            <p:spPr bwMode="auto">
              <a:xfrm>
                <a:off x="8473059" y="5449083"/>
                <a:ext cx="502416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66" name="TextBox 65"/>
          <p:cNvSpPr txBox="1"/>
          <p:nvPr/>
        </p:nvSpPr>
        <p:spPr>
          <a:xfrm>
            <a:off x="6948166" y="1798767"/>
            <a:ext cx="2043434" cy="958168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>
              <a:lnSpc>
                <a:spcPts val="1130"/>
              </a:lnSpc>
              <a:spcAft>
                <a:spcPts val="600"/>
              </a:spcAft>
            </a:pPr>
            <a:r>
              <a:rPr lang="en-US" sz="800" b="0" dirty="0" smtClean="0">
                <a:solidFill>
                  <a:schemeClr val="bg1"/>
                </a:solidFill>
              </a:rPr>
              <a:t>TRIUMF: Alberta | British Columbia | Calgary | Carleton | Guelph | Manitoba | </a:t>
            </a:r>
            <a:br>
              <a:rPr lang="en-US" sz="800" b="0" dirty="0" smtClean="0">
                <a:solidFill>
                  <a:schemeClr val="bg1"/>
                </a:solidFill>
              </a:rPr>
            </a:br>
            <a:r>
              <a:rPr lang="en-US" sz="800" b="0" dirty="0" smtClean="0">
                <a:solidFill>
                  <a:schemeClr val="bg1"/>
                </a:solidFill>
              </a:rPr>
              <a:t>McGill | McMaster | Montréal | Northern British Columbia </a:t>
            </a:r>
            <a:r>
              <a:rPr lang="en-US" sz="800" b="0" baseline="0" dirty="0" smtClean="0">
                <a:solidFill>
                  <a:schemeClr val="bg1"/>
                </a:solidFill>
              </a:rPr>
              <a:t>| </a:t>
            </a:r>
            <a:r>
              <a:rPr lang="en-US" sz="800" b="0" dirty="0" smtClean="0">
                <a:solidFill>
                  <a:schemeClr val="bg1"/>
                </a:solidFill>
              </a:rPr>
              <a:t>Queen’s | Regina |</a:t>
            </a:r>
            <a:br>
              <a:rPr lang="en-US" sz="800" b="0" dirty="0" smtClean="0">
                <a:solidFill>
                  <a:schemeClr val="bg1"/>
                </a:solidFill>
              </a:rPr>
            </a:br>
            <a:r>
              <a:rPr lang="en-US" sz="800" b="0" dirty="0" smtClean="0">
                <a:solidFill>
                  <a:schemeClr val="bg1"/>
                </a:solidFill>
              </a:rPr>
              <a:t>Saint Mary’s | Simon Fraser | Toronto | Victoria | Western | Winnipeg | York </a:t>
            </a:r>
            <a:endParaRPr lang="en-US" sz="800" b="0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 userDrawn="1"/>
        </p:nvSpPr>
        <p:spPr>
          <a:xfrm>
            <a:off x="-1" y="4810499"/>
            <a:ext cx="6818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113F7C"/>
                </a:solidFill>
                <a:latin typeface="Myriad Pro"/>
                <a:cs typeface="Myriad Pro"/>
              </a:rPr>
              <a:t>Questions?</a:t>
            </a:r>
            <a:endParaRPr lang="en-US" sz="3600" dirty="0">
              <a:solidFill>
                <a:srgbClr val="113F7C"/>
              </a:solidFill>
              <a:latin typeface="Myriad Pro"/>
              <a:cs typeface="Myriad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July 10, 2017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2017 Science Week - ARIEL/ISAC Nuclear Physics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A7D6E3-EA9D-E741-9881-B35FD45029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10" descr="TRIUMF_logo_white.png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-2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15986" y="6396038"/>
            <a:ext cx="1092200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115247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TRIUMF_logo_grey.pd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099" y="67606"/>
            <a:ext cx="1102360" cy="30226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6209244"/>
            <a:ext cx="9144000" cy="64875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654051" y="603778"/>
            <a:ext cx="7835899" cy="56504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6209244"/>
            <a:ext cx="9144000" cy="64875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2070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38600" cy="4754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038600" cy="4754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July 10, 2017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2017 Science Week - ARIEL/ISAC Nuclear Physics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2C25A-5506-FD4F-B37D-9145376A3A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10" descr="TRIUMF_logo_white.png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-2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15986" y="6396038"/>
            <a:ext cx="1092200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July 10, 2017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2017 Science Week - ARIEL/ISAC Nuclear Physics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544D01-0053-A943-B22B-53B005C72D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" name="Picture 10" descr="TRIUMF_logo_white.png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-2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15986" y="6396038"/>
            <a:ext cx="1092200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July 10, 2017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2017 Science Week - ARIEL/ISAC Nuclear Physics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12733-F38B-6A49-BC10-73E8D4B90B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" name="Picture 10" descr="TRIUMF_logo_white.png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-2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15986" y="6396038"/>
            <a:ext cx="1092200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186354"/>
            <a:ext cx="5111750" cy="493980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348404"/>
            <a:ext cx="3008313" cy="377775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July 10, 2017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2017 Science Week - ARIEL/ISAC Nuclear Physics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71CA4-6432-C847-B056-BB428797EB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10" descr="TRIUMF_logo_white.png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-2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15986" y="6396038"/>
            <a:ext cx="1092200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689413"/>
            <a:ext cx="5486400" cy="303816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July 10, 2017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2017 Science Week - ARIEL/ISAC Nuclear Physics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20DE00-3A65-8A49-9448-F769439567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10" descr="TRIUMF_logo_white.png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-2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15986" y="6396038"/>
            <a:ext cx="1092200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76999"/>
            <a:ext cx="8229600" cy="605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29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6889" y="6396038"/>
            <a:ext cx="79925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113F7C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r>
              <a:rPr lang="en-US" smtClean="0"/>
              <a:t>July 10, 2017</a:t>
            </a:r>
            <a:endParaRPr lang="en-US" dirty="0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408186" y="6400800"/>
            <a:ext cx="4678414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113F7C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r>
              <a:rPr lang="en-US" smtClean="0"/>
              <a:t>2017 Science Week - ARIEL/ISAC Nuclear Physics</a:t>
            </a:r>
            <a:endParaRPr lang="en-US" dirty="0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07250" y="6400800"/>
            <a:ext cx="143986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113F7C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fld id="{6A860FD2-16CC-AD45-96AE-CBD078A1C9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57200" y="6400800"/>
            <a:ext cx="39688" cy="317500"/>
          </a:xfrm>
          <a:prstGeom prst="rect">
            <a:avLst/>
          </a:prstGeom>
          <a:solidFill>
            <a:srgbClr val="95938E"/>
          </a:solidFill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47113" y="6400800"/>
            <a:ext cx="39687" cy="317500"/>
          </a:xfrm>
          <a:prstGeom prst="rect">
            <a:avLst/>
          </a:prstGeom>
          <a:solidFill>
            <a:srgbClr val="95938E"/>
          </a:solidFill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2" r:id="rId3"/>
    <p:sldLayoutId id="2147483943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  <p:sldLayoutId id="2147483939" r:id="rId11"/>
    <p:sldLayoutId id="2147483940" r:id="rId12"/>
    <p:sldLayoutId id="2147483945" r:id="rId13"/>
    <p:sldLayoutId id="2147483946" r:id="rId14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fontAlgn="base" hangingPunct="1">
        <a:lnSpc>
          <a:spcPts val="3040"/>
        </a:lnSpc>
        <a:spcBef>
          <a:spcPct val="0"/>
        </a:spcBef>
        <a:spcAft>
          <a:spcPct val="0"/>
        </a:spcAft>
        <a:defRPr sz="3200" b="1" kern="0" spc="0">
          <a:solidFill>
            <a:srgbClr val="113F7C"/>
          </a:solidFill>
          <a:latin typeface="Myriad Pro"/>
          <a:ea typeface="ＭＳ Ｐゴシック" pitchFamily="-109" charset="-128"/>
          <a:cs typeface="Myriad Pro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Myriad Pro" pitchFamily="-106" charset="0"/>
          <a:ea typeface="ＭＳ Ｐゴシック" pitchFamily="-109" charset="-128"/>
          <a:cs typeface="Myriad Pro" pitchFamily="-106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Myriad Pro" pitchFamily="-106" charset="0"/>
          <a:ea typeface="ＭＳ Ｐゴシック" pitchFamily="-109" charset="-128"/>
          <a:cs typeface="Myriad Pro" pitchFamily="-106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Myriad Pro" pitchFamily="-106" charset="0"/>
          <a:ea typeface="ＭＳ Ｐゴシック" pitchFamily="-109" charset="-128"/>
          <a:cs typeface="Myriad Pro" pitchFamily="-106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Myriad Pro" pitchFamily="-106" charset="0"/>
          <a:ea typeface="ＭＳ Ｐゴシック" pitchFamily="-109" charset="-128"/>
          <a:cs typeface="Myriad Pro" pitchFamily="-106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56EB1"/>
          </a:solidFill>
          <a:latin typeface="Arial Black" pitchFamily="-109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56EB1"/>
          </a:solidFill>
          <a:latin typeface="Arial Black" pitchFamily="-109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56EB1"/>
          </a:solidFill>
          <a:latin typeface="Arial Black" pitchFamily="-109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56EB1"/>
          </a:solidFill>
          <a:latin typeface="Arial Black" pitchFamily="-109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rgbClr val="113F7C"/>
          </a:solidFill>
          <a:latin typeface="Myriad Pro"/>
          <a:ea typeface="ＭＳ Ｐゴシック" pitchFamily="-109" charset="-128"/>
          <a:cs typeface="Myriad Pro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/>
        <a:buChar char="•"/>
        <a:defRPr sz="2400">
          <a:solidFill>
            <a:srgbClr val="4F4946"/>
          </a:solidFill>
          <a:latin typeface="Myriad Pro"/>
          <a:ea typeface="ＭＳ Ｐゴシック" pitchFamily="-109" charset="-128"/>
          <a:cs typeface="Myriad Pro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rgbClr val="4F4946"/>
          </a:solidFill>
          <a:latin typeface="Myriad Pro"/>
          <a:ea typeface="ＭＳ Ｐゴシック" pitchFamily="-109" charset="-128"/>
          <a:cs typeface="Myriad Pro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/>
        <a:buChar char="•"/>
        <a:defRPr sz="1800">
          <a:solidFill>
            <a:srgbClr val="4F4946"/>
          </a:solidFill>
          <a:latin typeface="+mj-lt"/>
          <a:ea typeface="ＭＳ Ｐゴシック" pitchFamily="-109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/>
        <a:buChar char="•"/>
        <a:defRPr sz="1600">
          <a:solidFill>
            <a:srgbClr val="4F4946"/>
          </a:solidFill>
          <a:latin typeface="+mj-lt"/>
          <a:ea typeface="ＭＳ Ｐゴシック" pitchFamily="-109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800000"/>
          </a:solidFill>
          <a:latin typeface="+mn-lt"/>
          <a:ea typeface="ＭＳ Ｐゴシック" pitchFamily="-109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800000"/>
          </a:solidFill>
          <a:latin typeface="+mn-lt"/>
          <a:ea typeface="ＭＳ Ｐゴシック" pitchFamily="-109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800000"/>
          </a:solidFill>
          <a:latin typeface="+mn-lt"/>
          <a:ea typeface="ＭＳ Ｐゴシック" pitchFamily="-109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800000"/>
          </a:solidFill>
          <a:latin typeface="+mn-lt"/>
          <a:ea typeface="ＭＳ Ｐゴシック" pitchFamily="-109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3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0.png"/><Relationship Id="rId3" Type="http://schemas.openxmlformats.org/officeDocument/2006/relationships/image" Target="../media/image46.png"/><Relationship Id="rId7" Type="http://schemas.openxmlformats.org/officeDocument/2006/relationships/image" Target="../media/image81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0.png"/><Relationship Id="rId5" Type="http://schemas.openxmlformats.org/officeDocument/2006/relationships/image" Target="../media/image600.png"/><Relationship Id="rId4" Type="http://schemas.openxmlformats.org/officeDocument/2006/relationships/image" Target="../media/image50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5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410.png"/><Relationship Id="rId5" Type="http://schemas.openxmlformats.org/officeDocument/2006/relationships/image" Target="../media/image53.jpeg"/><Relationship Id="rId10" Type="http://schemas.openxmlformats.org/officeDocument/2006/relationships/image" Target="../media/image40.png"/><Relationship Id="rId4" Type="http://schemas.openxmlformats.org/officeDocument/2006/relationships/image" Target="../media/image52.wmf"/><Relationship Id="rId9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6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5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0.png"/><Relationship Id="rId3" Type="http://schemas.openxmlformats.org/officeDocument/2006/relationships/image" Target="../media/image31.png"/><Relationship Id="rId7" Type="http://schemas.openxmlformats.org/officeDocument/2006/relationships/image" Target="../media/image8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0.png"/><Relationship Id="rId5" Type="http://schemas.openxmlformats.org/officeDocument/2006/relationships/image" Target="../media/image600.png"/><Relationship Id="rId4" Type="http://schemas.openxmlformats.org/officeDocument/2006/relationships/image" Target="../media/image500.png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47650" y="2343150"/>
            <a:ext cx="6076950" cy="552451"/>
          </a:xfrm>
        </p:spPr>
        <p:txBody>
          <a:bodyPr/>
          <a:lstStyle/>
          <a:p>
            <a:r>
              <a:rPr lang="en-US" dirty="0" smtClean="0"/>
              <a:t>EMMATrap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i="1" dirty="0" smtClean="0"/>
              <a:t>An important addition to the TRIUMF 5-year plan</a:t>
            </a:r>
            <a:endParaRPr lang="en-US" i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July </a:t>
            </a:r>
            <a:r>
              <a:rPr lang="en-US" dirty="0" smtClean="0"/>
              <a:t>10, 2017 </a:t>
            </a:r>
            <a:r>
              <a:rPr lang="en-US" dirty="0" smtClean="0"/>
              <a:t>- TRIUMF</a:t>
            </a:r>
            <a:endParaRPr lang="en-US" dirty="0"/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" r="1879"/>
          <a:stretch>
            <a:fillRect/>
          </a:stretch>
        </p:blipFill>
        <p:spPr>
          <a:xfrm>
            <a:off x="7027863" y="4695825"/>
            <a:ext cx="1905000" cy="1676400"/>
          </a:xfrm>
        </p:spPr>
      </p:pic>
      <p:pic>
        <p:nvPicPr>
          <p:cNvPr id="9" name="Picture Placeholder 8"/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" b="1294"/>
          <a:stretch>
            <a:fillRect/>
          </a:stretch>
        </p:blipFill>
        <p:spPr>
          <a:xfrm>
            <a:off x="7027863" y="1038225"/>
            <a:ext cx="1905000" cy="1676400"/>
          </a:xfrm>
        </p:spPr>
      </p:pic>
      <p:pic>
        <p:nvPicPr>
          <p:cNvPr id="10" name="Picture Placeholder 9"/>
          <p:cNvPicPr>
            <a:picLocks noGrp="1" noChangeAspect="1"/>
          </p:cNvPicPr>
          <p:nvPr>
            <p:ph type="pic" sz="quarter" idx="18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1" b="12001"/>
          <a:stretch>
            <a:fillRect/>
          </a:stretch>
        </p:blipFill>
        <p:spPr>
          <a:xfrm>
            <a:off x="7027863" y="2867025"/>
            <a:ext cx="1905000" cy="1676400"/>
          </a:xfrm>
        </p:spPr>
      </p:pic>
      <p:sp>
        <p:nvSpPr>
          <p:cNvPr id="13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47650" y="4343400"/>
            <a:ext cx="6076950" cy="533400"/>
          </a:xfrm>
        </p:spPr>
        <p:txBody>
          <a:bodyPr/>
          <a:lstStyle/>
          <a:p>
            <a:r>
              <a:rPr lang="en-US" dirty="0" smtClean="0"/>
              <a:t>D. Lascar | Postdoctoral Fellow | TRIUMF</a:t>
            </a:r>
          </a:p>
          <a:p>
            <a:r>
              <a:rPr lang="en-US" dirty="0" smtClean="0"/>
              <a:t>T. Brunner </a:t>
            </a:r>
            <a:r>
              <a:rPr lang="en-US" dirty="0"/>
              <a:t>| </a:t>
            </a:r>
            <a:r>
              <a:rPr lang="en-US" dirty="0" smtClean="0"/>
              <a:t>Professor </a:t>
            </a:r>
            <a:r>
              <a:rPr lang="en-US" dirty="0"/>
              <a:t>| </a:t>
            </a:r>
            <a:r>
              <a:rPr lang="en-US" dirty="0" smtClean="0"/>
              <a:t>McGill &amp; TRIUMF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10,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2017 Science Week - ARIEL/ISAC Nuclear Physics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1026" name="Picture 2" descr="http://images.slideplayer.com/12/3428236/slides/slide_1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5" b="3055"/>
          <a:stretch/>
        </p:blipFill>
        <p:spPr bwMode="auto">
          <a:xfrm>
            <a:off x="0" y="0"/>
            <a:ext cx="9144000" cy="600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62600" y="600075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i="1" dirty="0" smtClean="0">
                <a:solidFill>
                  <a:srgbClr val="FF0000"/>
                </a:solidFill>
              </a:rPr>
              <a:t>Image courtesy of S. </a:t>
            </a:r>
            <a:r>
              <a:rPr lang="en-US" sz="1800" i="1" dirty="0" err="1" smtClean="0">
                <a:solidFill>
                  <a:srgbClr val="FF0000"/>
                </a:solidFill>
              </a:rPr>
              <a:t>Eliseev</a:t>
            </a:r>
            <a:endParaRPr lang="en-US" sz="1800" i="1" dirty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6999"/>
            <a:ext cx="4572000" cy="880301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 smtClean="0"/>
              <a:t>The community has moved to neutron-rich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67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Advantages of </a:t>
            </a:r>
            <a:r>
              <a:rPr lang="en-US" dirty="0" err="1" smtClean="0"/>
              <a:t>EMMATrap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t="9317" r="20420"/>
          <a:stretch/>
        </p:blipFill>
        <p:spPr>
          <a:xfrm>
            <a:off x="1993900" y="1190760"/>
            <a:ext cx="7150100" cy="510222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 rot="19188146">
            <a:off x="2549759" y="4380105"/>
            <a:ext cx="2057400" cy="210118"/>
          </a:xfrm>
          <a:prstGeom prst="ellipse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 rot="19889795">
            <a:off x="3806384" y="4076736"/>
            <a:ext cx="1714633" cy="687699"/>
          </a:xfrm>
          <a:prstGeom prst="ellipse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715204" y="3767126"/>
            <a:ext cx="685800" cy="533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188146">
            <a:off x="2384947" y="4380105"/>
            <a:ext cx="2057400" cy="210118"/>
          </a:xfrm>
          <a:prstGeom prst="ellipse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444500" y="1733201"/>
            <a:ext cx="1219200" cy="9880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203411" y="2474280"/>
            <a:ext cx="549793" cy="9880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85853" y="923663"/>
            <a:ext cx="48722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113F7C"/>
                </a:solidFill>
              </a:rPr>
              <a:t>Contamination reduction of ~10</a:t>
            </a:r>
            <a:r>
              <a:rPr lang="en-US" sz="2400" baseline="30000" dirty="0" smtClean="0">
                <a:solidFill>
                  <a:srgbClr val="113F7C"/>
                </a:solidFill>
              </a:rPr>
              <a:t>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113F7C"/>
                </a:solidFill>
              </a:rPr>
              <a:t>Access to exotic nuclei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113F7C"/>
                </a:solidFill>
              </a:rPr>
              <a:t>Not limited by ISAC target chemistry</a:t>
            </a:r>
            <a:endParaRPr lang="en-US" sz="2400" dirty="0">
              <a:solidFill>
                <a:srgbClr val="113F7C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974812" y="3857760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10, 2017</a:t>
            </a:r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2017 Science Week - ARIEL/ISAC Nuclear Physics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171896" y="2990225"/>
            <a:ext cx="82296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N=Z</a:t>
            </a:r>
            <a:endParaRPr lang="en-US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39700" y="3476205"/>
            <a:ext cx="1645920" cy="45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latin typeface="+mj-lt"/>
              </a:rPr>
              <a:t>rp</a:t>
            </a:r>
            <a:r>
              <a:rPr lang="en-US" dirty="0" smtClean="0">
                <a:latin typeface="+mj-lt"/>
              </a:rPr>
              <a:t>-process</a:t>
            </a:r>
            <a:endParaRPr lang="en-US" i="1" dirty="0">
              <a:latin typeface="+mj-lt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3651032" y="3460439"/>
            <a:ext cx="393040" cy="436147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139174" y="5631823"/>
            <a:ext cx="3017520" cy="7315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Haloes – </a:t>
            </a:r>
          </a:p>
          <a:p>
            <a:r>
              <a:rPr lang="en-US" dirty="0" smtClean="0">
                <a:latin typeface="+mj-lt"/>
              </a:rPr>
              <a:t>Continuum Structure</a:t>
            </a:r>
            <a:endParaRPr lang="en-US" dirty="0"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04664" y="5043221"/>
            <a:ext cx="3200400" cy="45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Position of the dripline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243580" y="4202363"/>
            <a:ext cx="1554480" cy="7315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Structural Changes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939306" y="3581306"/>
            <a:ext cx="2194560" cy="45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+mj-lt"/>
              </a:rPr>
              <a:t>r</a:t>
            </a:r>
            <a:r>
              <a:rPr lang="en-US" dirty="0" smtClean="0">
                <a:latin typeface="+mj-lt"/>
              </a:rPr>
              <a:t>-process path</a:t>
            </a:r>
            <a:endParaRPr lang="en-US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7947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"/>
          <a:stretch/>
        </p:blipFill>
        <p:spPr bwMode="auto">
          <a:xfrm>
            <a:off x="526473" y="760600"/>
            <a:ext cx="7010400" cy="2184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000" y="1305906"/>
            <a:ext cx="1447800" cy="699223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71216" y="1332351"/>
            <a:ext cx="979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Stopper 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gas cell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43800" y="1388817"/>
            <a:ext cx="45719" cy="5334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7536874" y="924906"/>
            <a:ext cx="6926" cy="40744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069664" y="543906"/>
            <a:ext cx="1626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Particle tagging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8153400" y="2067906"/>
            <a:ext cx="381000" cy="1371600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10450" y="3515706"/>
            <a:ext cx="1714500" cy="92333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Quadrupole stopper and </a:t>
            </a:r>
            <a:r>
              <a:rPr lang="en-US" sz="180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buncher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(LPT)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52400" y="1655517"/>
            <a:ext cx="533400" cy="0"/>
          </a:xfrm>
          <a:prstGeom prst="straightConnector1">
            <a:avLst/>
          </a:prstGeom>
          <a:ln w="762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9337" y="791733"/>
            <a:ext cx="9696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Primary 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beam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200" y="5148779"/>
            <a:ext cx="2035814" cy="646331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Mass measurement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Penning trap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Bent Arrow 13"/>
          <p:cNvSpPr/>
          <p:nvPr/>
        </p:nvSpPr>
        <p:spPr>
          <a:xfrm rot="10800000">
            <a:off x="7620000" y="4554704"/>
            <a:ext cx="807027" cy="1323201"/>
          </a:xfrm>
          <a:prstGeom prst="bentArrow">
            <a:avLst>
              <a:gd name="adj1" fmla="val 21567"/>
              <a:gd name="adj2" fmla="val 25000"/>
              <a:gd name="adj3" fmla="val 25000"/>
              <a:gd name="adj4" fmla="val 4375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grpSp>
        <p:nvGrpSpPr>
          <p:cNvPr id="1024" name="Group 1023"/>
          <p:cNvGrpSpPr/>
          <p:nvPr/>
        </p:nvGrpSpPr>
        <p:grpSpPr>
          <a:xfrm>
            <a:off x="2590800" y="4880710"/>
            <a:ext cx="4953000" cy="1295400"/>
            <a:chOff x="2667000" y="4953000"/>
            <a:chExt cx="4953000" cy="1295400"/>
          </a:xfrm>
        </p:grpSpPr>
        <p:grpSp>
          <p:nvGrpSpPr>
            <p:cNvPr id="17" name="Group 16"/>
            <p:cNvGrpSpPr/>
            <p:nvPr/>
          </p:nvGrpSpPr>
          <p:grpSpPr>
            <a:xfrm>
              <a:off x="2792000" y="5201620"/>
              <a:ext cx="4720508" cy="970579"/>
              <a:chOff x="2792000" y="5201620"/>
              <a:chExt cx="4720508" cy="970579"/>
            </a:xfrm>
          </p:grpSpPr>
          <p:grpSp>
            <p:nvGrpSpPr>
              <p:cNvPr id="18" name="Group 16"/>
              <p:cNvGrpSpPr>
                <a:grpSpLocks/>
              </p:cNvGrpSpPr>
              <p:nvPr/>
            </p:nvGrpSpPr>
            <p:grpSpPr bwMode="auto">
              <a:xfrm flipH="1">
                <a:off x="2792000" y="5201620"/>
                <a:ext cx="4599873" cy="970579"/>
                <a:chOff x="3882180" y="3309"/>
                <a:chExt cx="4599841" cy="970579"/>
              </a:xfrm>
            </p:grpSpPr>
            <p:pic>
              <p:nvPicPr>
                <p:cNvPr id="19" name="Picture 17" descr="image10.png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82180" y="3309"/>
                  <a:ext cx="729423" cy="506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20" name="AutoShape 19"/>
                <p:cNvSpPr>
                  <a:spLocks/>
                </p:cNvSpPr>
                <p:nvPr/>
              </p:nvSpPr>
              <p:spPr bwMode="auto">
                <a:xfrm>
                  <a:off x="5076459" y="622921"/>
                  <a:ext cx="1905000" cy="122368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lnTo>
                        <a:pt x="0" y="12012"/>
                      </a:lnTo>
                      <a:cubicBezTo>
                        <a:pt x="0" y="5378"/>
                        <a:pt x="345" y="0"/>
                        <a:pt x="771" y="0"/>
                      </a:cubicBezTo>
                      <a:lnTo>
                        <a:pt x="20548" y="0"/>
                      </a:lnTo>
                      <a:cubicBezTo>
                        <a:pt x="20974" y="0"/>
                        <a:pt x="21320" y="5378"/>
                        <a:pt x="21320" y="12012"/>
                      </a:cubicBezTo>
                      <a:lnTo>
                        <a:pt x="21600" y="12012"/>
                      </a:lnTo>
                      <a:lnTo>
                        <a:pt x="21320" y="21600"/>
                      </a:lnTo>
                      <a:lnTo>
                        <a:pt x="21040" y="12012"/>
                      </a:lnTo>
                      <a:lnTo>
                        <a:pt x="21320" y="12012"/>
                      </a:lnTo>
                      <a:cubicBezTo>
                        <a:pt x="21320" y="5378"/>
                        <a:pt x="20974" y="0"/>
                        <a:pt x="20548" y="0"/>
                      </a:cubicBezTo>
                      <a:lnTo>
                        <a:pt x="771" y="0"/>
                      </a:lnTo>
                      <a:cubicBezTo>
                        <a:pt x="345" y="0"/>
                        <a:pt x="0" y="5378"/>
                        <a:pt x="0" y="12012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4F81BD"/>
                </a:solidFill>
                <a:ln w="25400" cap="flat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45719" tIns="45719" rIns="45719" bIns="45719" anchor="ctr"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altLang="en-US" sz="1800" u="sng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AutoShape 20"/>
                <p:cNvSpPr>
                  <a:spLocks/>
                </p:cNvSpPr>
                <p:nvPr/>
              </p:nvSpPr>
              <p:spPr bwMode="auto">
                <a:xfrm rot="10800000">
                  <a:off x="5076459" y="851520"/>
                  <a:ext cx="1905000" cy="122368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lnTo>
                        <a:pt x="0" y="12012"/>
                      </a:lnTo>
                      <a:cubicBezTo>
                        <a:pt x="0" y="5378"/>
                        <a:pt x="345" y="0"/>
                        <a:pt x="771" y="0"/>
                      </a:cubicBezTo>
                      <a:lnTo>
                        <a:pt x="20548" y="0"/>
                      </a:lnTo>
                      <a:cubicBezTo>
                        <a:pt x="20974" y="0"/>
                        <a:pt x="21320" y="5378"/>
                        <a:pt x="21320" y="12012"/>
                      </a:cubicBezTo>
                      <a:lnTo>
                        <a:pt x="21600" y="12012"/>
                      </a:lnTo>
                      <a:lnTo>
                        <a:pt x="21320" y="21600"/>
                      </a:lnTo>
                      <a:lnTo>
                        <a:pt x="21040" y="12012"/>
                      </a:lnTo>
                      <a:lnTo>
                        <a:pt x="21320" y="12012"/>
                      </a:lnTo>
                      <a:cubicBezTo>
                        <a:pt x="21320" y="5378"/>
                        <a:pt x="20974" y="0"/>
                        <a:pt x="20548" y="0"/>
                      </a:cubicBezTo>
                      <a:lnTo>
                        <a:pt x="771" y="0"/>
                      </a:lnTo>
                      <a:cubicBezTo>
                        <a:pt x="345" y="0"/>
                        <a:pt x="0" y="5378"/>
                        <a:pt x="0" y="12012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4F81BD"/>
                </a:solidFill>
                <a:ln w="25400" cap="flat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45719" tIns="45719" rIns="45719" bIns="45719" anchor="ctr"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altLang="en-US" sz="1800" u="sng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Line 22"/>
                <p:cNvSpPr>
                  <a:spLocks noChangeShapeType="1"/>
                </p:cNvSpPr>
                <p:nvPr/>
              </p:nvSpPr>
              <p:spPr bwMode="auto">
                <a:xfrm>
                  <a:off x="7260141" y="821488"/>
                  <a:ext cx="1166967" cy="1"/>
                </a:xfrm>
                <a:prstGeom prst="line">
                  <a:avLst/>
                </a:prstGeom>
                <a:noFill/>
                <a:ln w="28575" cap="flat" cmpd="sng">
                  <a:solidFill>
                    <a:srgbClr val="FF0000"/>
                  </a:solidFill>
                  <a:prstDash val="solid"/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45719" tIns="45719" rIns="45719" bIns="45719"/>
                <a:lstStyle>
                  <a:lvl1pPr defTabSz="457200">
                    <a:defRPr sz="4000">
                      <a:solidFill>
                        <a:srgbClr val="000000"/>
                      </a:solidFill>
                      <a:latin typeface="Calibri" pitchFamily="34" charset="0"/>
                      <a:ea typeface="Calibri" pitchFamily="34" charset="0"/>
                      <a:cs typeface="Calibri" pitchFamily="34" charset="0"/>
                      <a:sym typeface="Calibri" pitchFamily="34" charset="0"/>
                    </a:defRPr>
                  </a:lvl1pPr>
                  <a:lvl2pPr defTabSz="457200">
                    <a:defRPr sz="4000">
                      <a:solidFill>
                        <a:srgbClr val="000000"/>
                      </a:solidFill>
                      <a:latin typeface="Calibri" pitchFamily="34" charset="0"/>
                      <a:ea typeface="Calibri" pitchFamily="34" charset="0"/>
                      <a:cs typeface="Calibri" pitchFamily="34" charset="0"/>
                      <a:sym typeface="Calibri" pitchFamily="34" charset="0"/>
                    </a:defRPr>
                  </a:lvl2pPr>
                  <a:lvl3pPr defTabSz="457200">
                    <a:defRPr sz="4000">
                      <a:solidFill>
                        <a:srgbClr val="000000"/>
                      </a:solidFill>
                      <a:latin typeface="Calibri" pitchFamily="34" charset="0"/>
                      <a:ea typeface="Calibri" pitchFamily="34" charset="0"/>
                      <a:cs typeface="Calibri" pitchFamily="34" charset="0"/>
                      <a:sym typeface="Calibri" pitchFamily="34" charset="0"/>
                    </a:defRPr>
                  </a:lvl3pPr>
                  <a:lvl4pPr defTabSz="457200">
                    <a:defRPr sz="4000">
                      <a:solidFill>
                        <a:srgbClr val="000000"/>
                      </a:solidFill>
                      <a:latin typeface="Calibri" pitchFamily="34" charset="0"/>
                      <a:ea typeface="Calibri" pitchFamily="34" charset="0"/>
                      <a:cs typeface="Calibri" pitchFamily="34" charset="0"/>
                      <a:sym typeface="Calibri" pitchFamily="34" charset="0"/>
                    </a:defRPr>
                  </a:lvl4pPr>
                  <a:lvl5pPr defTabSz="457200">
                    <a:defRPr sz="4000">
                      <a:solidFill>
                        <a:srgbClr val="000000"/>
                      </a:solidFill>
                      <a:latin typeface="Calibri" pitchFamily="34" charset="0"/>
                      <a:ea typeface="Calibri" pitchFamily="34" charset="0"/>
                      <a:cs typeface="Calibri" pitchFamily="34" charset="0"/>
                      <a:sym typeface="Calibri" pitchFamily="34" charset="0"/>
                    </a:defRPr>
                  </a:lvl5pPr>
                  <a:lvl6pPr marL="1371600" algn="ctr" defTabSz="45720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4000">
                      <a:solidFill>
                        <a:srgbClr val="000000"/>
                      </a:solidFill>
                      <a:latin typeface="Calibri" pitchFamily="34" charset="0"/>
                      <a:ea typeface="Calibri" pitchFamily="34" charset="0"/>
                      <a:cs typeface="Calibri" pitchFamily="34" charset="0"/>
                      <a:sym typeface="Calibri" pitchFamily="34" charset="0"/>
                    </a:defRPr>
                  </a:lvl6pPr>
                  <a:lvl7pPr marL="1828800" algn="ctr" defTabSz="45720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4000">
                      <a:solidFill>
                        <a:srgbClr val="000000"/>
                      </a:solidFill>
                      <a:latin typeface="Calibri" pitchFamily="34" charset="0"/>
                      <a:ea typeface="Calibri" pitchFamily="34" charset="0"/>
                      <a:cs typeface="Calibri" pitchFamily="34" charset="0"/>
                      <a:sym typeface="Calibri" pitchFamily="34" charset="0"/>
                    </a:defRPr>
                  </a:lvl7pPr>
                  <a:lvl8pPr marL="2286000" algn="ctr" defTabSz="45720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4000">
                      <a:solidFill>
                        <a:srgbClr val="000000"/>
                      </a:solidFill>
                      <a:latin typeface="Calibri" pitchFamily="34" charset="0"/>
                      <a:ea typeface="Calibri" pitchFamily="34" charset="0"/>
                      <a:cs typeface="Calibri" pitchFamily="34" charset="0"/>
                      <a:sym typeface="Calibri" pitchFamily="34" charset="0"/>
                    </a:defRPr>
                  </a:lvl8pPr>
                  <a:lvl9pPr marL="2743200" algn="ctr" defTabSz="45720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4000">
                      <a:solidFill>
                        <a:srgbClr val="000000"/>
                      </a:solidFill>
                      <a:latin typeface="Calibri" pitchFamily="34" charset="0"/>
                      <a:ea typeface="Calibri" pitchFamily="34" charset="0"/>
                      <a:cs typeface="Calibri" pitchFamily="34" charset="0"/>
                      <a:sym typeface="Calibri" pitchFamily="34" charset="0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altLang="en-US" sz="1200" u="sng">
                    <a:latin typeface="Helvetica" pitchFamily="34" charset="0"/>
                    <a:ea typeface="Helvetica" pitchFamily="34" charset="0"/>
                    <a:cs typeface="Helvetica" pitchFamily="34" charset="0"/>
                    <a:sym typeface="Helvetica" pitchFamily="34" charset="0"/>
                  </a:endParaRPr>
                </a:p>
              </p:txBody>
            </p:sp>
            <p:pic>
              <p:nvPicPr>
                <p:cNvPr id="27" name="Picture 26" descr="image11.png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205221" y="9025"/>
                  <a:ext cx="1276800" cy="50046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28" name="Line 22"/>
              <p:cNvSpPr>
                <a:spLocks noChangeShapeType="1"/>
              </p:cNvSpPr>
              <p:nvPr/>
            </p:nvSpPr>
            <p:spPr bwMode="auto">
              <a:xfrm flipH="1">
                <a:off x="6345533" y="5943599"/>
                <a:ext cx="1166975" cy="1"/>
              </a:xfrm>
              <a:prstGeom prst="line">
                <a:avLst/>
              </a:pr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45719" tIns="45719" rIns="45719" bIns="45719"/>
              <a:lstStyle>
                <a:lvl1pPr defTabSz="457200">
                  <a:defRPr sz="4000">
                    <a:solidFill>
                      <a:srgbClr val="000000"/>
                    </a:solidFill>
                    <a:latin typeface="Calibri" pitchFamily="34" charset="0"/>
                    <a:ea typeface="Calibri" pitchFamily="34" charset="0"/>
                    <a:cs typeface="Calibri" pitchFamily="34" charset="0"/>
                    <a:sym typeface="Calibri" pitchFamily="34" charset="0"/>
                  </a:defRPr>
                </a:lvl1pPr>
                <a:lvl2pPr defTabSz="457200">
                  <a:defRPr sz="4000">
                    <a:solidFill>
                      <a:srgbClr val="000000"/>
                    </a:solidFill>
                    <a:latin typeface="Calibri" pitchFamily="34" charset="0"/>
                    <a:ea typeface="Calibri" pitchFamily="34" charset="0"/>
                    <a:cs typeface="Calibri" pitchFamily="34" charset="0"/>
                    <a:sym typeface="Calibri" pitchFamily="34" charset="0"/>
                  </a:defRPr>
                </a:lvl2pPr>
                <a:lvl3pPr defTabSz="457200">
                  <a:defRPr sz="4000">
                    <a:solidFill>
                      <a:srgbClr val="000000"/>
                    </a:solidFill>
                    <a:latin typeface="Calibri" pitchFamily="34" charset="0"/>
                    <a:ea typeface="Calibri" pitchFamily="34" charset="0"/>
                    <a:cs typeface="Calibri" pitchFamily="34" charset="0"/>
                    <a:sym typeface="Calibri" pitchFamily="34" charset="0"/>
                  </a:defRPr>
                </a:lvl3pPr>
                <a:lvl4pPr defTabSz="457200">
                  <a:defRPr sz="4000">
                    <a:solidFill>
                      <a:srgbClr val="000000"/>
                    </a:solidFill>
                    <a:latin typeface="Calibri" pitchFamily="34" charset="0"/>
                    <a:ea typeface="Calibri" pitchFamily="34" charset="0"/>
                    <a:cs typeface="Calibri" pitchFamily="34" charset="0"/>
                    <a:sym typeface="Calibri" pitchFamily="34" charset="0"/>
                  </a:defRPr>
                </a:lvl4pPr>
                <a:lvl5pPr defTabSz="457200">
                  <a:defRPr sz="4000">
                    <a:solidFill>
                      <a:srgbClr val="000000"/>
                    </a:solidFill>
                    <a:latin typeface="Calibri" pitchFamily="34" charset="0"/>
                    <a:ea typeface="Calibri" pitchFamily="34" charset="0"/>
                    <a:cs typeface="Calibri" pitchFamily="34" charset="0"/>
                    <a:sym typeface="Calibri" pitchFamily="34" charset="0"/>
                  </a:defRPr>
                </a:lvl5pPr>
                <a:lvl6pPr marL="1371600" algn="ctr" defTabSz="4572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0000"/>
                    </a:solidFill>
                    <a:latin typeface="Calibri" pitchFamily="34" charset="0"/>
                    <a:ea typeface="Calibri" pitchFamily="34" charset="0"/>
                    <a:cs typeface="Calibri" pitchFamily="34" charset="0"/>
                    <a:sym typeface="Calibri" pitchFamily="34" charset="0"/>
                  </a:defRPr>
                </a:lvl6pPr>
                <a:lvl7pPr marL="1828800" algn="ctr" defTabSz="4572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0000"/>
                    </a:solidFill>
                    <a:latin typeface="Calibri" pitchFamily="34" charset="0"/>
                    <a:ea typeface="Calibri" pitchFamily="34" charset="0"/>
                    <a:cs typeface="Calibri" pitchFamily="34" charset="0"/>
                    <a:sym typeface="Calibri" pitchFamily="34" charset="0"/>
                  </a:defRPr>
                </a:lvl7pPr>
                <a:lvl8pPr marL="2286000" algn="ctr" defTabSz="4572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0000"/>
                    </a:solidFill>
                    <a:latin typeface="Calibri" pitchFamily="34" charset="0"/>
                    <a:ea typeface="Calibri" pitchFamily="34" charset="0"/>
                    <a:cs typeface="Calibri" pitchFamily="34" charset="0"/>
                    <a:sym typeface="Calibri" pitchFamily="34" charset="0"/>
                  </a:defRPr>
                </a:lvl8pPr>
                <a:lvl9pPr marL="2743200" algn="ctr" defTabSz="4572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0000"/>
                    </a:solidFill>
                    <a:latin typeface="Calibri" pitchFamily="34" charset="0"/>
                    <a:ea typeface="Calibri" pitchFamily="34" charset="0"/>
                    <a:cs typeface="Calibri" pitchFamily="34" charset="0"/>
                    <a:sym typeface="Calibri" pitchFamily="34" charset="0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altLang="en-US" sz="1200" u="sng">
                  <a:latin typeface="Helvetica" pitchFamily="34" charset="0"/>
                  <a:ea typeface="Helvetica" pitchFamily="34" charset="0"/>
                  <a:cs typeface="Helvetica" pitchFamily="34" charset="0"/>
                  <a:sym typeface="Helvetica" pitchFamily="34" charset="0"/>
                </a:endParaRPr>
              </a:p>
            </p:txBody>
          </p:sp>
        </p:grpSp>
        <p:sp>
          <p:nvSpPr>
            <p:cNvPr id="29" name="Rectangle 28"/>
            <p:cNvSpPr/>
            <p:nvPr/>
          </p:nvSpPr>
          <p:spPr>
            <a:xfrm>
              <a:off x="2667000" y="4953000"/>
              <a:ext cx="4953000" cy="12954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197479" y="5068669"/>
              <a:ext cx="212712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Multi-reflection TOF </a:t>
              </a:r>
            </a:p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m/q separation</a:t>
              </a:r>
              <a:endPara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2866796" y="5140070"/>
              <a:ext cx="638404" cy="80353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35" name="Down Arrow 34"/>
          <p:cNvSpPr/>
          <p:nvPr/>
        </p:nvSpPr>
        <p:spPr>
          <a:xfrm rot="5400000">
            <a:off x="2257196" y="5126645"/>
            <a:ext cx="381000" cy="685800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27" name="TextBox 1026"/>
          <p:cNvSpPr txBox="1"/>
          <p:nvPr/>
        </p:nvSpPr>
        <p:spPr>
          <a:xfrm>
            <a:off x="381000" y="3058506"/>
            <a:ext cx="542982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defTabSz="9144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Tagging of reaction products</a:t>
            </a:r>
          </a:p>
          <a:p>
            <a:pPr marL="342900" indent="-342900" defTabSz="9144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Stopping of ions in He gas cell</a:t>
            </a:r>
          </a:p>
          <a:p>
            <a:pPr marL="342900" indent="-342900" defTabSz="9144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Possibility of laser-ionization (optional)</a:t>
            </a:r>
          </a:p>
          <a:p>
            <a:pPr marL="342900" indent="-342900" defTabSz="9144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Cooling and bunching of ions </a:t>
            </a:r>
          </a:p>
          <a:p>
            <a:pPr marL="342900" indent="-342900" defTabSz="9144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Separation from contamination in TOF spectrometer</a:t>
            </a:r>
          </a:p>
          <a:p>
            <a:pPr marL="342900" indent="-342900" defTabSz="9144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High-precision m/q measurement in Penning trap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9" name="TextBox 1028"/>
              <p:cNvSpPr txBox="1"/>
              <p:nvPr/>
            </p:nvSpPr>
            <p:spPr>
              <a:xfrm>
                <a:off x="304800" y="5763578"/>
                <a:ext cx="1303434" cy="6109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𝜈</m:t>
                          </m:r>
                        </m:e>
                        <m:sub>
                          <m:r>
                            <a:rPr lang="en-US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𝑐</m:t>
                          </m:r>
                        </m:sub>
                      </m:sSub>
                      <m:r>
                        <a:rPr lang="en-US" sz="18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US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𝑞</m:t>
                          </m:r>
                        </m:num>
                        <m:den>
                          <m:r>
                            <a:rPr lang="en-US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𝑚</m:t>
                          </m:r>
                        </m:den>
                      </m:f>
                      <m:r>
                        <a:rPr lang="en-US" sz="18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+mn-cs"/>
                        </a:rPr>
                        <m:t> </m:t>
                      </m:r>
                      <m:f>
                        <m:fPr>
                          <m:ctrlPr>
                            <a:rPr lang="en-US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𝐵</m:t>
                          </m:r>
                        </m:num>
                        <m:den>
                          <m:r>
                            <a:rPr lang="en-US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2</m:t>
                          </m:r>
                          <m:r>
                            <a:rPr lang="en-US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𝜋</m:t>
                          </m:r>
                        </m:den>
                      </m:f>
                    </m:oMath>
                  </m:oMathPara>
                </a14:m>
                <a:endParaRPr lang="en-US" sz="18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29" name="TextBox 10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5763578"/>
                <a:ext cx="1303434" cy="610936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Elbow Connector 6"/>
          <p:cNvCxnSpPr>
            <a:endCxn id="4" idx="2"/>
          </p:cNvCxnSpPr>
          <p:nvPr/>
        </p:nvCxnSpPr>
        <p:spPr>
          <a:xfrm flipV="1">
            <a:off x="6677966" y="2005129"/>
            <a:ext cx="1665934" cy="1053377"/>
          </a:xfrm>
          <a:prstGeom prst="bentConnector2">
            <a:avLst/>
          </a:prstGeom>
          <a:ln w="57150">
            <a:solidFill>
              <a:srgbClr val="92D05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6586245" y="2730650"/>
            <a:ext cx="1103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Laser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ionization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EMMATrap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10, 2017</a:t>
            </a:r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2017 Science Week - ARIEL/ISAC Nuclear Physics</a:t>
            </a:r>
            <a:endParaRPr lang="en-US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84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"/>
          <a:stretch/>
        </p:blipFill>
        <p:spPr bwMode="auto">
          <a:xfrm>
            <a:off x="526473" y="760600"/>
            <a:ext cx="7010400" cy="2184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000" y="1029448"/>
            <a:ext cx="1447800" cy="1226774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54940" y="1042671"/>
            <a:ext cx="1377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Stopping and bunching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gas 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cell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43800" y="1388817"/>
            <a:ext cx="45719" cy="5334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7536874" y="924906"/>
            <a:ext cx="6926" cy="40744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069664" y="543906"/>
            <a:ext cx="1626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Particle tagging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52400" y="1655517"/>
            <a:ext cx="533400" cy="0"/>
          </a:xfrm>
          <a:prstGeom prst="straightConnector1">
            <a:avLst/>
          </a:prstGeom>
          <a:ln w="762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9337" y="791733"/>
            <a:ext cx="9696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Primary 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beam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Bent Arrow 13"/>
          <p:cNvSpPr/>
          <p:nvPr/>
        </p:nvSpPr>
        <p:spPr>
          <a:xfrm rot="10800000">
            <a:off x="7619998" y="2256222"/>
            <a:ext cx="807027" cy="3621682"/>
          </a:xfrm>
          <a:prstGeom prst="bentArrow">
            <a:avLst>
              <a:gd name="adj1" fmla="val 21567"/>
              <a:gd name="adj2" fmla="val 25000"/>
              <a:gd name="adj3" fmla="val 25000"/>
              <a:gd name="adj4" fmla="val 4375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grpSp>
        <p:nvGrpSpPr>
          <p:cNvPr id="1024" name="Group 1023"/>
          <p:cNvGrpSpPr/>
          <p:nvPr/>
        </p:nvGrpSpPr>
        <p:grpSpPr>
          <a:xfrm>
            <a:off x="2590800" y="4880710"/>
            <a:ext cx="4953000" cy="1295400"/>
            <a:chOff x="2667000" y="4953000"/>
            <a:chExt cx="4953000" cy="1295400"/>
          </a:xfrm>
        </p:grpSpPr>
        <p:grpSp>
          <p:nvGrpSpPr>
            <p:cNvPr id="17" name="Group 16"/>
            <p:cNvGrpSpPr/>
            <p:nvPr/>
          </p:nvGrpSpPr>
          <p:grpSpPr>
            <a:xfrm>
              <a:off x="2792000" y="5201620"/>
              <a:ext cx="4720508" cy="970579"/>
              <a:chOff x="2792000" y="5201620"/>
              <a:chExt cx="4720508" cy="970579"/>
            </a:xfrm>
          </p:grpSpPr>
          <p:grpSp>
            <p:nvGrpSpPr>
              <p:cNvPr id="18" name="Group 16"/>
              <p:cNvGrpSpPr>
                <a:grpSpLocks/>
              </p:cNvGrpSpPr>
              <p:nvPr/>
            </p:nvGrpSpPr>
            <p:grpSpPr bwMode="auto">
              <a:xfrm flipH="1">
                <a:off x="2792000" y="5201620"/>
                <a:ext cx="4599873" cy="970579"/>
                <a:chOff x="3882180" y="3309"/>
                <a:chExt cx="4599841" cy="970579"/>
              </a:xfrm>
            </p:grpSpPr>
            <p:pic>
              <p:nvPicPr>
                <p:cNvPr id="19" name="Picture 17" descr="image10.png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82180" y="3309"/>
                  <a:ext cx="729423" cy="506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20" name="AutoShape 19"/>
                <p:cNvSpPr>
                  <a:spLocks/>
                </p:cNvSpPr>
                <p:nvPr/>
              </p:nvSpPr>
              <p:spPr bwMode="auto">
                <a:xfrm>
                  <a:off x="5076459" y="622921"/>
                  <a:ext cx="1905000" cy="122368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lnTo>
                        <a:pt x="0" y="12012"/>
                      </a:lnTo>
                      <a:cubicBezTo>
                        <a:pt x="0" y="5378"/>
                        <a:pt x="345" y="0"/>
                        <a:pt x="771" y="0"/>
                      </a:cubicBezTo>
                      <a:lnTo>
                        <a:pt x="20548" y="0"/>
                      </a:lnTo>
                      <a:cubicBezTo>
                        <a:pt x="20974" y="0"/>
                        <a:pt x="21320" y="5378"/>
                        <a:pt x="21320" y="12012"/>
                      </a:cubicBezTo>
                      <a:lnTo>
                        <a:pt x="21600" y="12012"/>
                      </a:lnTo>
                      <a:lnTo>
                        <a:pt x="21320" y="21600"/>
                      </a:lnTo>
                      <a:lnTo>
                        <a:pt x="21040" y="12012"/>
                      </a:lnTo>
                      <a:lnTo>
                        <a:pt x="21320" y="12012"/>
                      </a:lnTo>
                      <a:cubicBezTo>
                        <a:pt x="21320" y="5378"/>
                        <a:pt x="20974" y="0"/>
                        <a:pt x="20548" y="0"/>
                      </a:cubicBezTo>
                      <a:lnTo>
                        <a:pt x="771" y="0"/>
                      </a:lnTo>
                      <a:cubicBezTo>
                        <a:pt x="345" y="0"/>
                        <a:pt x="0" y="5378"/>
                        <a:pt x="0" y="12012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4F81BD"/>
                </a:solidFill>
                <a:ln w="25400" cap="flat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45719" tIns="45719" rIns="45719" bIns="45719" anchor="ctr"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altLang="en-US" sz="1800" u="sng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AutoShape 20"/>
                <p:cNvSpPr>
                  <a:spLocks/>
                </p:cNvSpPr>
                <p:nvPr/>
              </p:nvSpPr>
              <p:spPr bwMode="auto">
                <a:xfrm rot="10800000">
                  <a:off x="5076459" y="851520"/>
                  <a:ext cx="1905000" cy="122368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lnTo>
                        <a:pt x="0" y="12012"/>
                      </a:lnTo>
                      <a:cubicBezTo>
                        <a:pt x="0" y="5378"/>
                        <a:pt x="345" y="0"/>
                        <a:pt x="771" y="0"/>
                      </a:cubicBezTo>
                      <a:lnTo>
                        <a:pt x="20548" y="0"/>
                      </a:lnTo>
                      <a:cubicBezTo>
                        <a:pt x="20974" y="0"/>
                        <a:pt x="21320" y="5378"/>
                        <a:pt x="21320" y="12012"/>
                      </a:cubicBezTo>
                      <a:lnTo>
                        <a:pt x="21600" y="12012"/>
                      </a:lnTo>
                      <a:lnTo>
                        <a:pt x="21320" y="21600"/>
                      </a:lnTo>
                      <a:lnTo>
                        <a:pt x="21040" y="12012"/>
                      </a:lnTo>
                      <a:lnTo>
                        <a:pt x="21320" y="12012"/>
                      </a:lnTo>
                      <a:cubicBezTo>
                        <a:pt x="21320" y="5378"/>
                        <a:pt x="20974" y="0"/>
                        <a:pt x="20548" y="0"/>
                      </a:cubicBezTo>
                      <a:lnTo>
                        <a:pt x="771" y="0"/>
                      </a:lnTo>
                      <a:cubicBezTo>
                        <a:pt x="345" y="0"/>
                        <a:pt x="0" y="5378"/>
                        <a:pt x="0" y="12012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4F81BD"/>
                </a:solidFill>
                <a:ln w="25400" cap="flat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45719" tIns="45719" rIns="45719" bIns="45719" anchor="ctr"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altLang="en-US" sz="1800" u="sng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Line 22"/>
                <p:cNvSpPr>
                  <a:spLocks noChangeShapeType="1"/>
                </p:cNvSpPr>
                <p:nvPr/>
              </p:nvSpPr>
              <p:spPr bwMode="auto">
                <a:xfrm>
                  <a:off x="7260141" y="821488"/>
                  <a:ext cx="1166967" cy="1"/>
                </a:xfrm>
                <a:prstGeom prst="line">
                  <a:avLst/>
                </a:prstGeom>
                <a:noFill/>
                <a:ln w="28575" cap="flat" cmpd="sng">
                  <a:solidFill>
                    <a:srgbClr val="FF0000"/>
                  </a:solidFill>
                  <a:prstDash val="solid"/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45719" tIns="45719" rIns="45719" bIns="45719"/>
                <a:lstStyle>
                  <a:lvl1pPr defTabSz="457200">
                    <a:defRPr sz="4000">
                      <a:solidFill>
                        <a:srgbClr val="000000"/>
                      </a:solidFill>
                      <a:latin typeface="Calibri" pitchFamily="34" charset="0"/>
                      <a:ea typeface="Calibri" pitchFamily="34" charset="0"/>
                      <a:cs typeface="Calibri" pitchFamily="34" charset="0"/>
                      <a:sym typeface="Calibri" pitchFamily="34" charset="0"/>
                    </a:defRPr>
                  </a:lvl1pPr>
                  <a:lvl2pPr defTabSz="457200">
                    <a:defRPr sz="4000">
                      <a:solidFill>
                        <a:srgbClr val="000000"/>
                      </a:solidFill>
                      <a:latin typeface="Calibri" pitchFamily="34" charset="0"/>
                      <a:ea typeface="Calibri" pitchFamily="34" charset="0"/>
                      <a:cs typeface="Calibri" pitchFamily="34" charset="0"/>
                      <a:sym typeface="Calibri" pitchFamily="34" charset="0"/>
                    </a:defRPr>
                  </a:lvl2pPr>
                  <a:lvl3pPr defTabSz="457200">
                    <a:defRPr sz="4000">
                      <a:solidFill>
                        <a:srgbClr val="000000"/>
                      </a:solidFill>
                      <a:latin typeface="Calibri" pitchFamily="34" charset="0"/>
                      <a:ea typeface="Calibri" pitchFamily="34" charset="0"/>
                      <a:cs typeface="Calibri" pitchFamily="34" charset="0"/>
                      <a:sym typeface="Calibri" pitchFamily="34" charset="0"/>
                    </a:defRPr>
                  </a:lvl3pPr>
                  <a:lvl4pPr defTabSz="457200">
                    <a:defRPr sz="4000">
                      <a:solidFill>
                        <a:srgbClr val="000000"/>
                      </a:solidFill>
                      <a:latin typeface="Calibri" pitchFamily="34" charset="0"/>
                      <a:ea typeface="Calibri" pitchFamily="34" charset="0"/>
                      <a:cs typeface="Calibri" pitchFamily="34" charset="0"/>
                      <a:sym typeface="Calibri" pitchFamily="34" charset="0"/>
                    </a:defRPr>
                  </a:lvl4pPr>
                  <a:lvl5pPr defTabSz="457200">
                    <a:defRPr sz="4000">
                      <a:solidFill>
                        <a:srgbClr val="000000"/>
                      </a:solidFill>
                      <a:latin typeface="Calibri" pitchFamily="34" charset="0"/>
                      <a:ea typeface="Calibri" pitchFamily="34" charset="0"/>
                      <a:cs typeface="Calibri" pitchFamily="34" charset="0"/>
                      <a:sym typeface="Calibri" pitchFamily="34" charset="0"/>
                    </a:defRPr>
                  </a:lvl5pPr>
                  <a:lvl6pPr marL="1371600" algn="ctr" defTabSz="45720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4000">
                      <a:solidFill>
                        <a:srgbClr val="000000"/>
                      </a:solidFill>
                      <a:latin typeface="Calibri" pitchFamily="34" charset="0"/>
                      <a:ea typeface="Calibri" pitchFamily="34" charset="0"/>
                      <a:cs typeface="Calibri" pitchFamily="34" charset="0"/>
                      <a:sym typeface="Calibri" pitchFamily="34" charset="0"/>
                    </a:defRPr>
                  </a:lvl6pPr>
                  <a:lvl7pPr marL="1828800" algn="ctr" defTabSz="45720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4000">
                      <a:solidFill>
                        <a:srgbClr val="000000"/>
                      </a:solidFill>
                      <a:latin typeface="Calibri" pitchFamily="34" charset="0"/>
                      <a:ea typeface="Calibri" pitchFamily="34" charset="0"/>
                      <a:cs typeface="Calibri" pitchFamily="34" charset="0"/>
                      <a:sym typeface="Calibri" pitchFamily="34" charset="0"/>
                    </a:defRPr>
                  </a:lvl7pPr>
                  <a:lvl8pPr marL="2286000" algn="ctr" defTabSz="45720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4000">
                      <a:solidFill>
                        <a:srgbClr val="000000"/>
                      </a:solidFill>
                      <a:latin typeface="Calibri" pitchFamily="34" charset="0"/>
                      <a:ea typeface="Calibri" pitchFamily="34" charset="0"/>
                      <a:cs typeface="Calibri" pitchFamily="34" charset="0"/>
                      <a:sym typeface="Calibri" pitchFamily="34" charset="0"/>
                    </a:defRPr>
                  </a:lvl8pPr>
                  <a:lvl9pPr marL="2743200" algn="ctr" defTabSz="45720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4000">
                      <a:solidFill>
                        <a:srgbClr val="000000"/>
                      </a:solidFill>
                      <a:latin typeface="Calibri" pitchFamily="34" charset="0"/>
                      <a:ea typeface="Calibri" pitchFamily="34" charset="0"/>
                      <a:cs typeface="Calibri" pitchFamily="34" charset="0"/>
                      <a:sym typeface="Calibri" pitchFamily="34" charset="0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altLang="en-US" sz="1200" u="sng">
                    <a:latin typeface="Helvetica" pitchFamily="34" charset="0"/>
                    <a:ea typeface="Helvetica" pitchFamily="34" charset="0"/>
                    <a:cs typeface="Helvetica" pitchFamily="34" charset="0"/>
                    <a:sym typeface="Helvetica" pitchFamily="34" charset="0"/>
                  </a:endParaRPr>
                </a:p>
              </p:txBody>
            </p:sp>
            <p:pic>
              <p:nvPicPr>
                <p:cNvPr id="27" name="Picture 26" descr="image11.png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205221" y="9025"/>
                  <a:ext cx="1276800" cy="50046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28" name="Line 22"/>
              <p:cNvSpPr>
                <a:spLocks noChangeShapeType="1"/>
              </p:cNvSpPr>
              <p:nvPr/>
            </p:nvSpPr>
            <p:spPr bwMode="auto">
              <a:xfrm flipH="1">
                <a:off x="6345533" y="5943599"/>
                <a:ext cx="1166975" cy="1"/>
              </a:xfrm>
              <a:prstGeom prst="line">
                <a:avLst/>
              </a:pr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45719" tIns="45719" rIns="45719" bIns="45719"/>
              <a:lstStyle>
                <a:lvl1pPr defTabSz="457200">
                  <a:defRPr sz="4000">
                    <a:solidFill>
                      <a:srgbClr val="000000"/>
                    </a:solidFill>
                    <a:latin typeface="Calibri" pitchFamily="34" charset="0"/>
                    <a:ea typeface="Calibri" pitchFamily="34" charset="0"/>
                    <a:cs typeface="Calibri" pitchFamily="34" charset="0"/>
                    <a:sym typeface="Calibri" pitchFamily="34" charset="0"/>
                  </a:defRPr>
                </a:lvl1pPr>
                <a:lvl2pPr defTabSz="457200">
                  <a:defRPr sz="4000">
                    <a:solidFill>
                      <a:srgbClr val="000000"/>
                    </a:solidFill>
                    <a:latin typeface="Calibri" pitchFamily="34" charset="0"/>
                    <a:ea typeface="Calibri" pitchFamily="34" charset="0"/>
                    <a:cs typeface="Calibri" pitchFamily="34" charset="0"/>
                    <a:sym typeface="Calibri" pitchFamily="34" charset="0"/>
                  </a:defRPr>
                </a:lvl2pPr>
                <a:lvl3pPr defTabSz="457200">
                  <a:defRPr sz="4000">
                    <a:solidFill>
                      <a:srgbClr val="000000"/>
                    </a:solidFill>
                    <a:latin typeface="Calibri" pitchFamily="34" charset="0"/>
                    <a:ea typeface="Calibri" pitchFamily="34" charset="0"/>
                    <a:cs typeface="Calibri" pitchFamily="34" charset="0"/>
                    <a:sym typeface="Calibri" pitchFamily="34" charset="0"/>
                  </a:defRPr>
                </a:lvl3pPr>
                <a:lvl4pPr defTabSz="457200">
                  <a:defRPr sz="4000">
                    <a:solidFill>
                      <a:srgbClr val="000000"/>
                    </a:solidFill>
                    <a:latin typeface="Calibri" pitchFamily="34" charset="0"/>
                    <a:ea typeface="Calibri" pitchFamily="34" charset="0"/>
                    <a:cs typeface="Calibri" pitchFamily="34" charset="0"/>
                    <a:sym typeface="Calibri" pitchFamily="34" charset="0"/>
                  </a:defRPr>
                </a:lvl4pPr>
                <a:lvl5pPr defTabSz="457200">
                  <a:defRPr sz="4000">
                    <a:solidFill>
                      <a:srgbClr val="000000"/>
                    </a:solidFill>
                    <a:latin typeface="Calibri" pitchFamily="34" charset="0"/>
                    <a:ea typeface="Calibri" pitchFamily="34" charset="0"/>
                    <a:cs typeface="Calibri" pitchFamily="34" charset="0"/>
                    <a:sym typeface="Calibri" pitchFamily="34" charset="0"/>
                  </a:defRPr>
                </a:lvl5pPr>
                <a:lvl6pPr marL="1371600" algn="ctr" defTabSz="4572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0000"/>
                    </a:solidFill>
                    <a:latin typeface="Calibri" pitchFamily="34" charset="0"/>
                    <a:ea typeface="Calibri" pitchFamily="34" charset="0"/>
                    <a:cs typeface="Calibri" pitchFamily="34" charset="0"/>
                    <a:sym typeface="Calibri" pitchFamily="34" charset="0"/>
                  </a:defRPr>
                </a:lvl6pPr>
                <a:lvl7pPr marL="1828800" algn="ctr" defTabSz="4572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0000"/>
                    </a:solidFill>
                    <a:latin typeface="Calibri" pitchFamily="34" charset="0"/>
                    <a:ea typeface="Calibri" pitchFamily="34" charset="0"/>
                    <a:cs typeface="Calibri" pitchFamily="34" charset="0"/>
                    <a:sym typeface="Calibri" pitchFamily="34" charset="0"/>
                  </a:defRPr>
                </a:lvl7pPr>
                <a:lvl8pPr marL="2286000" algn="ctr" defTabSz="4572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0000"/>
                    </a:solidFill>
                    <a:latin typeface="Calibri" pitchFamily="34" charset="0"/>
                    <a:ea typeface="Calibri" pitchFamily="34" charset="0"/>
                    <a:cs typeface="Calibri" pitchFamily="34" charset="0"/>
                    <a:sym typeface="Calibri" pitchFamily="34" charset="0"/>
                  </a:defRPr>
                </a:lvl8pPr>
                <a:lvl9pPr marL="2743200" algn="ctr" defTabSz="4572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0000"/>
                    </a:solidFill>
                    <a:latin typeface="Calibri" pitchFamily="34" charset="0"/>
                    <a:ea typeface="Calibri" pitchFamily="34" charset="0"/>
                    <a:cs typeface="Calibri" pitchFamily="34" charset="0"/>
                    <a:sym typeface="Calibri" pitchFamily="34" charset="0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altLang="en-US" sz="1200" u="sng">
                  <a:latin typeface="Helvetica" pitchFamily="34" charset="0"/>
                  <a:ea typeface="Helvetica" pitchFamily="34" charset="0"/>
                  <a:cs typeface="Helvetica" pitchFamily="34" charset="0"/>
                  <a:sym typeface="Helvetica" pitchFamily="34" charset="0"/>
                </a:endParaRPr>
              </a:p>
            </p:txBody>
          </p:sp>
        </p:grpSp>
        <p:sp>
          <p:nvSpPr>
            <p:cNvPr id="29" name="Rectangle 28"/>
            <p:cNvSpPr/>
            <p:nvPr/>
          </p:nvSpPr>
          <p:spPr>
            <a:xfrm>
              <a:off x="2667000" y="4953000"/>
              <a:ext cx="4953000" cy="12954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197479" y="5068669"/>
              <a:ext cx="212712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Multi-reflection TOF </a:t>
              </a:r>
            </a:p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m/q separation</a:t>
              </a:r>
              <a:endPara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2866796" y="5140070"/>
              <a:ext cx="638404" cy="80353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1027" name="TextBox 1026"/>
          <p:cNvSpPr txBox="1"/>
          <p:nvPr/>
        </p:nvSpPr>
        <p:spPr>
          <a:xfrm>
            <a:off x="381000" y="3058506"/>
            <a:ext cx="54298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defTabSz="9144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Tagging of reaction products</a:t>
            </a:r>
          </a:p>
          <a:p>
            <a:pPr marL="342900" indent="-342900" defTabSz="9144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Stopping of ions </a:t>
            </a:r>
            <a:r>
              <a:rPr lang="en-US" sz="1800" b="1" u="sng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 bunching 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in 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He gas cell</a:t>
            </a:r>
          </a:p>
          <a:p>
            <a:pPr marL="342900" indent="-342900" defTabSz="9144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Possibility of laser-ionization (optional)</a:t>
            </a:r>
          </a:p>
          <a:p>
            <a:pPr marL="342900" indent="-342900" defTabSz="9144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Separation 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from contamination in TOF 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spectrometer</a:t>
            </a:r>
            <a:endParaRPr lang="en-US" sz="18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7" name="Elbow Connector 6"/>
          <p:cNvCxnSpPr>
            <a:endCxn id="4" idx="2"/>
          </p:cNvCxnSpPr>
          <p:nvPr/>
        </p:nvCxnSpPr>
        <p:spPr>
          <a:xfrm flipV="1">
            <a:off x="6677966" y="2256222"/>
            <a:ext cx="1665934" cy="525828"/>
          </a:xfrm>
          <a:prstGeom prst="bentConnector2">
            <a:avLst/>
          </a:prstGeom>
          <a:ln w="57150">
            <a:solidFill>
              <a:srgbClr val="92D05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6586245" y="2730650"/>
            <a:ext cx="1103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Laser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ionization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EMMATrap (5-year plan)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10, 2017</a:t>
            </a:r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2017 Science Week - ARIEL/ISAC Nuclear Physics</a:t>
            </a:r>
            <a:endParaRPr lang="en-US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 flipH="1">
            <a:off x="152400" y="4880710"/>
            <a:ext cx="2122967" cy="1295400"/>
          </a:xfrm>
          <a:prstGeom prst="line">
            <a:avLst/>
          </a:prstGeom>
          <a:ln w="38100">
            <a:solidFill>
              <a:srgbClr val="FF3300"/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152400" y="4880710"/>
            <a:ext cx="2122967" cy="1295400"/>
          </a:xfrm>
          <a:prstGeom prst="rect">
            <a:avLst/>
          </a:prstGeom>
          <a:noFill/>
          <a:ln w="57150">
            <a:solidFill>
              <a:srgbClr val="FF33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No Penning trap at this stage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46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478"/>
            <a:ext cx="9146655" cy="22767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6992" y="2796052"/>
            <a:ext cx="4919663" cy="356101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2961280"/>
            <a:ext cx="4419600" cy="2620963"/>
          </a:xfrm>
        </p:spPr>
        <p:txBody>
          <a:bodyPr>
            <a:noAutofit/>
          </a:bodyPr>
          <a:lstStyle/>
          <a:p>
            <a:r>
              <a:rPr lang="en-US" sz="2000" dirty="0" smtClean="0"/>
              <a:t>Multi-reflection time-of-flight mass spectrometer based on Greifswald/ISOLDE design </a:t>
            </a:r>
          </a:p>
          <a:p>
            <a:r>
              <a:rPr lang="en-US" sz="2000" dirty="0" smtClean="0"/>
              <a:t>Can be operated in beam cleaning mode (</a:t>
            </a:r>
            <a:r>
              <a:rPr lang="en-US" sz="2000" dirty="0" err="1" smtClean="0">
                <a:latin typeface="Symbol" panose="05050102010706020507" pitchFamily="18" charset="2"/>
              </a:rPr>
              <a:t>d</a:t>
            </a:r>
            <a:r>
              <a:rPr lang="en-US" sz="2000" dirty="0" err="1" smtClean="0"/>
              <a:t>m</a:t>
            </a:r>
            <a:r>
              <a:rPr lang="en-US" sz="2000" dirty="0" smtClean="0"/>
              <a:t>/m </a:t>
            </a:r>
            <a:r>
              <a:rPr lang="en-US" sz="2000" dirty="0">
                <a:latin typeface="Symbol" panose="05050102010706020507" pitchFamily="18" charset="2"/>
              </a:rPr>
              <a:t>~</a:t>
            </a:r>
            <a:r>
              <a:rPr lang="en-US" sz="2000" dirty="0" smtClean="0"/>
              <a:t> 10</a:t>
            </a:r>
            <a:r>
              <a:rPr lang="en-US" sz="2000" baseline="30000" dirty="0" smtClean="0"/>
              <a:t>-4</a:t>
            </a:r>
            <a:r>
              <a:rPr lang="en-US" sz="2000" dirty="0" smtClean="0"/>
              <a:t>) or mass-measurement mode </a:t>
            </a:r>
            <a:r>
              <a:rPr lang="en-US" sz="2000" dirty="0"/>
              <a:t>(</a:t>
            </a:r>
            <a:r>
              <a:rPr lang="en-US" sz="2000" dirty="0" err="1">
                <a:latin typeface="Symbol" panose="05050102010706020507" pitchFamily="18" charset="2"/>
              </a:rPr>
              <a:t>d</a:t>
            </a:r>
            <a:r>
              <a:rPr lang="en-US" sz="2000" dirty="0" err="1"/>
              <a:t>m</a:t>
            </a:r>
            <a:r>
              <a:rPr lang="en-US" sz="2000" dirty="0"/>
              <a:t>/m </a:t>
            </a:r>
            <a:r>
              <a:rPr lang="en-US" sz="2000" dirty="0" smtClean="0">
                <a:latin typeface="Symbol" panose="05050102010706020507" pitchFamily="18" charset="2"/>
              </a:rPr>
              <a:t>&gt;</a:t>
            </a:r>
            <a:r>
              <a:rPr lang="en-US" sz="2000" dirty="0" smtClean="0"/>
              <a:t> 10</a:t>
            </a:r>
            <a:r>
              <a:rPr lang="en-US" sz="2000" baseline="30000" dirty="0" smtClean="0"/>
              <a:t>-5</a:t>
            </a:r>
            <a:r>
              <a:rPr lang="en-US" sz="2000" dirty="0" smtClean="0"/>
              <a:t>) 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5261504"/>
            <a:ext cx="3957919" cy="6414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MR-TOF-MS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541" y="6001592"/>
            <a:ext cx="422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Resolution limited by dispersion of MR TOF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81800" y="2341965"/>
            <a:ext cx="213360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IJMS</a:t>
            </a: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349 </a:t>
            </a: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(2013) 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123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962400" y="5399680"/>
            <a:ext cx="452719" cy="381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10, 2017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2017 Science Week - ARIEL/ISAC Nuclear Physics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46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basic gas stopping cell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10,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2017 Science Week - ARIEL/ISAC Nuclear Physics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074" y="1171575"/>
            <a:ext cx="7073900" cy="4972050"/>
          </a:xfrm>
          <a:prstGeom prst="rect">
            <a:avLst/>
          </a:prstGeom>
          <a:ln w="19050">
            <a:noFill/>
          </a:ln>
        </p:spPr>
      </p:pic>
      <p:sp>
        <p:nvSpPr>
          <p:cNvPr id="20" name="TextBox 12"/>
          <p:cNvSpPr txBox="1">
            <a:spLocks noChangeArrowheads="1"/>
          </p:cNvSpPr>
          <p:nvPr/>
        </p:nvSpPr>
        <p:spPr bwMode="auto">
          <a:xfrm>
            <a:off x="3965424" y="4117601"/>
            <a:ext cx="21358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marL="742950" indent="-285750" algn="l">
              <a:buChar char="•"/>
              <a:defRPr sz="2800">
                <a:solidFill>
                  <a:schemeClr val="tx1"/>
                </a:solidFill>
                <a:latin typeface="MetaPlus" pitchFamily="34" charset="0"/>
              </a:defRPr>
            </a:lvl1pPr>
            <a:lvl2pPr marL="742950" indent="-285750" algn="l">
              <a:buChar char="–"/>
              <a:defRPr sz="2400">
                <a:solidFill>
                  <a:schemeClr val="tx1"/>
                </a:solidFill>
                <a:latin typeface="MetaPlus" pitchFamily="34" charset="0"/>
              </a:defRPr>
            </a:lvl2pPr>
            <a:lvl3pPr marL="1143000" indent="-228600" algn="l">
              <a:buChar char="•"/>
              <a:defRPr sz="2400">
                <a:solidFill>
                  <a:schemeClr val="tx1"/>
                </a:solidFill>
                <a:latin typeface="MetaPlus" pitchFamily="34" charset="0"/>
              </a:defRPr>
            </a:lvl3pPr>
            <a:lvl4pPr marL="1600200" indent="-228600" algn="l">
              <a:buChar char="–"/>
              <a:defRPr sz="2000">
                <a:solidFill>
                  <a:schemeClr val="tx1"/>
                </a:solidFill>
                <a:latin typeface="MetaPlus" pitchFamily="34" charset="0"/>
              </a:defRPr>
            </a:lvl4pPr>
            <a:lvl5pPr marL="2057400" indent="-228600" algn="l">
              <a:buChar char="»"/>
              <a:defRPr sz="2000">
                <a:solidFill>
                  <a:schemeClr val="tx1"/>
                </a:solidFill>
                <a:latin typeface="MetaPlu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etaPlu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etaPlu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etaPlu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etaPlus" pitchFamily="34" charset="0"/>
              </a:defRPr>
            </a:lvl9pPr>
          </a:lstStyle>
          <a:p>
            <a:pPr marL="7429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etaPlus" pitchFamily="34" charset="0"/>
                <a:ea typeface="+mn-ea"/>
                <a:cs typeface="+mn-cs"/>
              </a:rPr>
              <a:t>P</a:t>
            </a:r>
            <a:r>
              <a:rPr kumimoji="0" lang="en-US" altLang="ru-RU" sz="1800" b="1" i="0" u="none" strike="noStrike" kern="0" cap="none" spc="0" normalizeH="0" baseline="-25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etaPlus" pitchFamily="34" charset="0"/>
                <a:ea typeface="+mn-ea"/>
                <a:cs typeface="+mn-cs"/>
              </a:rPr>
              <a:t>o</a:t>
            </a:r>
            <a:r>
              <a:rPr kumimoji="0" lang="en-US" alt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etaPlus" pitchFamily="34" charset="0"/>
                <a:ea typeface="+mn-ea"/>
                <a:cs typeface="+mn-cs"/>
              </a:rPr>
              <a:t> = </a:t>
            </a:r>
            <a:r>
              <a:rPr kumimoji="0" lang="en-US" alt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etaPlus" pitchFamily="34" charset="0"/>
                <a:ea typeface="+mn-ea"/>
                <a:cs typeface="+mn-cs"/>
              </a:rPr>
              <a:t>300 mbar, T</a:t>
            </a:r>
            <a:r>
              <a:rPr kumimoji="0" lang="en-US" altLang="ru-RU" sz="1800" b="1" i="0" u="none" strike="noStrike" kern="0" cap="none" spc="0" normalizeH="0" baseline="-2500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etaPlus" pitchFamily="34" charset="0"/>
                <a:ea typeface="+mn-ea"/>
                <a:cs typeface="+mn-cs"/>
              </a:rPr>
              <a:t>o</a:t>
            </a:r>
            <a:r>
              <a:rPr kumimoji="0" lang="en-US" alt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etaPlus" pitchFamily="34" charset="0"/>
                <a:ea typeface="+mn-ea"/>
                <a:cs typeface="+mn-cs"/>
              </a:rPr>
              <a:t> </a:t>
            </a:r>
            <a:r>
              <a:rPr kumimoji="0" lang="en-US" alt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etaPlus" pitchFamily="34" charset="0"/>
                <a:ea typeface="+mn-ea"/>
                <a:cs typeface="+mn-cs"/>
              </a:rPr>
              <a:t>= </a:t>
            </a:r>
            <a:r>
              <a:rPr kumimoji="0" lang="en-US" alt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etaPlus" pitchFamily="34" charset="0"/>
                <a:ea typeface="+mn-ea"/>
                <a:cs typeface="+mn-cs"/>
              </a:rPr>
              <a:t>70 </a:t>
            </a:r>
            <a:r>
              <a:rPr kumimoji="0" lang="en-US" alt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etaPlus" pitchFamily="34" charset="0"/>
                <a:ea typeface="+mn-ea"/>
                <a:cs typeface="+mn-cs"/>
              </a:rPr>
              <a:t>K</a:t>
            </a:r>
            <a:endParaRPr kumimoji="0" lang="ru-RU" altLang="ru-RU" sz="1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1" name="Pentagon 20"/>
          <p:cNvSpPr/>
          <p:nvPr/>
        </p:nvSpPr>
        <p:spPr>
          <a:xfrm>
            <a:off x="114173" y="2738967"/>
            <a:ext cx="2091265" cy="1701800"/>
          </a:xfrm>
          <a:prstGeom prst="homePlate">
            <a:avLst/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High-energy ion beam</a:t>
            </a: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599088" y="2895598"/>
            <a:ext cx="133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Cloud of stopped </a:t>
            </a:r>
            <a:r>
              <a:rPr lang="en-US" sz="2000" b="1" baseline="300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100</a:t>
            </a:r>
            <a:r>
              <a:rPr lang="en-US" sz="2000" b="1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Sn ions</a:t>
            </a:r>
            <a:r>
              <a:rPr lang="en-US" sz="18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endParaRPr lang="ru-RU" sz="18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790033" y="1103842"/>
            <a:ext cx="2562989" cy="369332"/>
          </a:xfrm>
          <a:prstGeom prst="rect">
            <a:avLst/>
          </a:prstGeom>
          <a:solidFill>
            <a:srgbClr val="A5A5A5">
              <a:lumMod val="40000"/>
              <a:lumOff val="60000"/>
            </a:srgbClr>
          </a:solidFill>
        </p:spPr>
        <p:txBody>
          <a:bodyPr wrap="square" t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DC cage</a:t>
            </a: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664859" y="2230309"/>
            <a:ext cx="875561" cy="276999"/>
          </a:xfrm>
          <a:prstGeom prst="rect">
            <a:avLst/>
          </a:prstGeom>
          <a:solidFill>
            <a:srgbClr val="A5A5A5">
              <a:lumMod val="40000"/>
              <a:lumOff val="60000"/>
            </a:srgbClr>
          </a:solidFill>
        </p:spPr>
        <p:txBody>
          <a:bodyPr wrap="none" t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DC grid</a:t>
            </a: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3084891" y="2368808"/>
            <a:ext cx="579968" cy="370159"/>
          </a:xfrm>
          <a:prstGeom prst="straightConnector1">
            <a:avLst/>
          </a:prstGeom>
          <a:noFill/>
          <a:ln w="28575" cap="flat" cmpd="sng" algn="ctr">
            <a:solidFill>
              <a:srgbClr val="FFFF00"/>
            </a:solidFill>
            <a:prstDash val="solid"/>
            <a:miter lim="800000"/>
            <a:tailEnd type="arrow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7642462" y="5809395"/>
            <a:ext cx="1360629" cy="369332"/>
          </a:xfrm>
          <a:prstGeom prst="rect">
            <a:avLst/>
          </a:prstGeom>
          <a:solidFill>
            <a:srgbClr val="A5A5A5">
              <a:lumMod val="40000"/>
              <a:lumOff val="60000"/>
            </a:srgbClr>
          </a:solidFill>
        </p:spPr>
        <p:txBody>
          <a:bodyPr wrap="none" t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1800" b="1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nozzle</a:t>
            </a: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7" name="Straight Arrow Connector 26"/>
          <p:cNvCxnSpPr>
            <a:stCxn id="26" idx="0"/>
          </p:cNvCxnSpPr>
          <p:nvPr/>
        </p:nvCxnSpPr>
        <p:spPr>
          <a:xfrm flipV="1">
            <a:off x="8322777" y="3657600"/>
            <a:ext cx="680314" cy="2151795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miter lim="800000"/>
            <a:tailEnd type="arrow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6599088" y="596368"/>
            <a:ext cx="2277483" cy="369332"/>
          </a:xfrm>
          <a:prstGeom prst="rect">
            <a:avLst/>
          </a:prstGeom>
          <a:solidFill>
            <a:srgbClr val="A5A5A5">
              <a:lumMod val="40000"/>
              <a:lumOff val="60000"/>
            </a:srgbClr>
          </a:solidFill>
        </p:spPr>
        <p:txBody>
          <a:bodyPr wrap="none" t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1800" b="1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RF+DC funnel</a:t>
            </a: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7737829" y="982976"/>
            <a:ext cx="384728" cy="1437963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miter lim="800000"/>
            <a:tailEnd type="arrow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78500" y="5316953"/>
            <a:ext cx="2111027" cy="677108"/>
          </a:xfrm>
          <a:prstGeom prst="rect">
            <a:avLst/>
          </a:prstGeom>
          <a:solidFill>
            <a:srgbClr val="E7E6E6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Entrance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window –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titanium 10 µm foil</a:t>
            </a: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1" name="Straight Arrow Connector 30"/>
          <p:cNvCxnSpPr>
            <a:stCxn id="30" idx="0"/>
          </p:cNvCxnSpPr>
          <p:nvPr/>
        </p:nvCxnSpPr>
        <p:spPr>
          <a:xfrm flipV="1">
            <a:off x="1134014" y="4013201"/>
            <a:ext cx="1071424" cy="1303752"/>
          </a:xfrm>
          <a:prstGeom prst="straightConnector1">
            <a:avLst/>
          </a:prstGeom>
          <a:noFill/>
          <a:ln w="57150" cap="flat" cmpd="sng" algn="ctr">
            <a:solidFill>
              <a:sysClr val="windowText" lastClr="000000"/>
            </a:solidFill>
            <a:prstDash val="solid"/>
            <a:miter lim="800000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66108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015"/>
            <a:ext cx="8229600" cy="605977"/>
          </a:xfrm>
        </p:spPr>
        <p:txBody>
          <a:bodyPr>
            <a:normAutofit fontScale="90000"/>
          </a:bodyPr>
          <a:lstStyle/>
          <a:p>
            <a:r>
              <a:rPr lang="en-US" dirty="0"/>
              <a:t>Simulated extraction efficiency through the 1st nozzle</a:t>
            </a:r>
            <a:br>
              <a:rPr lang="en-US" dirty="0"/>
            </a:b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10,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2017 Science Week - ARIEL/ISAC Nuclear Physics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977419" y="1378424"/>
            <a:ext cx="2057400" cy="1231106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square" t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Peak-to-peak RF voltage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applied to the funnel electrodes</a:t>
            </a:r>
            <a:endParaRPr kumimoji="0" lang="ru-RU" sz="20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68399" y="5848348"/>
            <a:ext cx="49469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applied to the DC cage and funnel electrodes</a:t>
            </a:r>
            <a:endParaRPr lang="ru-RU" sz="2000" b="1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77420" y="2893325"/>
            <a:ext cx="2057400" cy="193899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Extraction times &lt; 4 ms </a:t>
            </a:r>
            <a:endParaRPr lang="en-US" sz="1800" b="1" dirty="0" smtClean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can be obtained for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all ions stopped in the cell</a:t>
            </a:r>
            <a:endParaRPr lang="ru-RU" sz="2000" b="1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9948405"/>
              </p:ext>
            </p:extLst>
          </p:nvPr>
        </p:nvGraphicFramePr>
        <p:xfrm>
          <a:off x="0" y="1079498"/>
          <a:ext cx="7137400" cy="4768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844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bunching gas cell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10,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2017 Science Week - ARIEL/ISAC Nuclear Physics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5278439" y="2644972"/>
            <a:ext cx="1944687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/>
          <a:lstStyle>
            <a:lvl1pPr marL="742950" indent="-285750" algn="l">
              <a:buChar char="•"/>
              <a:defRPr sz="2800">
                <a:solidFill>
                  <a:schemeClr val="tx1"/>
                </a:solidFill>
                <a:latin typeface="MetaPlus" pitchFamily="34" charset="0"/>
              </a:defRPr>
            </a:lvl1pPr>
            <a:lvl2pPr marL="742950" indent="-285750" algn="l">
              <a:buChar char="–"/>
              <a:defRPr sz="2400">
                <a:solidFill>
                  <a:schemeClr val="tx1"/>
                </a:solidFill>
                <a:latin typeface="MetaPlus" pitchFamily="34" charset="0"/>
              </a:defRPr>
            </a:lvl2pPr>
            <a:lvl3pPr marL="1143000" indent="-228600" algn="l">
              <a:buChar char="•"/>
              <a:defRPr sz="2400">
                <a:solidFill>
                  <a:schemeClr val="tx1"/>
                </a:solidFill>
                <a:latin typeface="MetaPlus" pitchFamily="34" charset="0"/>
              </a:defRPr>
            </a:lvl3pPr>
            <a:lvl4pPr marL="1600200" indent="-228600" algn="l">
              <a:buChar char="–"/>
              <a:defRPr sz="2000">
                <a:solidFill>
                  <a:schemeClr val="tx1"/>
                </a:solidFill>
                <a:latin typeface="MetaPlus" pitchFamily="34" charset="0"/>
              </a:defRPr>
            </a:lvl4pPr>
            <a:lvl5pPr marL="2057400" indent="-228600" algn="l">
              <a:buChar char="»"/>
              <a:defRPr sz="2000">
                <a:solidFill>
                  <a:schemeClr val="tx1"/>
                </a:solidFill>
                <a:latin typeface="MetaPlu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etaPlu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etaPlu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etaPlu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etaPlus" pitchFamily="34" charset="0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en-US" altLang="ru-RU" sz="1800">
                <a:solidFill>
                  <a:prstClr val="white"/>
                </a:solidFill>
              </a:rPr>
              <a:t>E</a:t>
            </a:r>
            <a:r>
              <a:rPr lang="en-US" altLang="ru-RU" sz="1800" baseline="-25000">
                <a:solidFill>
                  <a:prstClr val="white"/>
                </a:solidFill>
              </a:rPr>
              <a:t>DC</a:t>
            </a:r>
            <a:r>
              <a:rPr lang="en-US" altLang="ru-RU" sz="1600">
                <a:solidFill>
                  <a:prstClr val="white"/>
                </a:solidFill>
              </a:rPr>
              <a:t> &gt; 80 V/cm</a:t>
            </a:r>
            <a:endParaRPr lang="ru-RU" altLang="ru-RU" sz="1600">
              <a:solidFill>
                <a:prstClr val="white"/>
              </a:solidFill>
            </a:endParaRPr>
          </a:p>
        </p:txBody>
      </p:sp>
      <p:cxnSp>
        <p:nvCxnSpPr>
          <p:cNvPr id="7" name="Straight Connector 9"/>
          <p:cNvCxnSpPr>
            <a:cxnSpLocks noChangeShapeType="1"/>
          </p:cNvCxnSpPr>
          <p:nvPr/>
        </p:nvCxnSpPr>
        <p:spPr bwMode="auto">
          <a:xfrm>
            <a:off x="7104064" y="2789435"/>
            <a:ext cx="287337" cy="1587"/>
          </a:xfrm>
          <a:prstGeom prst="line">
            <a:avLst/>
          </a:prstGeom>
          <a:noFill/>
          <a:ln w="19050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12"/>
            <a:ext cx="9134604" cy="39045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80558" y="4543988"/>
            <a:ext cx="1554480" cy="3077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2000" b="1" dirty="0" smtClean="0"/>
              <a:t>DC cage</a:t>
            </a:r>
            <a:endParaRPr lang="ru-RU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88019" y="1543286"/>
            <a:ext cx="3064933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He gas stopping cell</a:t>
            </a:r>
            <a:endParaRPr lang="ru-RU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950615" y="1640744"/>
            <a:ext cx="36576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Extraction RF-only funnels</a:t>
            </a:r>
            <a:endParaRPr lang="ru-RU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398938" y="1164247"/>
            <a:ext cx="1735666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Ion </a:t>
            </a:r>
            <a:r>
              <a:rPr lang="en-US" sz="2000" b="1" dirty="0" err="1" smtClean="0"/>
              <a:t>buncher</a:t>
            </a:r>
            <a:endParaRPr lang="ru-RU" sz="2000" b="1" dirty="0"/>
          </a:p>
        </p:txBody>
      </p:sp>
      <p:grpSp>
        <p:nvGrpSpPr>
          <p:cNvPr id="27" name="Group 26"/>
          <p:cNvGrpSpPr/>
          <p:nvPr/>
        </p:nvGrpSpPr>
        <p:grpSpPr>
          <a:xfrm>
            <a:off x="1899477" y="2588537"/>
            <a:ext cx="2045753" cy="1205931"/>
            <a:chOff x="3441701" y="2356521"/>
            <a:chExt cx="2045753" cy="1205931"/>
          </a:xfrm>
        </p:grpSpPr>
        <p:sp>
          <p:nvSpPr>
            <p:cNvPr id="13" name="TextBox 12"/>
            <p:cNvSpPr txBox="1"/>
            <p:nvPr/>
          </p:nvSpPr>
          <p:spPr>
            <a:xfrm>
              <a:off x="3441701" y="2874664"/>
              <a:ext cx="2045753" cy="276999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none" tIns="0" bIns="0" rtlCol="0">
              <a:spAutoFit/>
            </a:bodyPr>
            <a:lstStyle/>
            <a:p>
              <a:r>
                <a:rPr lang="en-US" sz="1800" b="1" dirty="0" smtClean="0"/>
                <a:t>RF+DC 1</a:t>
              </a:r>
              <a:r>
                <a:rPr lang="en-US" sz="1800" b="1" baseline="30000" dirty="0" smtClean="0"/>
                <a:t>st</a:t>
              </a:r>
              <a:r>
                <a:rPr lang="en-US" sz="1800" b="1" dirty="0" smtClean="0"/>
                <a:t> funnel</a:t>
              </a:r>
              <a:endParaRPr lang="ru-RU" sz="1800" b="1" dirty="0"/>
            </a:p>
          </p:txBody>
        </p:sp>
        <p:cxnSp>
          <p:nvCxnSpPr>
            <p:cNvPr id="14" name="Straight Connector 13"/>
            <p:cNvCxnSpPr/>
            <p:nvPr/>
          </p:nvCxnSpPr>
          <p:spPr>
            <a:xfrm flipV="1">
              <a:off x="4312309" y="2356521"/>
              <a:ext cx="682799" cy="518143"/>
            </a:xfrm>
            <a:prstGeom prst="line">
              <a:avLst/>
            </a:prstGeom>
            <a:ln w="190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4343399" y="3153264"/>
              <a:ext cx="829129" cy="409188"/>
            </a:xfrm>
            <a:prstGeom prst="line">
              <a:avLst/>
            </a:prstGeom>
            <a:ln w="190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1225885" y="2460306"/>
            <a:ext cx="1521995" cy="592123"/>
            <a:chOff x="1225885" y="2091810"/>
            <a:chExt cx="1521995" cy="592123"/>
          </a:xfrm>
        </p:grpSpPr>
        <p:sp>
          <p:nvSpPr>
            <p:cNvPr id="16" name="TextBox 15"/>
            <p:cNvSpPr txBox="1"/>
            <p:nvPr/>
          </p:nvSpPr>
          <p:spPr>
            <a:xfrm>
              <a:off x="1729653" y="2091810"/>
              <a:ext cx="1018227" cy="276999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none" tIns="0" bIns="0" rtlCol="0">
              <a:spAutoFit/>
            </a:bodyPr>
            <a:lstStyle/>
            <a:p>
              <a:r>
                <a:rPr lang="en-US" sz="1800" b="1" dirty="0" smtClean="0"/>
                <a:t>DC grid</a:t>
              </a:r>
              <a:endParaRPr lang="ru-RU" sz="1800" b="1" dirty="0"/>
            </a:p>
          </p:txBody>
        </p:sp>
        <p:cxnSp>
          <p:nvCxnSpPr>
            <p:cNvPr id="17" name="Straight Connector 16"/>
            <p:cNvCxnSpPr/>
            <p:nvPr/>
          </p:nvCxnSpPr>
          <p:spPr>
            <a:xfrm flipH="1">
              <a:off x="1225885" y="2368809"/>
              <a:ext cx="746456" cy="315124"/>
            </a:xfrm>
            <a:prstGeom prst="line">
              <a:avLst/>
            </a:prstGeom>
            <a:ln w="190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860936" y="3602763"/>
            <a:ext cx="3013202" cy="521910"/>
            <a:chOff x="860936" y="3234267"/>
            <a:chExt cx="3013202" cy="521910"/>
          </a:xfrm>
        </p:grpSpPr>
        <p:sp>
          <p:nvSpPr>
            <p:cNvPr id="18" name="TextBox 17"/>
            <p:cNvSpPr txBox="1"/>
            <p:nvPr/>
          </p:nvSpPr>
          <p:spPr>
            <a:xfrm>
              <a:off x="1791517" y="3479178"/>
              <a:ext cx="2082621" cy="276999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none" tIns="0" bIns="0" rtlCol="0">
              <a:spAutoFit/>
            </a:bodyPr>
            <a:lstStyle/>
            <a:p>
              <a:r>
                <a:rPr lang="en-US" sz="1800" b="1" dirty="0">
                  <a:solidFill>
                    <a:srgbClr val="FF0000"/>
                  </a:solidFill>
                </a:rPr>
                <a:t>E</a:t>
              </a:r>
              <a:r>
                <a:rPr lang="en-US" sz="1800" b="1" dirty="0" smtClean="0">
                  <a:solidFill>
                    <a:srgbClr val="FF0000"/>
                  </a:solidFill>
                </a:rPr>
                <a:t>ntrance window</a:t>
              </a:r>
              <a:endParaRPr lang="ru-RU" sz="18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 flipV="1">
              <a:off x="860936" y="3234267"/>
              <a:ext cx="930581" cy="383410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/>
          <p:nvPr/>
        </p:nvSpPr>
        <p:spPr>
          <a:xfrm>
            <a:off x="4985107" y="2388482"/>
            <a:ext cx="9621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5 </a:t>
            </a:r>
            <a:r>
              <a:rPr lang="en-US" sz="1800" b="1" dirty="0" smtClean="0">
                <a:solidFill>
                  <a:srgbClr val="FFFF00"/>
                </a:solidFill>
              </a:rPr>
              <a:t>mbar</a:t>
            </a:r>
            <a:endParaRPr lang="ru-RU" sz="2000" b="1" dirty="0">
              <a:solidFill>
                <a:srgbClr val="FFFF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40276" y="2331875"/>
            <a:ext cx="1140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FFFF00"/>
                </a:solidFill>
              </a:rPr>
              <a:t>0.8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1800" b="1" dirty="0" smtClean="0">
                <a:solidFill>
                  <a:srgbClr val="FFFF00"/>
                </a:solidFill>
              </a:rPr>
              <a:t>mbar</a:t>
            </a:r>
            <a:endParaRPr lang="ru-RU" sz="1800" b="1" dirty="0">
              <a:solidFill>
                <a:srgbClr val="FFFF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841267" y="2053261"/>
            <a:ext cx="1391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FFFF00"/>
                </a:solidFill>
              </a:rPr>
              <a:t>3</a:t>
            </a:r>
            <a:r>
              <a:rPr lang="en-US" sz="18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∙</a:t>
            </a:r>
            <a:r>
              <a:rPr lang="en-US" sz="1800" b="1" dirty="0" smtClean="0">
                <a:solidFill>
                  <a:srgbClr val="FFFF00"/>
                </a:solidFill>
              </a:rPr>
              <a:t>10</a:t>
            </a:r>
            <a:r>
              <a:rPr lang="en-US" sz="1800" b="1" baseline="30000" dirty="0" smtClean="0">
                <a:solidFill>
                  <a:srgbClr val="FFFF00"/>
                </a:solidFill>
              </a:rPr>
              <a:t>-4</a:t>
            </a:r>
            <a:r>
              <a:rPr lang="en-US" sz="1800" b="1" dirty="0" smtClean="0">
                <a:solidFill>
                  <a:srgbClr val="FFFF00"/>
                </a:solidFill>
              </a:rPr>
              <a:t> mbar</a:t>
            </a:r>
            <a:endParaRPr lang="ru-RU" sz="1800" b="1" dirty="0">
              <a:solidFill>
                <a:srgbClr val="FFFF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57387" y="3386046"/>
            <a:ext cx="11961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300 mbar</a:t>
            </a:r>
            <a:endParaRPr lang="ru-RU" sz="2000" b="1" dirty="0">
              <a:solidFill>
                <a:srgbClr val="FFFF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874138" y="4543988"/>
            <a:ext cx="1371600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smtClean="0"/>
              <a:t>= 70 K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64092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RF-funnel system for ion extraction &amp; bunching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10,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2017 Science Week - ARIEL/ISAC Nuclear Physics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16" name="TextBox 4"/>
          <p:cNvSpPr txBox="1">
            <a:spLocks noChangeArrowheads="1"/>
          </p:cNvSpPr>
          <p:nvPr/>
        </p:nvSpPr>
        <p:spPr bwMode="auto">
          <a:xfrm>
            <a:off x="5278439" y="2276476"/>
            <a:ext cx="1944687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/>
          <a:lstStyle>
            <a:lvl1pPr marL="742950" indent="-285750" algn="l">
              <a:buChar char="•"/>
              <a:defRPr sz="2800">
                <a:solidFill>
                  <a:schemeClr val="tx1"/>
                </a:solidFill>
                <a:latin typeface="MetaPlus" pitchFamily="34" charset="0"/>
              </a:defRPr>
            </a:lvl1pPr>
            <a:lvl2pPr marL="742950" indent="-285750" algn="l">
              <a:buChar char="–"/>
              <a:defRPr sz="2400">
                <a:solidFill>
                  <a:schemeClr val="tx1"/>
                </a:solidFill>
                <a:latin typeface="MetaPlus" pitchFamily="34" charset="0"/>
              </a:defRPr>
            </a:lvl2pPr>
            <a:lvl3pPr marL="1143000" indent="-228600" algn="l">
              <a:buChar char="•"/>
              <a:defRPr sz="2400">
                <a:solidFill>
                  <a:schemeClr val="tx1"/>
                </a:solidFill>
                <a:latin typeface="MetaPlus" pitchFamily="34" charset="0"/>
              </a:defRPr>
            </a:lvl3pPr>
            <a:lvl4pPr marL="1600200" indent="-228600" algn="l">
              <a:buChar char="–"/>
              <a:defRPr sz="2000">
                <a:solidFill>
                  <a:schemeClr val="tx1"/>
                </a:solidFill>
                <a:latin typeface="MetaPlus" pitchFamily="34" charset="0"/>
              </a:defRPr>
            </a:lvl4pPr>
            <a:lvl5pPr marL="2057400" indent="-228600" algn="l">
              <a:buChar char="»"/>
              <a:defRPr sz="2000">
                <a:solidFill>
                  <a:schemeClr val="tx1"/>
                </a:solidFill>
                <a:latin typeface="MetaPlu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etaPlu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etaPlu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etaPlu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etaPlus" pitchFamily="34" charset="0"/>
              </a:defRPr>
            </a:lvl9pPr>
          </a:lstStyle>
          <a:p>
            <a:pPr marL="7429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ru-RU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aPlus" pitchFamily="34" charset="0"/>
                <a:ea typeface="+mn-ea"/>
                <a:cs typeface="+mn-cs"/>
              </a:rPr>
              <a:t>E</a:t>
            </a:r>
            <a:r>
              <a:rPr kumimoji="0" lang="en-US" altLang="ru-RU" sz="1800" b="0" i="0" u="none" strike="noStrike" kern="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aPlus" pitchFamily="34" charset="0"/>
                <a:ea typeface="+mn-ea"/>
                <a:cs typeface="+mn-cs"/>
              </a:rPr>
              <a:t>DC</a:t>
            </a:r>
            <a:r>
              <a:rPr kumimoji="0" lang="en-US" altLang="ru-RU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aPlus" pitchFamily="34" charset="0"/>
                <a:ea typeface="+mn-ea"/>
                <a:cs typeface="+mn-cs"/>
              </a:rPr>
              <a:t> &gt; 80 V/cm</a:t>
            </a:r>
            <a:endParaRPr kumimoji="0" lang="ru-RU" altLang="ru-RU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17" name="Straight Connector 9"/>
          <p:cNvCxnSpPr>
            <a:cxnSpLocks noChangeShapeType="1"/>
          </p:cNvCxnSpPr>
          <p:nvPr/>
        </p:nvCxnSpPr>
        <p:spPr bwMode="auto">
          <a:xfrm>
            <a:off x="7104064" y="2420939"/>
            <a:ext cx="287337" cy="1587"/>
          </a:xfrm>
          <a:prstGeom prst="line">
            <a:avLst/>
          </a:prstGeom>
          <a:noFill/>
          <a:ln w="19050" algn="ctr">
            <a:solidFill>
              <a:sysClr val="window" lastClr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658782" y="1411061"/>
            <a:ext cx="6369050" cy="461962"/>
          </a:xfrm>
          <a:prstGeom prst="rect">
            <a:avLst/>
          </a:prstGeom>
          <a:solidFill>
            <a:srgbClr val="FFFF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buChar char="•"/>
              <a:defRPr sz="2800">
                <a:solidFill>
                  <a:schemeClr val="tx1"/>
                </a:solidFill>
                <a:latin typeface="MetaPlus" pitchFamily="34" charset="0"/>
              </a:defRPr>
            </a:lvl1pPr>
            <a:lvl2pPr marL="742950" indent="-285750" algn="l">
              <a:buChar char="–"/>
              <a:defRPr sz="2400">
                <a:solidFill>
                  <a:schemeClr val="tx1"/>
                </a:solidFill>
                <a:latin typeface="MetaPlus" pitchFamily="34" charset="0"/>
              </a:defRPr>
            </a:lvl2pPr>
            <a:lvl3pPr marL="1143000" indent="-228600" algn="l">
              <a:buChar char="•"/>
              <a:defRPr sz="2400">
                <a:solidFill>
                  <a:schemeClr val="tx1"/>
                </a:solidFill>
                <a:latin typeface="MetaPlus" pitchFamily="34" charset="0"/>
              </a:defRPr>
            </a:lvl3pPr>
            <a:lvl4pPr marL="1600200" indent="-228600" algn="l">
              <a:buChar char="–"/>
              <a:defRPr sz="2000">
                <a:solidFill>
                  <a:schemeClr val="tx1"/>
                </a:solidFill>
                <a:latin typeface="MetaPlus" pitchFamily="34" charset="0"/>
              </a:defRPr>
            </a:lvl4pPr>
            <a:lvl5pPr marL="2057400" indent="-228600" algn="l">
              <a:buChar char="»"/>
              <a:defRPr sz="2000">
                <a:solidFill>
                  <a:schemeClr val="tx1"/>
                </a:solidFill>
                <a:latin typeface="MetaPlu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etaPlu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etaPlu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etaPlu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etaPlus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ru-RU" sz="2400" kern="0" dirty="0">
                <a:solidFill>
                  <a:srgbClr val="44546A"/>
                </a:solidFill>
                <a:ea typeface="+mn-ea"/>
                <a:cs typeface="+mn-cs"/>
              </a:rPr>
              <a:t>G</a:t>
            </a:r>
            <a:r>
              <a:rPr kumimoji="0" lang="en-US" alt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etaPlus" pitchFamily="34" charset="0"/>
                <a:ea typeface="+mn-ea"/>
                <a:cs typeface="+mn-cs"/>
              </a:rPr>
              <a:t>as </a:t>
            </a:r>
            <a:r>
              <a:rPr kumimoji="0" lang="en-US" alt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etaPlus" pitchFamily="34" charset="0"/>
                <a:ea typeface="+mn-ea"/>
                <a:cs typeface="+mn-cs"/>
              </a:rPr>
              <a:t>dynamic </a:t>
            </a:r>
            <a:r>
              <a:rPr kumimoji="0" lang="en-US" alt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etaPlus" pitchFamily="34" charset="0"/>
                <a:ea typeface="+mn-ea"/>
                <a:cs typeface="+mn-cs"/>
              </a:rPr>
              <a:t>simulation for velocity flow field</a:t>
            </a:r>
            <a:endParaRPr kumimoji="0" lang="de-DE" altLang="ru-RU" sz="2400" b="0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MetaPlus" pitchFamily="34" charset="0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506270" y="2297454"/>
            <a:ext cx="1637730" cy="2031325"/>
          </a:xfrm>
          <a:prstGeom prst="rect">
            <a:avLst/>
          </a:prstGeom>
          <a:gradFill>
            <a:gsLst>
              <a:gs pos="0">
                <a:srgbClr val="5B9BD5">
                  <a:tint val="66000"/>
                  <a:satMod val="160000"/>
                </a:srgbClr>
              </a:gs>
              <a:gs pos="50000">
                <a:srgbClr val="5B9BD5">
                  <a:tint val="44500"/>
                  <a:satMod val="160000"/>
                </a:srgbClr>
              </a:gs>
              <a:gs pos="100000">
                <a:srgbClr val="5B9BD5">
                  <a:tint val="23500"/>
                  <a:satMod val="160000"/>
                </a:srgbClr>
              </a:gs>
            </a:gsLst>
            <a:lin ang="5400000" scaled="0"/>
          </a:gradFill>
          <a:ln w="19050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Extraction lens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is placed  at 10 mm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downstream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4</a:t>
            </a:r>
            <a:r>
              <a:rPr kumimoji="0" lang="en-US" sz="1800" b="1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funnel exit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(not shown)</a:t>
            </a: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6" y="1966312"/>
            <a:ext cx="7491984" cy="409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593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Bunched operation for </a:t>
            </a:r>
            <a:r>
              <a:rPr lang="en-US" baseline="30000" dirty="0" smtClean="0"/>
              <a:t>100</a:t>
            </a:r>
            <a:r>
              <a:rPr lang="en-US" dirty="0" smtClean="0"/>
              <a:t>Sn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10,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2017 Science Week - ARIEL/ISAC Nuclear Physics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518708" y="954668"/>
            <a:ext cx="6106584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Time-of-flight spectrum of the extracted beam</a:t>
            </a:r>
            <a:endParaRPr lang="ru-RU" b="1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9100302"/>
              </p:ext>
            </p:extLst>
          </p:nvPr>
        </p:nvGraphicFramePr>
        <p:xfrm>
          <a:off x="1381654" y="1549400"/>
          <a:ext cx="6380693" cy="47000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15965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38225" y="1300162"/>
            <a:ext cx="7067550" cy="479107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masses tell us?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10,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2017 Science Week - ARIEL/ISAC Nuclear Physics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0" y="827755"/>
            <a:ext cx="3736428" cy="5620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113F7C"/>
                </a:solidFill>
                <a:latin typeface="Myriad Pro"/>
                <a:ea typeface="ＭＳ Ｐゴシック" pitchFamily="-109" charset="-128"/>
                <a:cs typeface="Myriad Pro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400">
                <a:solidFill>
                  <a:srgbClr val="4F4946"/>
                </a:solidFill>
                <a:latin typeface="Myriad Pro"/>
                <a:ea typeface="ＭＳ Ｐゴシック" pitchFamily="-109" charset="-128"/>
                <a:cs typeface="Myriad Pro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4F4946"/>
                </a:solidFill>
                <a:latin typeface="Myriad Pro"/>
                <a:ea typeface="ＭＳ Ｐゴシック" pitchFamily="-109" charset="-128"/>
                <a:cs typeface="Myriad Pro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>
                <a:solidFill>
                  <a:srgbClr val="4F4946"/>
                </a:solidFill>
                <a:latin typeface="+mj-lt"/>
                <a:ea typeface="ＭＳ Ｐゴシック" pitchFamily="-109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600">
                <a:solidFill>
                  <a:srgbClr val="4F4946"/>
                </a:solidFill>
                <a:latin typeface="+mj-lt"/>
                <a:ea typeface="ＭＳ Ｐゴシック" pitchFamily="-109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800000"/>
                </a:solidFill>
                <a:latin typeface="+mn-lt"/>
                <a:ea typeface="ＭＳ Ｐゴシック" pitchFamily="-109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800000"/>
                </a:solidFill>
                <a:latin typeface="+mn-lt"/>
                <a:ea typeface="ＭＳ Ｐゴシック" pitchFamily="-109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800000"/>
                </a:solidFill>
                <a:latin typeface="+mn-lt"/>
                <a:ea typeface="ＭＳ Ｐゴシック" pitchFamily="-109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800000"/>
                </a:solidFill>
                <a:latin typeface="+mn-lt"/>
                <a:ea typeface="ＭＳ Ｐゴシック" pitchFamily="-109" charset="-128"/>
              </a:defRPr>
            </a:lvl9pPr>
          </a:lstStyle>
          <a:p>
            <a:r>
              <a:rPr lang="en-US" dirty="0" smtClean="0"/>
              <a:t>Nuclear Masses of Rare Isotopes:</a:t>
            </a:r>
          </a:p>
          <a:p>
            <a:pPr lvl="1"/>
            <a:r>
              <a:rPr lang="en-US" dirty="0" smtClean="0"/>
              <a:t>Magic numbers of exotic nuclei (</a:t>
            </a:r>
            <a:r>
              <a:rPr lang="en-US" dirty="0"/>
              <a:t>new shell closures</a:t>
            </a:r>
            <a:r>
              <a:rPr lang="en-US" dirty="0" smtClean="0"/>
              <a:t>)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R</a:t>
            </a:r>
            <a:r>
              <a:rPr lang="en-US" dirty="0"/>
              <a:t>-process waiting </a:t>
            </a:r>
            <a:r>
              <a:rPr lang="en-US" dirty="0" smtClean="0"/>
              <a:t>points</a:t>
            </a:r>
            <a:endParaRPr lang="en-US" dirty="0"/>
          </a:p>
          <a:p>
            <a:pPr lvl="1"/>
            <a:r>
              <a:rPr lang="en-US" dirty="0" smtClean="0"/>
              <a:t>Inform theory</a:t>
            </a:r>
          </a:p>
          <a:p>
            <a:pPr lvl="1"/>
            <a:r>
              <a:rPr lang="en-US" dirty="0" smtClean="0"/>
              <a:t>CKM matrix</a:t>
            </a:r>
          </a:p>
          <a:p>
            <a:pPr lvl="1">
              <a:buFont typeface="Arial"/>
              <a:buNone/>
            </a:pPr>
            <a:endParaRPr lang="en-US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4687946" y="5985024"/>
            <a:ext cx="320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Calibri" panose="020F0502020204030204" pitchFamily="34" charset="0"/>
              </a:rPr>
              <a:t>Slide courtesy of B. Kootte</a:t>
            </a:r>
            <a:endParaRPr lang="en-US" sz="1600" i="1" dirty="0">
              <a:latin typeface="Calibri" panose="020F050202020403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523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Bunched operation for </a:t>
            </a:r>
            <a:r>
              <a:rPr lang="en-US" baseline="30000" dirty="0" smtClean="0"/>
              <a:t>100</a:t>
            </a:r>
            <a:r>
              <a:rPr lang="en-US" dirty="0" smtClean="0"/>
              <a:t>Sn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10,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2017 Science Week - ARIEL/ISAC Nuclear Physics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02246"/>
              </p:ext>
            </p:extLst>
          </p:nvPr>
        </p:nvGraphicFramePr>
        <p:xfrm>
          <a:off x="995098" y="1541267"/>
          <a:ext cx="7153805" cy="4639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445684" y="992199"/>
            <a:ext cx="6252633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Axial velocity  spectrum of the extracted bunch</a:t>
            </a:r>
            <a:endParaRPr lang="ru-RU" b="1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614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Bunched operation for </a:t>
            </a:r>
            <a:r>
              <a:rPr lang="en-US" baseline="30000" dirty="0" smtClean="0"/>
              <a:t>100</a:t>
            </a:r>
            <a:r>
              <a:rPr lang="en-US" dirty="0" smtClean="0"/>
              <a:t>Sn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10,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2017 Science Week - ARIEL/ISAC Nuclear Physics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339850" y="1036134"/>
            <a:ext cx="64643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Radial velocity  spectrum of the extracted bunch</a:t>
            </a:r>
            <a:endParaRPr lang="ru-RU" b="1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8911470"/>
              </p:ext>
            </p:extLst>
          </p:nvPr>
        </p:nvGraphicFramePr>
        <p:xfrm>
          <a:off x="915723" y="1583268"/>
          <a:ext cx="7312554" cy="46312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2602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6412"/>
            <a:ext cx="8229600" cy="4949588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EMMATrap</a:t>
            </a:r>
            <a:r>
              <a:rPr lang="en-US" dirty="0" smtClean="0"/>
              <a:t> allows measurement of very exotic isotopes that are inaccessible through ISAC</a:t>
            </a:r>
          </a:p>
          <a:p>
            <a:r>
              <a:rPr lang="en-US" dirty="0"/>
              <a:t>Ion extraction development using </a:t>
            </a:r>
            <a:r>
              <a:rPr lang="en-US" dirty="0" smtClean="0"/>
              <a:t>RF-gas catcher and </a:t>
            </a:r>
            <a:r>
              <a:rPr lang="en-US" dirty="0" err="1" smtClean="0"/>
              <a:t>buncher</a:t>
            </a:r>
            <a:r>
              <a:rPr lang="en-US" dirty="0" smtClean="0"/>
              <a:t> </a:t>
            </a:r>
            <a:r>
              <a:rPr lang="en-US" dirty="0"/>
              <a:t>at McGill in collaboration with V. </a:t>
            </a:r>
            <a:r>
              <a:rPr lang="en-US" dirty="0" smtClean="0"/>
              <a:t>Varentsov</a:t>
            </a:r>
          </a:p>
          <a:p>
            <a:pPr lvl="1"/>
            <a:r>
              <a:rPr lang="en-US" dirty="0" smtClean="0"/>
              <a:t>New device allows for a compact installation and removal at EMMA focal plane</a:t>
            </a:r>
            <a:endParaRPr lang="en-US" dirty="0"/>
          </a:p>
          <a:p>
            <a:r>
              <a:rPr lang="en-US" dirty="0" smtClean="0"/>
              <a:t>Many </a:t>
            </a:r>
            <a:r>
              <a:rPr lang="en-US" dirty="0" smtClean="0"/>
              <a:t>techniques </a:t>
            </a:r>
            <a:r>
              <a:rPr lang="en-US" dirty="0" smtClean="0"/>
              <a:t>EMMATrap </a:t>
            </a:r>
            <a:r>
              <a:rPr lang="en-US" dirty="0" smtClean="0"/>
              <a:t>well established at radioactive ion </a:t>
            </a:r>
            <a:r>
              <a:rPr lang="en-US" dirty="0" smtClean="0"/>
              <a:t>facilities </a:t>
            </a:r>
            <a:endParaRPr lang="en-US" dirty="0" smtClean="0"/>
          </a:p>
          <a:p>
            <a:r>
              <a:rPr lang="en-US" dirty="0" smtClean="0"/>
              <a:t>Removal of Penning trap allows for earlier operation</a:t>
            </a:r>
          </a:p>
          <a:p>
            <a:pPr lvl="1"/>
            <a:r>
              <a:rPr lang="en-US" dirty="0" smtClean="0"/>
              <a:t>More flexible 5-year plan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10,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2017 Science Week - ARIEL/ISAC Nuclear Physics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14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dlascar\Google Drive\Sr_LOI\figs\path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962" y="1295400"/>
            <a:ext cx="6142038" cy="5562600"/>
          </a:xfrm>
          <a:prstGeom prst="snip2DiagRect">
            <a:avLst>
              <a:gd name="adj1" fmla="val 50000"/>
              <a:gd name="adj2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" t="9405" r="43542" b="8705"/>
          <a:stretch/>
        </p:blipFill>
        <p:spPr bwMode="auto">
          <a:xfrm>
            <a:off x="229863" y="685800"/>
            <a:ext cx="4570737" cy="3880399"/>
          </a:xfrm>
          <a:prstGeom prst="snip2DiagRect">
            <a:avLst>
              <a:gd name="adj1" fmla="val 14522"/>
              <a:gd name="adj2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868363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i="1" dirty="0" err="1" smtClean="0"/>
              <a:t>rp</a:t>
            </a:r>
            <a:r>
              <a:rPr lang="en-US" dirty="0" smtClean="0"/>
              <a:t>-process case </a:t>
            </a:r>
            <a:r>
              <a:rPr lang="en-US" baseline="30000" dirty="0" smtClean="0"/>
              <a:t>70</a:t>
            </a:r>
            <a:r>
              <a:rPr lang="en-US" dirty="0" smtClean="0"/>
              <a:t>Kr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943600" y="2971800"/>
            <a:ext cx="1219200" cy="1669562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H="1" flipV="1">
            <a:off x="685800" y="4566199"/>
            <a:ext cx="5257802" cy="75163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608953" y="550161"/>
            <a:ext cx="2286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aseline="30000" dirty="0" smtClean="0">
                <a:latin typeface="+mj-lt"/>
              </a:rPr>
              <a:t>38</a:t>
            </a:r>
            <a:r>
              <a:rPr lang="en-US" sz="3200" dirty="0" smtClean="0">
                <a:latin typeface="+mj-lt"/>
              </a:rPr>
              <a:t>K + </a:t>
            </a:r>
            <a:r>
              <a:rPr lang="en-US" sz="3200" baseline="30000" dirty="0" smtClean="0">
                <a:latin typeface="+mj-lt"/>
              </a:rPr>
              <a:t>40</a:t>
            </a:r>
            <a:r>
              <a:rPr lang="en-US" sz="3200" dirty="0" smtClean="0">
                <a:latin typeface="+mj-lt"/>
              </a:rPr>
              <a:t>Ca</a:t>
            </a:r>
          </a:p>
          <a:p>
            <a:pPr algn="ctr"/>
            <a:r>
              <a:rPr lang="en-US" sz="3200" dirty="0" smtClean="0">
                <a:latin typeface="+mj-lt"/>
              </a:rPr>
              <a:t>200 MeV</a:t>
            </a:r>
            <a:endParaRPr lang="en-US" sz="3200" dirty="0">
              <a:latin typeface="+mj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10250" y="723900"/>
            <a:ext cx="1452219" cy="1638300"/>
            <a:chOff x="3962400" y="1905000"/>
            <a:chExt cx="1549989" cy="1772528"/>
          </a:xfrm>
        </p:grpSpPr>
        <p:sp>
          <p:nvSpPr>
            <p:cNvPr id="14" name="Rectangle 13"/>
            <p:cNvSpPr/>
            <p:nvPr/>
          </p:nvSpPr>
          <p:spPr>
            <a:xfrm>
              <a:off x="3962400" y="2209800"/>
              <a:ext cx="365760" cy="365760"/>
            </a:xfrm>
            <a:prstGeom prst="rect">
              <a:avLst/>
            </a:prstGeom>
            <a:solidFill>
              <a:srgbClr val="0070C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962400" y="2575728"/>
              <a:ext cx="365760" cy="36576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962400" y="2941656"/>
              <a:ext cx="365760" cy="365760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962400" y="3311768"/>
              <a:ext cx="365760" cy="36576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4327794" y="3319046"/>
                  <a:ext cx="904669" cy="3496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500" b="0" i="1" smtClean="0">
                            <a:latin typeface="Cambria Math"/>
                          </a:rPr>
                          <m:t>𝜎</m:t>
                        </m:r>
                        <m:r>
                          <a:rPr lang="en-US" sz="1500" b="0" i="1" smtClean="0">
                            <a:latin typeface="Cambria Math"/>
                          </a:rPr>
                          <m:t>&lt;0.1</m:t>
                        </m:r>
                      </m:oMath>
                    </m:oMathPara>
                  </a14:m>
                  <a:endParaRPr lang="en-US" sz="1500" dirty="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27794" y="3319046"/>
                  <a:ext cx="904669" cy="349642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4262121" y="2971800"/>
                  <a:ext cx="1250268" cy="35796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500" b="0" i="1" smtClean="0">
                            <a:latin typeface="Cambria Math"/>
                          </a:rPr>
                          <m:t>0.1&lt;</m:t>
                        </m:r>
                        <m:r>
                          <a:rPr lang="en-US" sz="1500" b="0" i="1" smtClean="0">
                            <a:latin typeface="Cambria Math"/>
                          </a:rPr>
                          <m:t>𝜎</m:t>
                        </m:r>
                        <m:r>
                          <a:rPr lang="en-US" sz="1500" b="0" i="1" smtClean="0">
                            <a:latin typeface="Cambria Math"/>
                          </a:rPr>
                          <m:t>&lt;5</m:t>
                        </m:r>
                      </m:oMath>
                    </m:oMathPara>
                  </a14:m>
                  <a:endParaRPr lang="en-US" sz="1500" dirty="0"/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2121" y="2971800"/>
                  <a:ext cx="1250268" cy="357967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4267785" y="2590801"/>
                  <a:ext cx="1208669" cy="35796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500" i="1" smtClean="0">
                            <a:latin typeface="Cambria Math"/>
                          </a:rPr>
                          <m:t>5</m:t>
                        </m:r>
                        <m:r>
                          <a:rPr lang="en-US" sz="1500" b="0" i="1" smtClean="0">
                            <a:latin typeface="Cambria Math"/>
                          </a:rPr>
                          <m:t>&lt;</m:t>
                        </m:r>
                        <m:r>
                          <a:rPr lang="en-US" sz="1500" b="0" i="1" smtClean="0">
                            <a:latin typeface="Cambria Math"/>
                          </a:rPr>
                          <m:t>𝜎</m:t>
                        </m:r>
                        <m:r>
                          <a:rPr lang="en-US" sz="1500" b="0" i="1" smtClean="0">
                            <a:latin typeface="Cambria Math"/>
                          </a:rPr>
                          <m:t>&lt;25</m:t>
                        </m:r>
                      </m:oMath>
                    </m:oMathPara>
                  </a14:m>
                  <a:endParaRPr lang="en-US" sz="1500" dirty="0"/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7785" y="2590801"/>
                  <a:ext cx="1208669" cy="357967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4278871" y="2209800"/>
                  <a:ext cx="838215" cy="35796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500" b="0" i="1" smtClean="0">
                            <a:latin typeface="Cambria Math"/>
                          </a:rPr>
                          <m:t>2</m:t>
                        </m:r>
                        <m:r>
                          <a:rPr lang="en-US" sz="1500" i="1" smtClean="0">
                            <a:latin typeface="Cambria Math"/>
                          </a:rPr>
                          <m:t>5</m:t>
                        </m:r>
                        <m:r>
                          <a:rPr lang="en-US" sz="1500" b="0" i="1" smtClean="0">
                            <a:latin typeface="Cambria Math"/>
                          </a:rPr>
                          <m:t>&lt;</m:t>
                        </m:r>
                        <m:r>
                          <a:rPr lang="en-US" sz="1500" b="0" i="1" smtClean="0">
                            <a:latin typeface="Cambria Math"/>
                          </a:rPr>
                          <m:t>𝜎</m:t>
                        </m:r>
                      </m:oMath>
                    </m:oMathPara>
                  </a14:m>
                  <a:endParaRPr lang="en-US" sz="1500" dirty="0"/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78871" y="2209800"/>
                  <a:ext cx="838215" cy="357967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4343400" y="1905000"/>
                  <a:ext cx="838947" cy="35796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500" b="0" i="1" smtClean="0">
                            <a:latin typeface="Cambria Math"/>
                          </a:rPr>
                          <m:t>𝜎</m:t>
                        </m:r>
                        <m:r>
                          <m:rPr>
                            <m:nor/>
                          </m:rPr>
                          <a:rPr lang="en-US" sz="1500" b="0" i="0" smtClean="0">
                            <a:latin typeface="Cambria Math"/>
                          </a:rPr>
                          <m:t> (</m:t>
                        </m:r>
                        <m:r>
                          <m:rPr>
                            <m:nor/>
                          </m:rPr>
                          <a:rPr lang="en-US" sz="1500" b="0" i="0" smtClean="0">
                            <a:latin typeface="Cambria Math"/>
                          </a:rPr>
                          <m:t>mb</m:t>
                        </m:r>
                        <m:r>
                          <m:rPr>
                            <m:nor/>
                          </m:rPr>
                          <a:rPr lang="en-US" sz="1500" b="0" i="0" smtClean="0">
                            <a:latin typeface="Cambria Math"/>
                          </a:rPr>
                          <m:t>)</m:t>
                        </m:r>
                      </m:oMath>
                    </m:oMathPara>
                  </a14:m>
                  <a:endParaRPr lang="en-US" sz="1500" dirty="0"/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43400" y="1905000"/>
                  <a:ext cx="838947" cy="357967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 b="-74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0" name="Group 29" hidden="1"/>
          <p:cNvGrpSpPr/>
          <p:nvPr/>
        </p:nvGrpSpPr>
        <p:grpSpPr>
          <a:xfrm>
            <a:off x="2148602" y="4914399"/>
            <a:ext cx="807716" cy="795392"/>
            <a:chOff x="196334" y="4341809"/>
            <a:chExt cx="807716" cy="795392"/>
          </a:xfrm>
        </p:grpSpPr>
        <p:cxnSp>
          <p:nvCxnSpPr>
            <p:cNvPr id="12" name="Straight Arrow Connector 11"/>
            <p:cNvCxnSpPr/>
            <p:nvPr/>
          </p:nvCxnSpPr>
          <p:spPr>
            <a:xfrm flipV="1">
              <a:off x="381000" y="4613835"/>
              <a:ext cx="0" cy="49400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 rot="16200000">
              <a:off x="234966" y="4303177"/>
              <a:ext cx="292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Z</a:t>
              </a:r>
              <a:endParaRPr lang="en-US" dirty="0"/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rot="5400000" flipV="1">
              <a:off x="628003" y="4860838"/>
              <a:ext cx="0" cy="49400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670304" y="4767869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</a:t>
              </a:r>
              <a:endParaRPr lang="en-US" dirty="0"/>
            </a:p>
          </p:txBody>
        </p:sp>
      </p:grpSp>
      <p:sp>
        <p:nvSpPr>
          <p:cNvPr id="27" name="Rectangle 26"/>
          <p:cNvSpPr/>
          <p:nvPr/>
        </p:nvSpPr>
        <p:spPr>
          <a:xfrm>
            <a:off x="228600" y="533400"/>
            <a:ext cx="4572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 flipH="1" flipV="1">
            <a:off x="4145423" y="854091"/>
            <a:ext cx="3017379" cy="211771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6851390"/>
              </p:ext>
            </p:extLst>
          </p:nvPr>
        </p:nvGraphicFramePr>
        <p:xfrm>
          <a:off x="82249" y="685800"/>
          <a:ext cx="245586" cy="3878006"/>
        </p:xfrm>
        <a:graphic>
          <a:graphicData uri="http://schemas.openxmlformats.org/drawingml/2006/table">
            <a:tbl>
              <a:tblPr firstRow="1" bandRow="1"/>
              <a:tblGrid>
                <a:gridCol w="245586"/>
              </a:tblGrid>
              <a:tr h="352546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 smtClean="0"/>
                        <a:t>Rb</a:t>
                      </a:r>
                      <a:endParaRPr lang="en-US" sz="1000" dirty="0" smtClean="0"/>
                    </a:p>
                  </a:txBody>
                  <a:tcPr vert="vert27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52546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Kr</a:t>
                      </a:r>
                      <a:endParaRPr lang="en-US" sz="1000" dirty="0"/>
                    </a:p>
                  </a:txBody>
                  <a:tcPr vert="vert27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52546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Br</a:t>
                      </a:r>
                      <a:endParaRPr lang="en-US" sz="1000" dirty="0"/>
                    </a:p>
                  </a:txBody>
                  <a:tcPr vert="vert27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52546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Se</a:t>
                      </a:r>
                      <a:endParaRPr lang="en-US" sz="1000" dirty="0"/>
                    </a:p>
                  </a:txBody>
                  <a:tcPr vert="vert27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52546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As</a:t>
                      </a:r>
                      <a:endParaRPr lang="en-US" sz="1000" dirty="0"/>
                    </a:p>
                  </a:txBody>
                  <a:tcPr vert="vert27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52546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Ge</a:t>
                      </a:r>
                      <a:endParaRPr lang="en-US" sz="1000" dirty="0"/>
                    </a:p>
                  </a:txBody>
                  <a:tcPr vert="vert27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52546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Ga</a:t>
                      </a:r>
                      <a:endParaRPr lang="en-US" sz="1000" dirty="0"/>
                    </a:p>
                  </a:txBody>
                  <a:tcPr vert="vert27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52546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Zn</a:t>
                      </a:r>
                      <a:endParaRPr lang="en-US" sz="1000" dirty="0"/>
                    </a:p>
                  </a:txBody>
                  <a:tcPr vert="vert27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52546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Cu</a:t>
                      </a:r>
                      <a:endParaRPr lang="en-US" sz="1000" dirty="0"/>
                    </a:p>
                  </a:txBody>
                  <a:tcPr vert="vert27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52546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Ni</a:t>
                      </a:r>
                      <a:endParaRPr lang="en-US" sz="1000" dirty="0"/>
                    </a:p>
                  </a:txBody>
                  <a:tcPr vert="vert27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52546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Co</a:t>
                      </a:r>
                      <a:endParaRPr lang="en-US" sz="1000" dirty="0"/>
                    </a:p>
                  </a:txBody>
                  <a:tcPr vert="vert27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2686276" y="1143000"/>
            <a:ext cx="4174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aseline="30000" dirty="0" smtClean="0">
                <a:solidFill>
                  <a:schemeClr val="bg1"/>
                </a:solidFill>
              </a:rPr>
              <a:t>70</a:t>
            </a:r>
            <a:r>
              <a:rPr lang="en-US" sz="1400" dirty="0" smtClean="0">
                <a:solidFill>
                  <a:schemeClr val="bg1"/>
                </a:solidFill>
              </a:rPr>
              <a:t>Kr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884966" y="4703338"/>
            <a:ext cx="32590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u="sng" dirty="0" smtClean="0">
                <a:latin typeface="+mj-lt"/>
              </a:rPr>
              <a:t>ISAC yields </a:t>
            </a:r>
          </a:p>
          <a:p>
            <a:r>
              <a:rPr lang="en-US" sz="1800" baseline="30000" dirty="0" smtClean="0">
                <a:latin typeface="+mj-lt"/>
              </a:rPr>
              <a:t>72</a:t>
            </a:r>
            <a:r>
              <a:rPr lang="en-US" sz="1800" dirty="0" smtClean="0">
                <a:latin typeface="+mj-lt"/>
              </a:rPr>
              <a:t>Kr:  440/s (measured)</a:t>
            </a:r>
          </a:p>
          <a:p>
            <a:r>
              <a:rPr lang="en-US" sz="1800" baseline="30000" dirty="0" smtClean="0">
                <a:latin typeface="+mj-lt"/>
              </a:rPr>
              <a:t>70</a:t>
            </a:r>
            <a:r>
              <a:rPr lang="en-US" sz="1800" dirty="0" smtClean="0">
                <a:latin typeface="+mj-lt"/>
              </a:rPr>
              <a:t>Kr: ~0.2/s extrapolated assuming yield reduction of 50/n</a:t>
            </a:r>
            <a:endParaRPr lang="en-US" sz="1800" dirty="0">
              <a:latin typeface="+mj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8942" y="4799675"/>
            <a:ext cx="39677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Impossible </a:t>
            </a:r>
            <a:r>
              <a:rPr lang="en-US" sz="2000" dirty="0">
                <a:solidFill>
                  <a:srgbClr val="FF0000"/>
                </a:solidFill>
                <a:latin typeface="+mj-lt"/>
              </a:rPr>
              <a:t>to produce at ISAC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8942" y="5306950"/>
            <a:ext cx="33393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/>
              <a:buChar char="à"/>
            </a:pPr>
            <a:r>
              <a:rPr lang="en-US" sz="2000" dirty="0" smtClean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Possible production and </a:t>
            </a:r>
            <a:br>
              <a:rPr lang="en-US" sz="2000" dirty="0" smtClean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</a:br>
            <a:r>
              <a:rPr lang="en-US" sz="2000" dirty="0" smtClean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separation at EMMA</a:t>
            </a:r>
            <a:endParaRPr lang="en-US" sz="2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10, 2017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2017 Science Week - ARIEL/ISAC Nuclear Physics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309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2" name="Rectangle 6"/>
          <p:cNvSpPr>
            <a:spLocks/>
          </p:cNvSpPr>
          <p:nvPr/>
        </p:nvSpPr>
        <p:spPr bwMode="auto">
          <a:xfrm>
            <a:off x="3268266" y="177392"/>
            <a:ext cx="1385764" cy="276999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Calibri"/>
                <a:ea typeface="Gill Sans" charset="0"/>
                <a:cs typeface="Gill Sans" charset="0"/>
              </a:rPr>
              <a:t>The TITAN RFQ</a:t>
            </a:r>
          </a:p>
        </p:txBody>
      </p:sp>
      <p:pic>
        <p:nvPicPr>
          <p:cNvPr id="3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3204" y="731651"/>
            <a:ext cx="1678532" cy="287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itle 1"/>
          <p:cNvSpPr>
            <a:spLocks noGrp="1"/>
          </p:cNvSpPr>
          <p:nvPr>
            <p:ph type="title"/>
          </p:nvPr>
        </p:nvSpPr>
        <p:spPr>
          <a:xfrm>
            <a:off x="457200" y="250871"/>
            <a:ext cx="8229600" cy="605977"/>
          </a:xfrm>
        </p:spPr>
        <p:txBody>
          <a:bodyPr>
            <a:normAutofit/>
          </a:bodyPr>
          <a:lstStyle/>
          <a:p>
            <a:r>
              <a:rPr lang="en-US" dirty="0" smtClean="0"/>
              <a:t>Linear Paul Trap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571472" y="4101435"/>
            <a:ext cx="4357718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Necessary ingredients</a:t>
            </a:r>
          </a:p>
          <a:p>
            <a:pPr defTabSz="914400" fontAlgn="auto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250 kHz to 1 MHz RF along the electrodes</a:t>
            </a:r>
          </a:p>
          <a:p>
            <a:pPr defTabSz="914400" fontAlgn="auto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Axial DC gradient</a:t>
            </a:r>
          </a:p>
          <a:p>
            <a:pPr defTabSz="914400" fontAlgn="auto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Buffer gas cooling on the order of a few </a:t>
            </a:r>
            <a:r>
              <a:rPr lang="en-US" sz="180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ms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13" descr="traj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56485" y="4191483"/>
            <a:ext cx="3140947" cy="2087077"/>
          </a:xfrm>
          <a:prstGeom prst="rect">
            <a:avLst/>
          </a:prstGeom>
          <a:noFill/>
        </p:spPr>
      </p:pic>
      <p:sp>
        <p:nvSpPr>
          <p:cNvPr id="42" name="TextBox 41"/>
          <p:cNvSpPr txBox="1"/>
          <p:nvPr/>
        </p:nvSpPr>
        <p:spPr>
          <a:xfrm>
            <a:off x="2509149" y="5853735"/>
            <a:ext cx="3300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Radial trajectory of </a:t>
            </a:r>
            <a:r>
              <a:rPr lang="en-US" sz="1400" baseline="30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133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Cs in 2.5 x 10</a:t>
            </a:r>
            <a:r>
              <a:rPr lang="en-US" sz="1400" baseline="30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-2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mbar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Viscous drag model calculation</a:t>
            </a:r>
            <a:endParaRPr lang="en-US" sz="14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33242" y="5049720"/>
            <a:ext cx="43593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(mm)</a:t>
            </a:r>
            <a:endParaRPr lang="en-US" sz="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92416" y="1669970"/>
            <a:ext cx="49564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10 mm</a:t>
            </a:r>
          </a:p>
        </p:txBody>
      </p:sp>
      <p:pic>
        <p:nvPicPr>
          <p:cNvPr id="11" name="Picture 10" descr="RFQelectrodes_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2000" y="528446"/>
            <a:ext cx="4933379" cy="3585600"/>
          </a:xfrm>
          <a:prstGeom prst="rect">
            <a:avLst/>
          </a:prstGeom>
        </p:spPr>
      </p:pic>
      <p:pic>
        <p:nvPicPr>
          <p:cNvPr id="12" name="Picture 11" descr="RFQelectrodes_B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52000" y="528446"/>
            <a:ext cx="4933379" cy="3585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0888" y="5728421"/>
            <a:ext cx="18960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Similar to TITAN RFQ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NIMA </a:t>
            </a:r>
            <a:r>
              <a:rPr lang="en-US" sz="16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676 (2012) </a:t>
            </a:r>
            <a:r>
              <a:rPr lang="en-US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32</a:t>
            </a:r>
            <a:endParaRPr lang="en-US" sz="16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10,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2017 Science Week - ARIEL/ISAC Nuclear Physics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303920" y="94596"/>
            <a:ext cx="26959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 smtClean="0">
                <a:solidFill>
                  <a:srgbClr val="FF0000"/>
                </a:solidFill>
              </a:rPr>
              <a:t>Slide courtesy of T. Brunner</a:t>
            </a:r>
            <a:endParaRPr lang="en-US" sz="1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3534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 hidden="1"/>
          <p:cNvSpPr>
            <a:spLocks noChangeArrowheads="1"/>
          </p:cNvSpPr>
          <p:nvPr/>
        </p:nvSpPr>
        <p:spPr bwMode="auto">
          <a:xfrm>
            <a:off x="0" y="1079500"/>
            <a:ext cx="9144000" cy="57785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7412" name="Rectangle 6" hidden="1"/>
          <p:cNvSpPr>
            <a:spLocks noChangeArrowheads="1"/>
          </p:cNvSpPr>
          <p:nvPr/>
        </p:nvSpPr>
        <p:spPr bwMode="auto">
          <a:xfrm>
            <a:off x="0" y="3124200"/>
            <a:ext cx="2895600" cy="3429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17414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150" y="2084252"/>
            <a:ext cx="2947988" cy="311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5" name="AutoShape 16"/>
          <p:cNvSpPr>
            <a:spLocks noChangeArrowheads="1"/>
          </p:cNvSpPr>
          <p:nvPr/>
        </p:nvSpPr>
        <p:spPr bwMode="auto">
          <a:xfrm>
            <a:off x="557213" y="4257540"/>
            <a:ext cx="5399087" cy="2005012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 defTabSz="914400" eaLnBrk="1" hangingPunct="1"/>
            <a:r>
              <a:rPr lang="en-US" altLang="en-US" sz="1800" dirty="0">
                <a:solidFill>
                  <a:srgbClr val="000000"/>
                </a:solidFill>
              </a:rPr>
              <a:t>Motion of ions well understood:</a:t>
            </a:r>
          </a:p>
          <a:p>
            <a:pPr algn="ctr" defTabSz="914400" eaLnBrk="1" hangingPunct="1"/>
            <a:r>
              <a:rPr lang="en-US" altLang="en-US" sz="1800" dirty="0">
                <a:solidFill>
                  <a:srgbClr val="005BA8"/>
                </a:solidFill>
              </a:rPr>
              <a:t>Three </a:t>
            </a:r>
            <a:r>
              <a:rPr lang="en-US" altLang="en-US" sz="1800" dirty="0" err="1">
                <a:solidFill>
                  <a:srgbClr val="005BA8"/>
                </a:solidFill>
              </a:rPr>
              <a:t>Eigenmotions</a:t>
            </a:r>
            <a:r>
              <a:rPr lang="en-US" altLang="en-US" sz="1800" dirty="0">
                <a:solidFill>
                  <a:srgbClr val="005BA8"/>
                </a:solidFill>
              </a:rPr>
              <a:t> can be coupled using RF</a:t>
            </a:r>
          </a:p>
          <a:p>
            <a:pPr algn="ctr" defTabSz="914400" eaLnBrk="1" hangingPunct="1"/>
            <a:endParaRPr lang="en-US" altLang="en-US" sz="1800" dirty="0">
              <a:solidFill>
                <a:srgbClr val="005BA8"/>
              </a:solidFill>
            </a:endParaRPr>
          </a:p>
          <a:p>
            <a:pPr algn="ctr" defTabSz="914400" eaLnBrk="1" hangingPunct="1"/>
            <a:endParaRPr lang="en-US" altLang="en-US" sz="1800" dirty="0">
              <a:solidFill>
                <a:srgbClr val="A02A17"/>
              </a:solidFill>
            </a:endParaRPr>
          </a:p>
          <a:p>
            <a:pPr algn="ctr" defTabSz="914400" eaLnBrk="1" hangingPunct="1"/>
            <a:r>
              <a:rPr lang="en-US" altLang="en-US" sz="1800" dirty="0">
                <a:solidFill>
                  <a:srgbClr val="A02A17"/>
                </a:solidFill>
              </a:rPr>
              <a:t>Allows us to manipulate motion</a:t>
            </a:r>
            <a:r>
              <a:rPr lang="en-US" altLang="en-US" sz="1800" dirty="0">
                <a:solidFill>
                  <a:srgbClr val="000000"/>
                </a:solidFill>
              </a:rPr>
              <a:t>: </a:t>
            </a:r>
            <a:endParaRPr lang="en-US" altLang="en-US" sz="1800" dirty="0" smtClean="0">
              <a:solidFill>
                <a:srgbClr val="000000"/>
              </a:solidFill>
            </a:endParaRPr>
          </a:p>
          <a:p>
            <a:pPr algn="ctr" defTabSz="914400" eaLnBrk="1" hangingPunct="1"/>
            <a:r>
              <a:rPr lang="en-US" altLang="en-US" sz="1800" dirty="0" smtClean="0">
                <a:solidFill>
                  <a:srgbClr val="000000"/>
                </a:solidFill>
              </a:rPr>
              <a:t>transfer </a:t>
            </a:r>
            <a:r>
              <a:rPr lang="en-US" altLang="en-US" sz="1800" dirty="0">
                <a:solidFill>
                  <a:srgbClr val="000000"/>
                </a:solidFill>
              </a:rPr>
              <a:t>from one motion into the </a:t>
            </a:r>
            <a:r>
              <a:rPr lang="en-US" altLang="en-US" sz="1800" dirty="0" smtClean="0">
                <a:solidFill>
                  <a:srgbClr val="000000"/>
                </a:solidFill>
              </a:rPr>
              <a:t>other</a:t>
            </a:r>
            <a:endParaRPr lang="en-CA" altLang="en-US" dirty="0">
              <a:solidFill>
                <a:srgbClr val="000000"/>
              </a:solidFill>
            </a:endParaRPr>
          </a:p>
        </p:txBody>
      </p:sp>
      <p:grpSp>
        <p:nvGrpSpPr>
          <p:cNvPr id="17416" name="Group 27"/>
          <p:cNvGrpSpPr>
            <a:grpSpLocks/>
          </p:cNvGrpSpPr>
          <p:nvPr/>
        </p:nvGrpSpPr>
        <p:grpSpPr bwMode="auto">
          <a:xfrm>
            <a:off x="133350" y="987290"/>
            <a:ext cx="4057650" cy="3206750"/>
            <a:chOff x="84" y="997"/>
            <a:chExt cx="2556" cy="2020"/>
          </a:xfrm>
        </p:grpSpPr>
        <p:pic>
          <p:nvPicPr>
            <p:cNvPr id="17422" name="Picture 20" descr="TITAN_PT_schematic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" y="997"/>
              <a:ext cx="2508" cy="20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23" name="Rectangle 21"/>
            <p:cNvSpPr>
              <a:spLocks noChangeArrowheads="1"/>
            </p:cNvSpPr>
            <p:nvPr/>
          </p:nvSpPr>
          <p:spPr bwMode="auto">
            <a:xfrm>
              <a:off x="2209" y="1411"/>
              <a:ext cx="431" cy="14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17424" name="Rectangle 22"/>
            <p:cNvSpPr>
              <a:spLocks noChangeArrowheads="1"/>
            </p:cNvSpPr>
            <p:nvPr/>
          </p:nvSpPr>
          <p:spPr bwMode="auto">
            <a:xfrm>
              <a:off x="2125" y="1563"/>
              <a:ext cx="165" cy="1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17425" name="Rectangle 23"/>
            <p:cNvSpPr>
              <a:spLocks noChangeArrowheads="1"/>
            </p:cNvSpPr>
            <p:nvPr/>
          </p:nvSpPr>
          <p:spPr bwMode="auto">
            <a:xfrm>
              <a:off x="2136" y="1783"/>
              <a:ext cx="110" cy="78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17426" name="Rectangle 24"/>
            <p:cNvSpPr>
              <a:spLocks noChangeArrowheads="1"/>
            </p:cNvSpPr>
            <p:nvPr/>
          </p:nvSpPr>
          <p:spPr bwMode="auto">
            <a:xfrm>
              <a:off x="84" y="1448"/>
              <a:ext cx="270" cy="150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17427" name="Rectangle 25"/>
            <p:cNvSpPr>
              <a:spLocks noChangeArrowheads="1"/>
            </p:cNvSpPr>
            <p:nvPr/>
          </p:nvSpPr>
          <p:spPr bwMode="auto">
            <a:xfrm>
              <a:off x="353" y="1524"/>
              <a:ext cx="180" cy="1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17428" name="Rectangle 26"/>
            <p:cNvSpPr>
              <a:spLocks noChangeArrowheads="1"/>
            </p:cNvSpPr>
            <p:nvPr/>
          </p:nvSpPr>
          <p:spPr bwMode="auto">
            <a:xfrm>
              <a:off x="359" y="2717"/>
              <a:ext cx="180" cy="1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665538" y="588827"/>
            <a:ext cx="5264150" cy="938213"/>
            <a:chOff x="3665538" y="588827"/>
            <a:chExt cx="5264150" cy="938213"/>
          </a:xfrm>
        </p:grpSpPr>
        <p:graphicFrame>
          <p:nvGraphicFramePr>
            <p:cNvPr id="17411" name="Object 5"/>
            <p:cNvGraphicFramePr>
              <a:graphicFrameLocks noChangeAspect="1"/>
            </p:cNvGraphicFramePr>
            <p:nvPr>
              <p:extLst/>
            </p:nvPr>
          </p:nvGraphicFramePr>
          <p:xfrm>
            <a:off x="6705600" y="635000"/>
            <a:ext cx="1993900" cy="8461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70" name="Equation" r:id="rId6" imgW="926698" imgH="393529" progId="Equation.3">
                    <p:embed/>
                  </p:oleObj>
                </mc:Choice>
                <mc:Fallback>
                  <p:oleObj name="Equation" r:id="rId6" imgW="926698" imgH="39352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05600" y="635000"/>
                          <a:ext cx="1993900" cy="8461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417" name="AutoShape 19"/>
            <p:cNvSpPr>
              <a:spLocks noChangeArrowheads="1"/>
            </p:cNvSpPr>
            <p:nvPr/>
          </p:nvSpPr>
          <p:spPr bwMode="auto">
            <a:xfrm>
              <a:off x="3665538" y="588827"/>
              <a:ext cx="5264150" cy="938213"/>
            </a:xfrm>
            <a:prstGeom prst="roundRect">
              <a:avLst>
                <a:gd name="adj" fmla="val 16667"/>
              </a:avLst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17418" name="Rectangle 4"/>
            <p:cNvSpPr>
              <a:spLocks noChangeArrowheads="1"/>
            </p:cNvSpPr>
            <p:nvPr/>
          </p:nvSpPr>
          <p:spPr bwMode="auto">
            <a:xfrm>
              <a:off x="3984625" y="847590"/>
              <a:ext cx="33528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defTabSz="914400" eaLnBrk="1" hangingPunct="1"/>
              <a:r>
                <a:rPr lang="en-US" altLang="en-US" sz="2000" b="1" dirty="0">
                  <a:solidFill>
                    <a:srgbClr val="000000"/>
                  </a:solidFill>
                </a:rPr>
                <a:t>Cyclotron frequency:</a:t>
              </a:r>
            </a:p>
          </p:txBody>
        </p:sp>
      </p:grpSp>
      <p:sp>
        <p:nvSpPr>
          <p:cNvPr id="17419" name="Rectangle 9"/>
          <p:cNvSpPr>
            <a:spLocks noChangeArrowheads="1"/>
          </p:cNvSpPr>
          <p:nvPr/>
        </p:nvSpPr>
        <p:spPr bwMode="auto">
          <a:xfrm>
            <a:off x="3606800" y="1649277"/>
            <a:ext cx="3400425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3810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defTabSz="3810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defTabSz="3810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defTabSz="3810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defTabSz="3810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defTabSz="381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defTabSz="381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defTabSz="381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defTabSz="381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r>
              <a:rPr lang="en-US" altLang="en-US" sz="2000" dirty="0" smtClean="0">
                <a:solidFill>
                  <a:srgbClr val="A02A17"/>
                </a:solidFill>
              </a:rPr>
              <a:t>Superposition of</a:t>
            </a:r>
            <a:endParaRPr lang="en-US" altLang="en-US" sz="2000" dirty="0">
              <a:solidFill>
                <a:srgbClr val="A02A17"/>
              </a:solidFill>
            </a:endParaRPr>
          </a:p>
          <a:p>
            <a:pPr marL="342900" indent="-165100" eaLnBrk="1" hangingPunct="1"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solidFill>
                  <a:srgbClr val="A02A17"/>
                </a:solidFill>
              </a:rPr>
              <a:t>strong </a:t>
            </a:r>
            <a:r>
              <a:rPr lang="en-US" altLang="en-US" sz="2000" dirty="0">
                <a:solidFill>
                  <a:srgbClr val="A02A17"/>
                </a:solidFill>
              </a:rPr>
              <a:t>magnetic </a:t>
            </a:r>
            <a:r>
              <a:rPr lang="en-US" altLang="en-US" sz="2000" dirty="0" smtClean="0">
                <a:solidFill>
                  <a:srgbClr val="A02A17"/>
                </a:solidFill>
              </a:rPr>
              <a:t>field</a:t>
            </a:r>
          </a:p>
          <a:p>
            <a:pPr marL="342900" indent="-165100" eaLnBrk="1" hangingPunct="1"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solidFill>
                  <a:srgbClr val="A02A17"/>
                </a:solidFill>
              </a:rPr>
              <a:t>weak electrostatic quadrupole </a:t>
            </a:r>
            <a:r>
              <a:rPr lang="en-US" altLang="en-US" sz="2000" dirty="0">
                <a:solidFill>
                  <a:srgbClr val="A02A17"/>
                </a:solidFill>
              </a:rPr>
              <a:t>field</a:t>
            </a:r>
          </a:p>
        </p:txBody>
      </p:sp>
      <p:pic>
        <p:nvPicPr>
          <p:cNvPr id="17420" name="Picture 28" descr="TITAN_P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25" y="3036752"/>
            <a:ext cx="2157413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19300" y="5070340"/>
            <a:ext cx="2790825" cy="390525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Penning trap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July 10,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2017 Science Week - ARIEL/ISAC Nuclear Physics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Group 9" hidden="1"/>
          <p:cNvGrpSpPr/>
          <p:nvPr/>
        </p:nvGrpSpPr>
        <p:grpSpPr>
          <a:xfrm>
            <a:off x="6344444" y="5275127"/>
            <a:ext cx="2459328" cy="950182"/>
            <a:chOff x="6344444" y="5275127"/>
            <a:chExt cx="2459328" cy="95018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6344444" y="5275127"/>
                  <a:ext cx="168142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/>
                              <a:ea typeface="+mn-ea"/>
                              <a:cs typeface="+mn-cs"/>
                            </a:rPr>
                            <m:t>𝜈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/>
                              <a:ea typeface="+mn-ea"/>
                              <a:cs typeface="+mn-cs"/>
                            </a:rPr>
                            <m:t>−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/>
                          <a:ea typeface="+mn-ea"/>
                          <a:cs typeface="+mn-cs"/>
                        </a:rPr>
                        <m:t>∼1</m:t>
                      </m:r>
                    </m:oMath>
                  </a14:m>
                  <a:r>
                    <a:rPr lang="en-US" dirty="0">
                      <a:solidFill>
                        <a:srgbClr val="000000"/>
                      </a:solidFill>
                      <a:cs typeface="+mn-cs"/>
                    </a:rPr>
                    <a:t> kHz</a:t>
                  </a: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44444" y="5275127"/>
                  <a:ext cx="1681422" cy="461665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 t="-9211" r="-4348" b="-302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6344444" y="5763644"/>
                  <a:ext cx="245932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/>
                              <a:ea typeface="+mn-ea"/>
                              <a:cs typeface="+mn-cs"/>
                            </a:rPr>
                            <m:t>𝜈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/>
                              <a:ea typeface="+mn-ea"/>
                              <a:cs typeface="+mn-cs"/>
                            </a:rPr>
                            <m:t>+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/>
                          <a:ea typeface="+mn-ea"/>
                          <a:cs typeface="+mn-cs"/>
                        </a:rPr>
                        <m:t>∼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/>
                              <a:ea typeface="+mn-ea"/>
                              <a:cs typeface="+mn-cs"/>
                            </a:rPr>
                            <m:t>𝜈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/>
                              <a:ea typeface="+mn-ea"/>
                              <a:cs typeface="+mn-cs"/>
                            </a:rPr>
                            <m:t>𝑐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/>
                          <a:ea typeface="+mn-ea"/>
                          <a:cs typeface="+mn-cs"/>
                        </a:rPr>
                        <m:t>∼1</m:t>
                      </m:r>
                    </m:oMath>
                  </a14:m>
                  <a:r>
                    <a:rPr lang="en-US" dirty="0">
                      <a:solidFill>
                        <a:srgbClr val="000000"/>
                      </a:solidFill>
                      <a:cs typeface="+mn-cs"/>
                    </a:rPr>
                    <a:t> MHz</a:t>
                  </a:r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44444" y="5763644"/>
                  <a:ext cx="2459328" cy="461665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 t="-9211" r="-2730" b="-302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" name="Rectangle 10"/>
          <p:cNvSpPr/>
          <p:nvPr/>
        </p:nvSpPr>
        <p:spPr>
          <a:xfrm>
            <a:off x="6436896" y="5433020"/>
            <a:ext cx="22744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solidFill>
                  <a:prstClr val="black"/>
                </a:solidFill>
                <a:latin typeface="Symbol" panose="05050102010706020507" pitchFamily="18" charset="2"/>
                <a:ea typeface="+mn-ea"/>
                <a:cs typeface="+mn-cs"/>
              </a:rPr>
              <a:t>d</a:t>
            </a:r>
            <a:r>
              <a:rPr lang="en-US" sz="18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</a:t>
            </a: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/m </a:t>
            </a:r>
            <a:r>
              <a:rPr lang="en-US" sz="1800" dirty="0">
                <a:solidFill>
                  <a:prstClr val="black"/>
                </a:solidFill>
                <a:latin typeface="Symbol" panose="05050102010706020507" pitchFamily="18" charset="2"/>
                <a:ea typeface="+mn-ea"/>
                <a:cs typeface="+mn-cs"/>
              </a:rPr>
              <a:t>&gt;</a:t>
            </a: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10</a:t>
            </a:r>
            <a:r>
              <a:rPr lang="en-US" sz="1800" baseline="30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-7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Half lives below 10ms measured at TITAN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76486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"/>
          <a:stretch/>
        </p:blipFill>
        <p:spPr bwMode="auto">
          <a:xfrm>
            <a:off x="526473" y="666004"/>
            <a:ext cx="7010400" cy="2184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000" y="1211310"/>
            <a:ext cx="1447800" cy="699223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71216" y="1237755"/>
            <a:ext cx="979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Stopper 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gas cell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43800" y="1294221"/>
            <a:ext cx="45719" cy="5334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8153400" y="1973310"/>
            <a:ext cx="381000" cy="1371600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10450" y="3421110"/>
            <a:ext cx="1714500" cy="92333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Quadrupole stopper and </a:t>
            </a:r>
            <a:r>
              <a:rPr lang="en-US" sz="180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buncher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52400" y="1560921"/>
            <a:ext cx="533400" cy="0"/>
          </a:xfrm>
          <a:prstGeom prst="straightConnector1">
            <a:avLst/>
          </a:prstGeom>
          <a:ln w="762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9337" y="760201"/>
            <a:ext cx="9696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Primary 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beam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Bent Arrow 13"/>
          <p:cNvSpPr/>
          <p:nvPr/>
        </p:nvSpPr>
        <p:spPr>
          <a:xfrm rot="10800000">
            <a:off x="7620000" y="4460108"/>
            <a:ext cx="807027" cy="1323201"/>
          </a:xfrm>
          <a:prstGeom prst="bentArrow">
            <a:avLst>
              <a:gd name="adj1" fmla="val 21567"/>
              <a:gd name="adj2" fmla="val 25000"/>
              <a:gd name="adj3" fmla="val 25000"/>
              <a:gd name="adj4" fmla="val 4375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grpSp>
        <p:nvGrpSpPr>
          <p:cNvPr id="1024" name="Group 1023"/>
          <p:cNvGrpSpPr/>
          <p:nvPr/>
        </p:nvGrpSpPr>
        <p:grpSpPr>
          <a:xfrm>
            <a:off x="2590800" y="4880710"/>
            <a:ext cx="4953000" cy="1295400"/>
            <a:chOff x="2667000" y="4953000"/>
            <a:chExt cx="4953000" cy="1295400"/>
          </a:xfrm>
        </p:grpSpPr>
        <p:grpSp>
          <p:nvGrpSpPr>
            <p:cNvPr id="17" name="Group 16"/>
            <p:cNvGrpSpPr/>
            <p:nvPr/>
          </p:nvGrpSpPr>
          <p:grpSpPr>
            <a:xfrm>
              <a:off x="2792000" y="5201620"/>
              <a:ext cx="4720508" cy="970579"/>
              <a:chOff x="2792000" y="5201620"/>
              <a:chExt cx="4720508" cy="970579"/>
            </a:xfrm>
          </p:grpSpPr>
          <p:grpSp>
            <p:nvGrpSpPr>
              <p:cNvPr id="18" name="Group 16"/>
              <p:cNvGrpSpPr>
                <a:grpSpLocks/>
              </p:cNvGrpSpPr>
              <p:nvPr/>
            </p:nvGrpSpPr>
            <p:grpSpPr bwMode="auto">
              <a:xfrm flipH="1">
                <a:off x="2792000" y="5201620"/>
                <a:ext cx="4599873" cy="970579"/>
                <a:chOff x="3882180" y="3309"/>
                <a:chExt cx="4599841" cy="970579"/>
              </a:xfrm>
            </p:grpSpPr>
            <p:pic>
              <p:nvPicPr>
                <p:cNvPr id="19" name="Picture 17" descr="image10.png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82180" y="3309"/>
                  <a:ext cx="729423" cy="506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20" name="AutoShape 19"/>
                <p:cNvSpPr>
                  <a:spLocks/>
                </p:cNvSpPr>
                <p:nvPr/>
              </p:nvSpPr>
              <p:spPr bwMode="auto">
                <a:xfrm>
                  <a:off x="5076459" y="622921"/>
                  <a:ext cx="1905000" cy="122368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lnTo>
                        <a:pt x="0" y="12012"/>
                      </a:lnTo>
                      <a:cubicBezTo>
                        <a:pt x="0" y="5378"/>
                        <a:pt x="345" y="0"/>
                        <a:pt x="771" y="0"/>
                      </a:cubicBezTo>
                      <a:lnTo>
                        <a:pt x="20548" y="0"/>
                      </a:lnTo>
                      <a:cubicBezTo>
                        <a:pt x="20974" y="0"/>
                        <a:pt x="21320" y="5378"/>
                        <a:pt x="21320" y="12012"/>
                      </a:cubicBezTo>
                      <a:lnTo>
                        <a:pt x="21600" y="12012"/>
                      </a:lnTo>
                      <a:lnTo>
                        <a:pt x="21320" y="21600"/>
                      </a:lnTo>
                      <a:lnTo>
                        <a:pt x="21040" y="12012"/>
                      </a:lnTo>
                      <a:lnTo>
                        <a:pt x="21320" y="12012"/>
                      </a:lnTo>
                      <a:cubicBezTo>
                        <a:pt x="21320" y="5378"/>
                        <a:pt x="20974" y="0"/>
                        <a:pt x="20548" y="0"/>
                      </a:cubicBezTo>
                      <a:lnTo>
                        <a:pt x="771" y="0"/>
                      </a:lnTo>
                      <a:cubicBezTo>
                        <a:pt x="345" y="0"/>
                        <a:pt x="0" y="5378"/>
                        <a:pt x="0" y="12012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4F81BD"/>
                </a:solidFill>
                <a:ln w="25400" cap="flat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45719" tIns="45719" rIns="45719" bIns="45719" anchor="ctr"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altLang="en-US" sz="1800" u="sng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AutoShape 20"/>
                <p:cNvSpPr>
                  <a:spLocks/>
                </p:cNvSpPr>
                <p:nvPr/>
              </p:nvSpPr>
              <p:spPr bwMode="auto">
                <a:xfrm rot="10800000">
                  <a:off x="5076459" y="851520"/>
                  <a:ext cx="1905000" cy="122368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lnTo>
                        <a:pt x="0" y="12012"/>
                      </a:lnTo>
                      <a:cubicBezTo>
                        <a:pt x="0" y="5378"/>
                        <a:pt x="345" y="0"/>
                        <a:pt x="771" y="0"/>
                      </a:cubicBezTo>
                      <a:lnTo>
                        <a:pt x="20548" y="0"/>
                      </a:lnTo>
                      <a:cubicBezTo>
                        <a:pt x="20974" y="0"/>
                        <a:pt x="21320" y="5378"/>
                        <a:pt x="21320" y="12012"/>
                      </a:cubicBezTo>
                      <a:lnTo>
                        <a:pt x="21600" y="12012"/>
                      </a:lnTo>
                      <a:lnTo>
                        <a:pt x="21320" y="21600"/>
                      </a:lnTo>
                      <a:lnTo>
                        <a:pt x="21040" y="12012"/>
                      </a:lnTo>
                      <a:lnTo>
                        <a:pt x="21320" y="12012"/>
                      </a:lnTo>
                      <a:cubicBezTo>
                        <a:pt x="21320" y="5378"/>
                        <a:pt x="20974" y="0"/>
                        <a:pt x="20548" y="0"/>
                      </a:cubicBezTo>
                      <a:lnTo>
                        <a:pt x="771" y="0"/>
                      </a:lnTo>
                      <a:cubicBezTo>
                        <a:pt x="345" y="0"/>
                        <a:pt x="0" y="5378"/>
                        <a:pt x="0" y="12012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4F81BD"/>
                </a:solidFill>
                <a:ln w="25400" cap="flat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45719" tIns="45719" rIns="45719" bIns="45719" anchor="ctr"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altLang="en-US" sz="1800" u="sng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Line 22"/>
                <p:cNvSpPr>
                  <a:spLocks noChangeShapeType="1"/>
                </p:cNvSpPr>
                <p:nvPr/>
              </p:nvSpPr>
              <p:spPr bwMode="auto">
                <a:xfrm>
                  <a:off x="7260141" y="821488"/>
                  <a:ext cx="1166967" cy="1"/>
                </a:xfrm>
                <a:prstGeom prst="line">
                  <a:avLst/>
                </a:prstGeom>
                <a:noFill/>
                <a:ln w="28575" cap="flat" cmpd="sng">
                  <a:solidFill>
                    <a:srgbClr val="FF0000"/>
                  </a:solidFill>
                  <a:prstDash val="solid"/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45719" tIns="45719" rIns="45719" bIns="45719"/>
                <a:lstStyle>
                  <a:lvl1pPr defTabSz="457200">
                    <a:defRPr sz="4000">
                      <a:solidFill>
                        <a:srgbClr val="000000"/>
                      </a:solidFill>
                      <a:latin typeface="Calibri" pitchFamily="34" charset="0"/>
                      <a:ea typeface="Calibri" pitchFamily="34" charset="0"/>
                      <a:cs typeface="Calibri" pitchFamily="34" charset="0"/>
                      <a:sym typeface="Calibri" pitchFamily="34" charset="0"/>
                    </a:defRPr>
                  </a:lvl1pPr>
                  <a:lvl2pPr defTabSz="457200">
                    <a:defRPr sz="4000">
                      <a:solidFill>
                        <a:srgbClr val="000000"/>
                      </a:solidFill>
                      <a:latin typeface="Calibri" pitchFamily="34" charset="0"/>
                      <a:ea typeface="Calibri" pitchFamily="34" charset="0"/>
                      <a:cs typeface="Calibri" pitchFamily="34" charset="0"/>
                      <a:sym typeface="Calibri" pitchFamily="34" charset="0"/>
                    </a:defRPr>
                  </a:lvl2pPr>
                  <a:lvl3pPr defTabSz="457200">
                    <a:defRPr sz="4000">
                      <a:solidFill>
                        <a:srgbClr val="000000"/>
                      </a:solidFill>
                      <a:latin typeface="Calibri" pitchFamily="34" charset="0"/>
                      <a:ea typeface="Calibri" pitchFamily="34" charset="0"/>
                      <a:cs typeface="Calibri" pitchFamily="34" charset="0"/>
                      <a:sym typeface="Calibri" pitchFamily="34" charset="0"/>
                    </a:defRPr>
                  </a:lvl3pPr>
                  <a:lvl4pPr defTabSz="457200">
                    <a:defRPr sz="4000">
                      <a:solidFill>
                        <a:srgbClr val="000000"/>
                      </a:solidFill>
                      <a:latin typeface="Calibri" pitchFamily="34" charset="0"/>
                      <a:ea typeface="Calibri" pitchFamily="34" charset="0"/>
                      <a:cs typeface="Calibri" pitchFamily="34" charset="0"/>
                      <a:sym typeface="Calibri" pitchFamily="34" charset="0"/>
                    </a:defRPr>
                  </a:lvl4pPr>
                  <a:lvl5pPr defTabSz="457200">
                    <a:defRPr sz="4000">
                      <a:solidFill>
                        <a:srgbClr val="000000"/>
                      </a:solidFill>
                      <a:latin typeface="Calibri" pitchFamily="34" charset="0"/>
                      <a:ea typeface="Calibri" pitchFamily="34" charset="0"/>
                      <a:cs typeface="Calibri" pitchFamily="34" charset="0"/>
                      <a:sym typeface="Calibri" pitchFamily="34" charset="0"/>
                    </a:defRPr>
                  </a:lvl5pPr>
                  <a:lvl6pPr marL="1371600" algn="ctr" defTabSz="45720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4000">
                      <a:solidFill>
                        <a:srgbClr val="000000"/>
                      </a:solidFill>
                      <a:latin typeface="Calibri" pitchFamily="34" charset="0"/>
                      <a:ea typeface="Calibri" pitchFamily="34" charset="0"/>
                      <a:cs typeface="Calibri" pitchFamily="34" charset="0"/>
                      <a:sym typeface="Calibri" pitchFamily="34" charset="0"/>
                    </a:defRPr>
                  </a:lvl6pPr>
                  <a:lvl7pPr marL="1828800" algn="ctr" defTabSz="45720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4000">
                      <a:solidFill>
                        <a:srgbClr val="000000"/>
                      </a:solidFill>
                      <a:latin typeface="Calibri" pitchFamily="34" charset="0"/>
                      <a:ea typeface="Calibri" pitchFamily="34" charset="0"/>
                      <a:cs typeface="Calibri" pitchFamily="34" charset="0"/>
                      <a:sym typeface="Calibri" pitchFamily="34" charset="0"/>
                    </a:defRPr>
                  </a:lvl7pPr>
                  <a:lvl8pPr marL="2286000" algn="ctr" defTabSz="45720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4000">
                      <a:solidFill>
                        <a:srgbClr val="000000"/>
                      </a:solidFill>
                      <a:latin typeface="Calibri" pitchFamily="34" charset="0"/>
                      <a:ea typeface="Calibri" pitchFamily="34" charset="0"/>
                      <a:cs typeface="Calibri" pitchFamily="34" charset="0"/>
                      <a:sym typeface="Calibri" pitchFamily="34" charset="0"/>
                    </a:defRPr>
                  </a:lvl8pPr>
                  <a:lvl9pPr marL="2743200" algn="ctr" defTabSz="45720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4000">
                      <a:solidFill>
                        <a:srgbClr val="000000"/>
                      </a:solidFill>
                      <a:latin typeface="Calibri" pitchFamily="34" charset="0"/>
                      <a:ea typeface="Calibri" pitchFamily="34" charset="0"/>
                      <a:cs typeface="Calibri" pitchFamily="34" charset="0"/>
                      <a:sym typeface="Calibri" pitchFamily="34" charset="0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altLang="en-US" sz="1200" u="sng">
                    <a:latin typeface="Helvetica" pitchFamily="34" charset="0"/>
                    <a:ea typeface="Helvetica" pitchFamily="34" charset="0"/>
                    <a:cs typeface="Helvetica" pitchFamily="34" charset="0"/>
                    <a:sym typeface="Helvetica" pitchFamily="34" charset="0"/>
                  </a:endParaRPr>
                </a:p>
              </p:txBody>
            </p:sp>
            <p:pic>
              <p:nvPicPr>
                <p:cNvPr id="27" name="Picture 26" descr="image11.png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205221" y="9025"/>
                  <a:ext cx="1276800" cy="50046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28" name="Line 22"/>
              <p:cNvSpPr>
                <a:spLocks noChangeShapeType="1"/>
              </p:cNvSpPr>
              <p:nvPr/>
            </p:nvSpPr>
            <p:spPr bwMode="auto">
              <a:xfrm flipH="1">
                <a:off x="6345533" y="5943599"/>
                <a:ext cx="1166975" cy="1"/>
              </a:xfrm>
              <a:prstGeom prst="line">
                <a:avLst/>
              </a:pr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45719" tIns="45719" rIns="45719" bIns="45719"/>
              <a:lstStyle>
                <a:lvl1pPr defTabSz="457200">
                  <a:defRPr sz="4000">
                    <a:solidFill>
                      <a:srgbClr val="000000"/>
                    </a:solidFill>
                    <a:latin typeface="Calibri" pitchFamily="34" charset="0"/>
                    <a:ea typeface="Calibri" pitchFamily="34" charset="0"/>
                    <a:cs typeface="Calibri" pitchFamily="34" charset="0"/>
                    <a:sym typeface="Calibri" pitchFamily="34" charset="0"/>
                  </a:defRPr>
                </a:lvl1pPr>
                <a:lvl2pPr defTabSz="457200">
                  <a:defRPr sz="4000">
                    <a:solidFill>
                      <a:srgbClr val="000000"/>
                    </a:solidFill>
                    <a:latin typeface="Calibri" pitchFamily="34" charset="0"/>
                    <a:ea typeface="Calibri" pitchFamily="34" charset="0"/>
                    <a:cs typeface="Calibri" pitchFamily="34" charset="0"/>
                    <a:sym typeface="Calibri" pitchFamily="34" charset="0"/>
                  </a:defRPr>
                </a:lvl2pPr>
                <a:lvl3pPr defTabSz="457200">
                  <a:defRPr sz="4000">
                    <a:solidFill>
                      <a:srgbClr val="000000"/>
                    </a:solidFill>
                    <a:latin typeface="Calibri" pitchFamily="34" charset="0"/>
                    <a:ea typeface="Calibri" pitchFamily="34" charset="0"/>
                    <a:cs typeface="Calibri" pitchFamily="34" charset="0"/>
                    <a:sym typeface="Calibri" pitchFamily="34" charset="0"/>
                  </a:defRPr>
                </a:lvl3pPr>
                <a:lvl4pPr defTabSz="457200">
                  <a:defRPr sz="4000">
                    <a:solidFill>
                      <a:srgbClr val="000000"/>
                    </a:solidFill>
                    <a:latin typeface="Calibri" pitchFamily="34" charset="0"/>
                    <a:ea typeface="Calibri" pitchFamily="34" charset="0"/>
                    <a:cs typeface="Calibri" pitchFamily="34" charset="0"/>
                    <a:sym typeface="Calibri" pitchFamily="34" charset="0"/>
                  </a:defRPr>
                </a:lvl4pPr>
                <a:lvl5pPr defTabSz="457200">
                  <a:defRPr sz="4000">
                    <a:solidFill>
                      <a:srgbClr val="000000"/>
                    </a:solidFill>
                    <a:latin typeface="Calibri" pitchFamily="34" charset="0"/>
                    <a:ea typeface="Calibri" pitchFamily="34" charset="0"/>
                    <a:cs typeface="Calibri" pitchFamily="34" charset="0"/>
                    <a:sym typeface="Calibri" pitchFamily="34" charset="0"/>
                  </a:defRPr>
                </a:lvl5pPr>
                <a:lvl6pPr marL="1371600" algn="ctr" defTabSz="4572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0000"/>
                    </a:solidFill>
                    <a:latin typeface="Calibri" pitchFamily="34" charset="0"/>
                    <a:ea typeface="Calibri" pitchFamily="34" charset="0"/>
                    <a:cs typeface="Calibri" pitchFamily="34" charset="0"/>
                    <a:sym typeface="Calibri" pitchFamily="34" charset="0"/>
                  </a:defRPr>
                </a:lvl6pPr>
                <a:lvl7pPr marL="1828800" algn="ctr" defTabSz="4572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0000"/>
                    </a:solidFill>
                    <a:latin typeface="Calibri" pitchFamily="34" charset="0"/>
                    <a:ea typeface="Calibri" pitchFamily="34" charset="0"/>
                    <a:cs typeface="Calibri" pitchFamily="34" charset="0"/>
                    <a:sym typeface="Calibri" pitchFamily="34" charset="0"/>
                  </a:defRPr>
                </a:lvl7pPr>
                <a:lvl8pPr marL="2286000" algn="ctr" defTabSz="4572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0000"/>
                    </a:solidFill>
                    <a:latin typeface="Calibri" pitchFamily="34" charset="0"/>
                    <a:ea typeface="Calibri" pitchFamily="34" charset="0"/>
                    <a:cs typeface="Calibri" pitchFamily="34" charset="0"/>
                    <a:sym typeface="Calibri" pitchFamily="34" charset="0"/>
                  </a:defRPr>
                </a:lvl8pPr>
                <a:lvl9pPr marL="2743200" algn="ctr" defTabSz="4572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0000"/>
                    </a:solidFill>
                    <a:latin typeface="Calibri" pitchFamily="34" charset="0"/>
                    <a:ea typeface="Calibri" pitchFamily="34" charset="0"/>
                    <a:cs typeface="Calibri" pitchFamily="34" charset="0"/>
                    <a:sym typeface="Calibri" pitchFamily="34" charset="0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altLang="en-US" sz="1200" u="sng">
                  <a:latin typeface="Helvetica" pitchFamily="34" charset="0"/>
                  <a:ea typeface="Helvetica" pitchFamily="34" charset="0"/>
                  <a:cs typeface="Helvetica" pitchFamily="34" charset="0"/>
                  <a:sym typeface="Helvetica" pitchFamily="34" charset="0"/>
                </a:endParaRPr>
              </a:p>
            </p:txBody>
          </p:sp>
        </p:grpSp>
        <p:sp>
          <p:nvSpPr>
            <p:cNvPr id="29" name="Rectangle 28"/>
            <p:cNvSpPr/>
            <p:nvPr/>
          </p:nvSpPr>
          <p:spPr>
            <a:xfrm>
              <a:off x="2667000" y="4953000"/>
              <a:ext cx="4953000" cy="12954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197479" y="5068669"/>
              <a:ext cx="212712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Multi-reflection TOF </a:t>
              </a:r>
            </a:p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m/q separation</a:t>
              </a:r>
              <a:endPara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2866796" y="5140070"/>
              <a:ext cx="638404" cy="80353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35" name="Down Arrow 34"/>
          <p:cNvSpPr/>
          <p:nvPr/>
        </p:nvSpPr>
        <p:spPr>
          <a:xfrm rot="5400000">
            <a:off x="2257196" y="5189709"/>
            <a:ext cx="381000" cy="685800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27" name="TextBox 1026"/>
          <p:cNvSpPr txBox="1"/>
          <p:nvPr/>
        </p:nvSpPr>
        <p:spPr>
          <a:xfrm>
            <a:off x="381000" y="2963910"/>
            <a:ext cx="542982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defTabSz="9144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Tagging of reaction products</a:t>
            </a:r>
          </a:p>
          <a:p>
            <a:pPr marL="342900" indent="-342900" defTabSz="9144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Stopping of ions in He gas cell</a:t>
            </a:r>
          </a:p>
          <a:p>
            <a:pPr marL="342900" indent="-342900" defTabSz="9144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Possibility of laser-ionization (optional)</a:t>
            </a:r>
          </a:p>
          <a:p>
            <a:pPr marL="342900" indent="-342900" defTabSz="9144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Cooling and bunching of ions </a:t>
            </a:r>
          </a:p>
          <a:p>
            <a:pPr marL="342900" indent="-342900" defTabSz="9144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Separation from contamination in TOF spectrometer</a:t>
            </a:r>
          </a:p>
          <a:p>
            <a:pPr marL="342900" indent="-342900" defTabSz="9144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High-precision m/q measurement in Penning trap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9" name="TextBox 1028"/>
              <p:cNvSpPr txBox="1"/>
              <p:nvPr/>
            </p:nvSpPr>
            <p:spPr>
              <a:xfrm>
                <a:off x="304800" y="5763578"/>
                <a:ext cx="1303434" cy="6109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𝜈</m:t>
                          </m:r>
                        </m:e>
                        <m:sub>
                          <m:r>
                            <a:rPr lang="en-US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𝑐</m:t>
                          </m:r>
                        </m:sub>
                      </m:sSub>
                      <m:r>
                        <a:rPr lang="en-US" sz="18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US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𝑞</m:t>
                          </m:r>
                        </m:num>
                        <m:den>
                          <m:r>
                            <a:rPr lang="en-US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𝑚</m:t>
                          </m:r>
                        </m:den>
                      </m:f>
                      <m:r>
                        <a:rPr lang="en-US" sz="18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+mn-cs"/>
                        </a:rPr>
                        <m:t> </m:t>
                      </m:r>
                      <m:f>
                        <m:fPr>
                          <m:ctrlPr>
                            <a:rPr lang="en-US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𝐵</m:t>
                          </m:r>
                        </m:num>
                        <m:den>
                          <m:r>
                            <a:rPr lang="en-US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2</m:t>
                          </m:r>
                          <m:r>
                            <a:rPr lang="en-US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𝜋</m:t>
                          </m:r>
                        </m:den>
                      </m:f>
                    </m:oMath>
                  </m:oMathPara>
                </a14:m>
                <a:endParaRPr lang="en-US" sz="18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29" name="TextBox 10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5763578"/>
                <a:ext cx="1303434" cy="610936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Elbow Connector 6"/>
          <p:cNvCxnSpPr>
            <a:endCxn id="4" idx="2"/>
          </p:cNvCxnSpPr>
          <p:nvPr/>
        </p:nvCxnSpPr>
        <p:spPr>
          <a:xfrm flipV="1">
            <a:off x="6677966" y="1910533"/>
            <a:ext cx="1665934" cy="1053377"/>
          </a:xfrm>
          <a:prstGeom prst="bentConnector2">
            <a:avLst/>
          </a:prstGeom>
          <a:ln w="57150">
            <a:solidFill>
              <a:srgbClr val="FFFF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6586245" y="2636054"/>
            <a:ext cx="1103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Laser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ionization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589519" y="976558"/>
            <a:ext cx="1853020" cy="5256464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701369" y="2647723"/>
            <a:ext cx="1835503" cy="207051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81000" y="2963909"/>
            <a:ext cx="5429820" cy="14097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319776" y="2928582"/>
            <a:ext cx="2800340" cy="224676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Mounted on a platform</a:t>
            </a:r>
          </a:p>
          <a:p>
            <a:pPr marL="285750" indent="-285750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Off-line test of setup</a:t>
            </a:r>
          </a:p>
          <a:p>
            <a:pPr marL="285750" indent="-285750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Interchangeable with focal plane detector of EMMA </a:t>
            </a:r>
          </a:p>
          <a:p>
            <a:pPr marL="285750" indent="-285750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Penning trap will be installed permanently</a:t>
            </a:r>
            <a:endParaRPr lang="en-US" sz="20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0" name="Right Arrow 39"/>
          <p:cNvSpPr/>
          <p:nvPr/>
        </p:nvSpPr>
        <p:spPr>
          <a:xfrm>
            <a:off x="5638800" y="3497310"/>
            <a:ext cx="680976" cy="333397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200" y="5148779"/>
            <a:ext cx="2035814" cy="646331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Mass measurement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Penning trap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EMMA without trap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10, 2017</a:t>
            </a:r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2017 Science Week - ARIEL/ISAC Nuclear Physics</a:t>
            </a: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4303920" y="94596"/>
            <a:ext cx="26959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 smtClean="0">
                <a:solidFill>
                  <a:srgbClr val="FF0000"/>
                </a:solidFill>
              </a:rPr>
              <a:t>Slide courtesy of T. Brunner</a:t>
            </a:r>
            <a:endParaRPr lang="en-US" sz="1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212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4743"/>
            <a:ext cx="8229600" cy="605977"/>
          </a:xfrm>
        </p:spPr>
        <p:txBody>
          <a:bodyPr/>
          <a:lstStyle/>
          <a:p>
            <a:r>
              <a:rPr lang="en-US" dirty="0" smtClean="0"/>
              <a:t>RF funnel concept</a:t>
            </a:r>
            <a:endParaRPr lang="en-US" dirty="0"/>
          </a:p>
        </p:txBody>
      </p:sp>
      <p:pic>
        <p:nvPicPr>
          <p:cNvPr id="8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9020"/>
            <a:ext cx="1946275" cy="1943100"/>
          </a:xfrm>
        </p:spPr>
      </p:pic>
      <p:pic>
        <p:nvPicPr>
          <p:cNvPr id="66565" name="Picture 5" descr="C:\Users\Thomas Brunner\OneDrive\EXO\CorelDraw\20141113-Funnel-concept.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24"/>
          <a:stretch/>
        </p:blipFill>
        <p:spPr bwMode="auto">
          <a:xfrm>
            <a:off x="76201" y="788665"/>
            <a:ext cx="5858774" cy="300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0"/>
          <p:cNvSpPr>
            <a:spLocks/>
          </p:cNvSpPr>
          <p:nvPr/>
        </p:nvSpPr>
        <p:spPr bwMode="auto">
          <a:xfrm>
            <a:off x="6232525" y="2082971"/>
            <a:ext cx="2603500" cy="11176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0" tIns="0" rIns="0" bIns="0"/>
          <a:lstStyle>
            <a:lvl1pPr marL="3810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180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V</a:t>
            </a:r>
            <a:r>
              <a:rPr lang="en-US" altLang="en-US" sz="1700" baseline="-600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RF</a:t>
            </a:r>
            <a:r>
              <a:rPr lang="en-US" altLang="en-US" sz="180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 = 120 </a:t>
            </a:r>
            <a:r>
              <a:rPr lang="en-US" altLang="en-US" sz="180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V, f</a:t>
            </a:r>
            <a:r>
              <a:rPr lang="en-US" altLang="en-US" sz="1800" baseline="-600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 </a:t>
            </a:r>
            <a:r>
              <a:rPr lang="en-US" altLang="en-US" sz="180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= 10 MHz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Simulated Ba</a:t>
            </a:r>
            <a:r>
              <a:rPr lang="en-US" altLang="en-US" sz="1800" baseline="320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+ </a:t>
            </a:r>
            <a:r>
              <a:rPr lang="en-US" alt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transmission ~95%</a:t>
            </a:r>
          </a:p>
        </p:txBody>
      </p:sp>
      <p:sp>
        <p:nvSpPr>
          <p:cNvPr id="13" name="Rectangle 11"/>
          <p:cNvSpPr>
            <a:spLocks/>
          </p:cNvSpPr>
          <p:nvPr/>
        </p:nvSpPr>
        <p:spPr bwMode="auto">
          <a:xfrm>
            <a:off x="5867400" y="585944"/>
            <a:ext cx="3229025" cy="138499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marL="323850" indent="-2857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1800" dirty="0">
                <a:solidFill>
                  <a:prstClr val="black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RF-funnel </a:t>
            </a:r>
            <a:r>
              <a:rPr lang="en-US" altLang="en-US" sz="1800" dirty="0" smtClean="0">
                <a:solidFill>
                  <a:prstClr val="black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concept for Ba-tagging:</a:t>
            </a:r>
            <a:endParaRPr lang="en-US" altLang="en-US" sz="1800" dirty="0">
              <a:solidFill>
                <a:prstClr val="black"/>
              </a:solidFill>
              <a:latin typeface="Calibri Bold" charset="0"/>
              <a:ea typeface="Calibri Bold" charset="0"/>
              <a:cs typeface="Calibri Bold" charset="0"/>
              <a:sym typeface="Calibri Bold" charset="0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buSzPct val="43000"/>
              <a:buFont typeface="Calibri" charset="0"/>
              <a:buChar char="•"/>
            </a:pPr>
            <a:r>
              <a:rPr lang="en-US" altLang="en-US" sz="180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Converging-diverging nozzle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buSzPct val="43000"/>
              <a:buFont typeface="Calibri" charset="0"/>
              <a:buChar char="•"/>
            </a:pPr>
            <a:r>
              <a:rPr lang="en-US" altLang="en-US" sz="180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2 Stacks total 301 electrodes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buSzPct val="43000"/>
              <a:buFont typeface="Calibri" charset="0"/>
              <a:buChar char="•"/>
            </a:pPr>
            <a:r>
              <a:rPr lang="en-US" altLang="en-US" sz="180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RF-field applied to electrodes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buSzPct val="43000"/>
              <a:buFont typeface="Calibri" charset="0"/>
              <a:buChar char="•"/>
            </a:pPr>
            <a:r>
              <a:rPr lang="en-US" altLang="en-US" sz="180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P</a:t>
            </a:r>
            <a:r>
              <a:rPr lang="en-US" altLang="en-US" sz="1800" baseline="-2500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A</a:t>
            </a:r>
            <a:r>
              <a:rPr lang="en-US" altLang="en-US" sz="180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 </a:t>
            </a:r>
            <a:r>
              <a:rPr lang="en-US" altLang="en-US" sz="180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= 10 bar, </a:t>
            </a:r>
            <a:r>
              <a:rPr lang="en-US" altLang="en-US" sz="180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P</a:t>
            </a:r>
            <a:r>
              <a:rPr lang="en-US" altLang="en-US" sz="1800" baseline="-2500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B</a:t>
            </a:r>
            <a:r>
              <a:rPr lang="en-US" altLang="en-US" sz="180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 </a:t>
            </a:r>
            <a:r>
              <a:rPr lang="en-US" altLang="en-US" sz="180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= 1 mbar</a:t>
            </a:r>
          </a:p>
        </p:txBody>
      </p:sp>
      <p:sp>
        <p:nvSpPr>
          <p:cNvPr id="14" name="Rectangle 12"/>
          <p:cNvSpPr>
            <a:spLocks/>
          </p:cNvSpPr>
          <p:nvPr/>
        </p:nvSpPr>
        <p:spPr bwMode="auto">
          <a:xfrm>
            <a:off x="6232525" y="2948144"/>
            <a:ext cx="260350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marL="3810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180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V</a:t>
            </a:r>
            <a:r>
              <a:rPr lang="en-US" altLang="en-US" sz="1800" baseline="-600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RF</a:t>
            </a:r>
            <a:r>
              <a:rPr lang="en-US" altLang="en-US" sz="180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 =  </a:t>
            </a:r>
            <a:r>
              <a:rPr lang="en-US" altLang="en-US" sz="180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25V, f</a:t>
            </a:r>
            <a:r>
              <a:rPr lang="en-US" altLang="en-US" sz="1800" baseline="-600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 </a:t>
            </a:r>
            <a:r>
              <a:rPr lang="en-US" altLang="en-US" sz="180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= 2.6 MHz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Simulated Ba</a:t>
            </a:r>
            <a:r>
              <a:rPr lang="en-US" altLang="en-US" sz="1800" baseline="320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+</a:t>
            </a:r>
            <a:r>
              <a:rPr lang="en-US" alt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 transmission ~72%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2370789"/>
              </p:ext>
            </p:extLst>
          </p:nvPr>
        </p:nvGraphicFramePr>
        <p:xfrm>
          <a:off x="2743200" y="4099019"/>
          <a:ext cx="2971800" cy="19133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Acrobat Document" r:id="rId5" imgW="2781201" imgH="1790469" progId="AcroExch.Document.DC">
                  <p:embed/>
                </p:oleObj>
              </mc:Choice>
              <mc:Fallback>
                <p:oleObj name="Acrobat Document" r:id="rId5" imgW="2781201" imgH="179046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743200" y="4099019"/>
                        <a:ext cx="2971800" cy="19133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999834" y="4137132"/>
            <a:ext cx="28639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Possible to extract ions from 10 bar </a:t>
            </a:r>
            <a:r>
              <a:rPr lang="en-US" sz="180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Xe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  <a:sym typeface="Wingdings" panose="05000000000000000000" pitchFamily="2" charset="2"/>
              </a:rPr>
              <a:t> initial design (and Ba-tagging design) by V. Varentsov for ion extraction from 0.1-1bar He</a:t>
            </a:r>
          </a:p>
          <a:p>
            <a:pPr marL="285750" indent="-285750" defTabSz="9144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à"/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  <a:sym typeface="Wingdings" panose="05000000000000000000" pitchFamily="2" charset="2"/>
              </a:rPr>
              <a:t>Optimization of design by V. </a:t>
            </a:r>
            <a:r>
              <a:rPr lang="en-US" sz="180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  <a:sym typeface="Wingdings" panose="05000000000000000000" pitchFamily="2" charset="2"/>
              </a:rPr>
              <a:t>Varetsov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  <a:sym typeface="Wingdings" panose="05000000000000000000" pitchFamily="2" charset="2"/>
              </a:rPr>
              <a:t> at GSI-FAIR</a:t>
            </a:r>
          </a:p>
          <a:p>
            <a:pPr marL="285750" indent="-285750" defTabSz="9144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à"/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  <a:sym typeface="Wingdings" panose="05000000000000000000" pitchFamily="2" charset="2"/>
              </a:rPr>
              <a:t>Extraction times O(10ms)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6004020"/>
            <a:ext cx="3402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sv-SE" sz="1800" i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Int. J. Mass Spec. 379, 110 (2015</a:t>
            </a:r>
            <a:r>
              <a:rPr lang="sv-SE" sz="1800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) 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1" y="1576544"/>
            <a:ext cx="761999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762000" y="1162761"/>
            <a:ext cx="76200" cy="8255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762000" y="1315161"/>
            <a:ext cx="76200" cy="8255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762000" y="1493993"/>
            <a:ext cx="76200" cy="8255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762000" y="1646393"/>
            <a:ext cx="76200" cy="8255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762000" y="2458161"/>
            <a:ext cx="76200" cy="8255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762000" y="2610561"/>
            <a:ext cx="76200" cy="8255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762000" y="2789393"/>
            <a:ext cx="76200" cy="8255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762000" y="2941793"/>
            <a:ext cx="76200" cy="8255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172351" y="1267136"/>
            <a:ext cx="8715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RF carpet</a:t>
            </a:r>
            <a:endParaRPr lang="en-US" sz="14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876800" y="2082971"/>
            <a:ext cx="83820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525059" y="1646393"/>
            <a:ext cx="778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To LPT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 rot="16200000">
            <a:off x="-366902" y="1793117"/>
            <a:ext cx="1298112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topper cell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10, 2017</a:t>
            </a:r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2017 Science Week - ARIEL/ISAC Nuclear Physics</a:t>
            </a:r>
            <a:endParaRPr lang="en-US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4303920" y="94596"/>
            <a:ext cx="26959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 smtClean="0">
                <a:solidFill>
                  <a:srgbClr val="FF0000"/>
                </a:solidFill>
              </a:rPr>
              <a:t>Slide courtesy of T. Brunner</a:t>
            </a:r>
            <a:endParaRPr lang="en-US" sz="1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128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445"/>
            <a:ext cx="8229600" cy="605977"/>
          </a:xfrm>
        </p:spPr>
        <p:txBody>
          <a:bodyPr/>
          <a:lstStyle/>
          <a:p>
            <a:r>
              <a:rPr lang="en-US" dirty="0" smtClean="0"/>
              <a:t>Gas stopper cell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956629"/>
            <a:ext cx="5687882" cy="30724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475208"/>
            <a:ext cx="6585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Design of cryogenic gas catcher for the Super-FRS @ FAIR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From http://www.euroschoolonexoticbeams.be/site/files/2013_05_ExoBeams13_PThirolf_GasCell.pdf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17110" y="3323848"/>
            <a:ext cx="9705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RF carpet</a:t>
            </a:r>
            <a:endParaRPr lang="en-US" sz="16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40369" y="3758708"/>
            <a:ext cx="23564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Inner chamber at ~60-70K</a:t>
            </a:r>
            <a:endParaRPr lang="en-US" sz="16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49694" y="2863970"/>
            <a:ext cx="9012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Exit hole</a:t>
            </a:r>
            <a:endParaRPr lang="en-US" sz="16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54047" y="3918778"/>
            <a:ext cx="19226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Vacuum chamber for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Insulating vacuum</a:t>
            </a:r>
            <a:endParaRPr lang="en-US" sz="16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49410" y="3374359"/>
            <a:ext cx="10597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DC cage 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electrodes</a:t>
            </a:r>
            <a:endParaRPr lang="en-US" sz="16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767" y="3808504"/>
            <a:ext cx="17115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Degrader/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Entrance windows</a:t>
            </a:r>
            <a:endParaRPr lang="en-US" sz="16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16" name="Straight Arrow Connector 15"/>
          <p:cNvCxnSpPr>
            <a:stCxn id="12" idx="0"/>
          </p:cNvCxnSpPr>
          <p:nvPr/>
        </p:nvCxnSpPr>
        <p:spPr>
          <a:xfrm flipH="1" flipV="1">
            <a:off x="3776688" y="2719711"/>
            <a:ext cx="602611" cy="654648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2791616" y="3518518"/>
            <a:ext cx="75306" cy="396785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7" idx="0"/>
          </p:cNvCxnSpPr>
          <p:nvPr/>
        </p:nvCxnSpPr>
        <p:spPr>
          <a:xfrm flipH="1" flipV="1">
            <a:off x="5163465" y="2300343"/>
            <a:ext cx="638907" cy="1023505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4379299" y="2863970"/>
            <a:ext cx="1030901" cy="944534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4" idx="0"/>
          </p:cNvCxnSpPr>
          <p:nvPr/>
        </p:nvCxnSpPr>
        <p:spPr>
          <a:xfrm flipV="1">
            <a:off x="925547" y="2719711"/>
            <a:ext cx="217453" cy="1088793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1007146" y="2693855"/>
            <a:ext cx="936782" cy="1094894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975964" y="2693855"/>
            <a:ext cx="483469" cy="1094894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1459433" y="1235465"/>
            <a:ext cx="1697894" cy="996634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129222" y="942789"/>
            <a:ext cx="16937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He gas at 0.1-1bar</a:t>
            </a:r>
            <a:endParaRPr lang="en-US" sz="16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47" name="Straight Arrow Connector 46"/>
          <p:cNvCxnSpPr/>
          <p:nvPr/>
        </p:nvCxnSpPr>
        <p:spPr>
          <a:xfrm flipV="1">
            <a:off x="152400" y="2492840"/>
            <a:ext cx="2362200" cy="226871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 rot="21305030">
            <a:off x="190747" y="2333105"/>
            <a:ext cx="5325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Ions</a:t>
            </a:r>
            <a:endParaRPr lang="en-US" sz="16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26447" y="4522915"/>
            <a:ext cx="830599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Gas stopper cells used at fragmentation facilities to stop RI-beams (GSI/FAIR, FRIB, RIKEN, KUL Leuven, CARIBU @ ANL, …)</a:t>
            </a:r>
          </a:p>
          <a:p>
            <a:pPr marL="285750" indent="-285750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Extraction efficiencies of &gt;10% have been observed</a:t>
            </a:r>
          </a:p>
          <a:p>
            <a:pPr marL="285750" indent="-285750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Extraction times on the order of 10ms</a:t>
            </a:r>
          </a:p>
          <a:p>
            <a:pPr marL="285750" indent="-285750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Up to 10</a:t>
            </a:r>
            <a:r>
              <a:rPr lang="en-US" sz="1800" baseline="30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3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ions/s space charge effects negligible; at higher ion intensities reduced transmission efficiency due to space-charge effects</a:t>
            </a:r>
          </a:p>
          <a:p>
            <a:pPr marL="285750" indent="-285750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Extreme pure gas required to reduce charge exchange and neutralization in the gas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7039677" y="2171805"/>
            <a:ext cx="228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RF-carpet of cryogenic stopper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EPL, 96 (2011</a:t>
            </a:r>
            <a:r>
              <a:rPr lang="en-US" sz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) 52001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6674" y="40077"/>
            <a:ext cx="1785985" cy="2114596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8182676" y="924112"/>
            <a:ext cx="84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0.6mm</a:t>
            </a:r>
            <a:endParaRPr lang="en-US" sz="18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188076" y="1604184"/>
            <a:ext cx="1796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4 electrodes/mm</a:t>
            </a:r>
            <a:endParaRPr lang="en-US" sz="18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>
            <a:off x="8069665" y="845282"/>
            <a:ext cx="53556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8069665" y="1235465"/>
            <a:ext cx="53556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Picture 5" descr="C:\Users\Thomas Brunner\OneDrive\EXO\CorelDraw\20141113-Funnel-concept.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5" t="13089" r="14925" b="28653"/>
          <a:stretch/>
        </p:blipFill>
        <p:spPr bwMode="auto">
          <a:xfrm rot="21196389">
            <a:off x="5369472" y="1759269"/>
            <a:ext cx="1705837" cy="60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Arrow Connector 18"/>
          <p:cNvCxnSpPr/>
          <p:nvPr/>
        </p:nvCxnSpPr>
        <p:spPr>
          <a:xfrm flipH="1" flipV="1">
            <a:off x="5317110" y="2214403"/>
            <a:ext cx="931462" cy="597692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H="1" flipV="1">
            <a:off x="6480960" y="2220234"/>
            <a:ext cx="931462" cy="597692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7166178" y="2647536"/>
            <a:ext cx="16546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RF-funnel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For ion extraction</a:t>
            </a:r>
            <a:endParaRPr lang="en-US" sz="16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10,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2017 Science Week - ARIEL/ISAC Nuclear Physics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4303920" y="94596"/>
            <a:ext cx="26959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 smtClean="0">
                <a:solidFill>
                  <a:srgbClr val="FF0000"/>
                </a:solidFill>
              </a:rPr>
              <a:t>Slide courtesy of T. Brunner</a:t>
            </a:r>
            <a:endParaRPr lang="en-US" sz="1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756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Nuclear structure – </a:t>
            </a:r>
            <a:r>
              <a:rPr lang="en-US" baseline="30000" dirty="0" smtClean="0"/>
              <a:t>100</a:t>
            </a:r>
            <a:r>
              <a:rPr lang="en-US" dirty="0" smtClean="0"/>
              <a:t>Sn </a:t>
            </a:r>
            <a:endParaRPr lang="en-US" dirty="0"/>
          </a:p>
        </p:txBody>
      </p:sp>
      <p:pic>
        <p:nvPicPr>
          <p:cNvPr id="17" name="Content Placeholder 3"/>
          <p:cNvPicPr>
            <a:picLocks noChangeAspect="1"/>
          </p:cNvPicPr>
          <p:nvPr/>
        </p:nvPicPr>
        <p:blipFill rotWithShape="1">
          <a:blip r:embed="rId2"/>
          <a:srcRect t="9317" r="20420"/>
          <a:stretch/>
        </p:blipFill>
        <p:spPr bwMode="auto">
          <a:xfrm>
            <a:off x="1993900" y="1327240"/>
            <a:ext cx="7150100" cy="510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Oval 17"/>
          <p:cNvSpPr/>
          <p:nvPr/>
        </p:nvSpPr>
        <p:spPr>
          <a:xfrm rot="19188146">
            <a:off x="2549759" y="4516585"/>
            <a:ext cx="2057400" cy="210118"/>
          </a:xfrm>
          <a:prstGeom prst="ellipse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 rot="19889795">
            <a:off x="3806384" y="4213216"/>
            <a:ext cx="1714633" cy="687699"/>
          </a:xfrm>
          <a:prstGeom prst="ellipse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4715204" y="3903606"/>
            <a:ext cx="685800" cy="533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 rot="19188146">
            <a:off x="2384947" y="4516585"/>
            <a:ext cx="2057400" cy="210118"/>
          </a:xfrm>
          <a:prstGeom prst="ellipse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444500" y="1869681"/>
            <a:ext cx="1219200" cy="9880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203411" y="2610760"/>
            <a:ext cx="549793" cy="9880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792163"/>
            <a:ext cx="5699125" cy="5614987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Two production mechanisms:</a:t>
            </a:r>
          </a:p>
          <a:p>
            <a:r>
              <a:rPr lang="en-US" baseline="30000" dirty="0" smtClean="0"/>
              <a:t>50</a:t>
            </a:r>
            <a:r>
              <a:rPr lang="en-US" dirty="0" smtClean="0"/>
              <a:t>Cr + </a:t>
            </a:r>
            <a:r>
              <a:rPr lang="en-US" baseline="30000" dirty="0" smtClean="0"/>
              <a:t>58</a:t>
            </a:r>
            <a:r>
              <a:rPr lang="en-US" dirty="0" smtClean="0"/>
              <a:t>Ni</a:t>
            </a:r>
          </a:p>
          <a:p>
            <a:pPr lvl="1"/>
            <a:r>
              <a:rPr lang="en-US" sz="2000" dirty="0" err="1" smtClean="0"/>
              <a:t>Chartier</a:t>
            </a:r>
            <a:r>
              <a:rPr lang="en-US" sz="2000" dirty="0" smtClean="0"/>
              <a:t> et al, </a:t>
            </a:r>
            <a:r>
              <a:rPr lang="en-US" sz="2000" i="1" dirty="0" smtClean="0"/>
              <a:t>PRL</a:t>
            </a:r>
            <a:r>
              <a:rPr lang="en-US" sz="2000" dirty="0" smtClean="0"/>
              <a:t> </a:t>
            </a:r>
            <a:r>
              <a:rPr lang="en-US" sz="2000" b="1" dirty="0" smtClean="0"/>
              <a:t>77</a:t>
            </a:r>
            <a:r>
              <a:rPr lang="en-US" sz="2000" dirty="0" smtClean="0"/>
              <a:t> 12 (1996)</a:t>
            </a:r>
          </a:p>
          <a:p>
            <a:r>
              <a:rPr lang="en-US" baseline="30000" dirty="0" smtClean="0"/>
              <a:t>124/3</a:t>
            </a:r>
            <a:r>
              <a:rPr lang="en-US" dirty="0" smtClean="0"/>
              <a:t>Xe Fragmentation</a:t>
            </a:r>
          </a:p>
          <a:p>
            <a:pPr lvl="1"/>
            <a:r>
              <a:rPr lang="en-US" sz="1800" dirty="0" err="1" smtClean="0"/>
              <a:t>Hinke</a:t>
            </a:r>
            <a:r>
              <a:rPr lang="en-US" sz="1800" dirty="0" smtClean="0"/>
              <a:t> et al, </a:t>
            </a:r>
            <a:r>
              <a:rPr lang="en-US" sz="1800" i="1" dirty="0" smtClean="0"/>
              <a:t>Nature</a:t>
            </a:r>
            <a:r>
              <a:rPr lang="en-US" sz="1800" dirty="0" smtClean="0"/>
              <a:t> </a:t>
            </a:r>
            <a:r>
              <a:rPr lang="en-US" sz="1800" b="1" dirty="0" smtClean="0"/>
              <a:t>486</a:t>
            </a:r>
            <a:r>
              <a:rPr lang="en-US" sz="1800" dirty="0" smtClean="0"/>
              <a:t> 7403 (2012)</a:t>
            </a:r>
            <a:endParaRPr lang="en-US" sz="1800" dirty="0"/>
          </a:p>
        </p:txBody>
      </p:sp>
      <p:sp>
        <p:nvSpPr>
          <p:cNvPr id="24" name="Oval 23"/>
          <p:cNvSpPr/>
          <p:nvPr/>
        </p:nvSpPr>
        <p:spPr>
          <a:xfrm>
            <a:off x="3974812" y="3994240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3171896" y="3126705"/>
            <a:ext cx="822960" cy="461665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N=Z</a:t>
            </a:r>
            <a:endParaRPr lang="en-US" dirty="0"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139700" y="3612685"/>
            <a:ext cx="1645920" cy="45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latin typeface="+mj-lt"/>
              </a:rPr>
              <a:t>rp</a:t>
            </a:r>
            <a:r>
              <a:rPr lang="en-US" dirty="0" smtClean="0">
                <a:latin typeface="+mj-lt"/>
              </a:rPr>
              <a:t>-process</a:t>
            </a:r>
            <a:endParaRPr lang="en-US" i="1" dirty="0">
              <a:latin typeface="+mj-lt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3651032" y="3596919"/>
            <a:ext cx="393040" cy="436147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139174" y="5659119"/>
            <a:ext cx="3017520" cy="7315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Haloes – </a:t>
            </a:r>
          </a:p>
          <a:p>
            <a:r>
              <a:rPr lang="en-US" dirty="0" smtClean="0">
                <a:latin typeface="+mj-lt"/>
              </a:rPr>
              <a:t>Continuum Structure</a:t>
            </a:r>
            <a:endParaRPr lang="en-US" dirty="0">
              <a:latin typeface="+mj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104664" y="5179701"/>
            <a:ext cx="3200400" cy="45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Position of the dripline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243580" y="4338843"/>
            <a:ext cx="1554480" cy="7315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Structural Changes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939306" y="3717786"/>
            <a:ext cx="2194560" cy="45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+mj-lt"/>
              </a:rPr>
              <a:t>r</a:t>
            </a:r>
            <a:r>
              <a:rPr lang="en-US" dirty="0" smtClean="0">
                <a:latin typeface="+mj-lt"/>
              </a:rPr>
              <a:t>-process path</a:t>
            </a:r>
            <a:endParaRPr lang="en-US" i="1" dirty="0">
              <a:latin typeface="+mj-lt"/>
            </a:endParaRP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10, 2017</a:t>
            </a:r>
            <a:endParaRPr lang="en-US"/>
          </a:p>
        </p:txBody>
      </p:sp>
      <p:sp>
        <p:nvSpPr>
          <p:cNvPr id="33" name="Footer Placeholder 3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2017 Science Week - ARIEL/ISAC Nuclear Physics</a:t>
            </a:r>
            <a:endParaRPr lang="en-US"/>
          </a:p>
        </p:txBody>
      </p:sp>
      <p:sp>
        <p:nvSpPr>
          <p:cNvPr id="34" name="Slide Number Placeholder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15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dlascar\Google Drive\Sr_LOI\figs\path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275" y="914400"/>
            <a:ext cx="6562725" cy="5943600"/>
          </a:xfrm>
          <a:prstGeom prst="snip2DiagRect">
            <a:avLst>
              <a:gd name="adj1" fmla="val 50000"/>
              <a:gd name="adj2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i="1" dirty="0" err="1" smtClean="0"/>
              <a:t>rp</a:t>
            </a:r>
            <a:r>
              <a:rPr lang="en-US" dirty="0" smtClean="0"/>
              <a:t>-process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Content Placeholder 1"/>
              <p:cNvSpPr>
                <a:spLocks noGrp="1"/>
              </p:cNvSpPr>
              <p:nvPr>
                <p:ph sz="half" idx="1"/>
              </p:nvPr>
            </p:nvSpPr>
            <p:spPr>
              <a:xfrm>
                <a:off x="0" y="990600"/>
                <a:ext cx="4572000" cy="4906963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Waiting Points require nuclear masses</a:t>
                </a:r>
              </a:p>
              <a:p>
                <a:r>
                  <a:rPr lang="en-US" dirty="0" smtClean="0"/>
                  <a:t>2</a:t>
                </a:r>
                <a:r>
                  <a:rPr lang="en-US" i="1" dirty="0" smtClean="0"/>
                  <a:t>p</a:t>
                </a:r>
                <a:r>
                  <a:rPr lang="en-US" dirty="0" smtClean="0"/>
                  <a:t> channel daughters have never been measured</a:t>
                </a:r>
              </a:p>
              <a:p>
                <a:pPr lvl="1"/>
                <a:r>
                  <a:rPr lang="en-US" baseline="30000" dirty="0" smtClean="0"/>
                  <a:t>68</a:t>
                </a:r>
                <a:r>
                  <a:rPr lang="en-US" dirty="0" smtClean="0"/>
                  <a:t>Se(p</a:t>
                </a:r>
                <a:r>
                  <a:rPr lang="en-US" dirty="0" smtClean="0"/>
                  <a:t>,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𝛾</m:t>
                    </m:r>
                  </m:oMath>
                </a14:m>
                <a:r>
                  <a:rPr lang="en-US" dirty="0" smtClean="0"/>
                  <a:t>)(p,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𝛾</m:t>
                    </m:r>
                  </m:oMath>
                </a14:m>
                <a:r>
                  <a:rPr lang="en-US" dirty="0" smtClean="0"/>
                  <a:t>)</a:t>
                </a:r>
                <a:r>
                  <a:rPr lang="en-US" b="1" u="sng" baseline="30000" dirty="0" smtClean="0"/>
                  <a:t>70</a:t>
                </a:r>
                <a:r>
                  <a:rPr lang="en-US" b="1" u="sng" dirty="0" smtClean="0"/>
                  <a:t>Kr</a:t>
                </a:r>
              </a:p>
              <a:p>
                <a:pPr lvl="1"/>
                <a:r>
                  <a:rPr lang="en-US" baseline="30000" dirty="0" smtClean="0"/>
                  <a:t>64</a:t>
                </a:r>
                <a:r>
                  <a:rPr lang="en-US" dirty="0" smtClean="0"/>
                  <a:t>Ge(p</a:t>
                </a:r>
                <a:r>
                  <a:rPr lang="en-US" dirty="0"/>
                  <a:t>,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𝛾</m:t>
                    </m:r>
                  </m:oMath>
                </a14:m>
                <a:r>
                  <a:rPr lang="en-US" dirty="0"/>
                  <a:t>)(p,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𝛾</m:t>
                    </m:r>
                  </m:oMath>
                </a14:m>
                <a:r>
                  <a:rPr lang="en-US" dirty="0" smtClean="0"/>
                  <a:t>)</a:t>
                </a:r>
                <a:r>
                  <a:rPr lang="en-US" b="1" u="sng" baseline="30000" dirty="0" smtClean="0"/>
                  <a:t>66</a:t>
                </a:r>
                <a:r>
                  <a:rPr lang="en-US" b="1" u="sng" dirty="0" smtClean="0"/>
                  <a:t>Se</a:t>
                </a:r>
                <a:endParaRPr lang="en-US" dirty="0" smtClean="0"/>
              </a:p>
              <a:p>
                <a:pPr lvl="1"/>
                <a:r>
                  <a:rPr lang="en-US" baseline="30000" dirty="0" smtClean="0"/>
                  <a:t>60</a:t>
                </a:r>
                <a:r>
                  <a:rPr lang="en-US" dirty="0" smtClean="0"/>
                  <a:t>Zn(p</a:t>
                </a:r>
                <a:r>
                  <a:rPr lang="en-US" dirty="0"/>
                  <a:t>,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𝛾</m:t>
                    </m:r>
                  </m:oMath>
                </a14:m>
                <a:r>
                  <a:rPr lang="en-US" dirty="0"/>
                  <a:t>)(p,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𝛾</m:t>
                    </m:r>
                  </m:oMath>
                </a14:m>
                <a:r>
                  <a:rPr lang="en-US" dirty="0"/>
                  <a:t>)</a:t>
                </a:r>
                <a:r>
                  <a:rPr lang="en-US" b="1" u="sng" baseline="30000" dirty="0" smtClean="0"/>
                  <a:t>62</a:t>
                </a:r>
                <a:r>
                  <a:rPr lang="en-US" b="1" u="sng" dirty="0" smtClean="0"/>
                  <a:t>Ge</a:t>
                </a:r>
                <a:endParaRPr lang="en-US" b="1" u="sng" dirty="0"/>
              </a:p>
              <a:p>
                <a:pPr lvl="1"/>
                <a:r>
                  <a:rPr lang="en-US" dirty="0" smtClean="0">
                    <a:effectLst/>
                  </a:rPr>
                  <a:t>H. Schatz, </a:t>
                </a:r>
                <a:r>
                  <a:rPr lang="en-US" i="1" dirty="0" smtClean="0">
                    <a:effectLst/>
                  </a:rPr>
                  <a:t>IJMS</a:t>
                </a:r>
                <a:r>
                  <a:rPr lang="en-US" dirty="0" smtClean="0">
                    <a:effectLst/>
                  </a:rPr>
                  <a:t>, </a:t>
                </a:r>
                <a:br>
                  <a:rPr lang="en-US" dirty="0" smtClean="0">
                    <a:effectLst/>
                  </a:rPr>
                </a:br>
                <a:r>
                  <a:rPr lang="en-US" b="1" dirty="0" smtClean="0">
                    <a:effectLst/>
                  </a:rPr>
                  <a:t>349–350 </a:t>
                </a:r>
                <a:r>
                  <a:rPr lang="en-US" dirty="0" smtClean="0">
                    <a:effectLst/>
                  </a:rPr>
                  <a:t>1 (2013)</a:t>
                </a:r>
                <a:endParaRPr lang="en-US" dirty="0"/>
              </a:p>
            </p:txBody>
          </p:sp>
        </mc:Choice>
        <mc:Fallback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0" y="990600"/>
                <a:ext cx="4572000" cy="4906963"/>
              </a:xfrm>
              <a:blipFill rotWithShape="1">
                <a:blip r:embed="rId3"/>
                <a:stretch>
                  <a:fillRect l="-2267" t="-12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5715000" y="2667000"/>
            <a:ext cx="1219200" cy="129540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884966" y="4529912"/>
            <a:ext cx="32590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u="sng" dirty="0" smtClean="0">
                <a:latin typeface="+mj-lt"/>
              </a:rPr>
              <a:t>ISAC yields </a:t>
            </a:r>
          </a:p>
          <a:p>
            <a:r>
              <a:rPr lang="en-US" sz="1800" baseline="30000" dirty="0" smtClean="0">
                <a:latin typeface="+mj-lt"/>
              </a:rPr>
              <a:t>72</a:t>
            </a:r>
            <a:r>
              <a:rPr lang="en-US" sz="1800" dirty="0" smtClean="0">
                <a:latin typeface="+mj-lt"/>
              </a:rPr>
              <a:t>Kr:  440/s (measured)</a:t>
            </a:r>
          </a:p>
          <a:p>
            <a:r>
              <a:rPr lang="en-US" sz="1800" baseline="30000" dirty="0" smtClean="0">
                <a:latin typeface="+mj-lt"/>
              </a:rPr>
              <a:t>70</a:t>
            </a:r>
            <a:r>
              <a:rPr lang="en-US" sz="1800" dirty="0" smtClean="0">
                <a:latin typeface="+mj-lt"/>
              </a:rPr>
              <a:t>Kr: ~0.2/s extrapolated assuming yield reduction of 50/n</a:t>
            </a:r>
            <a:endParaRPr lang="en-US" sz="18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11750" y="5926536"/>
            <a:ext cx="32143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Impossible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to produce at ISAC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11750" y="6174764"/>
            <a:ext cx="31325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 Possible production at EMMA</a:t>
            </a:r>
            <a:endParaRPr lang="en-US" sz="1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10,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2017 Science Week - ARIEL/ISAC Nuclear Physics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2C25A-5506-FD4F-B37D-9145376A3A20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63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i="1" dirty="0" err="1" smtClean="0"/>
              <a:t>rp</a:t>
            </a:r>
            <a:r>
              <a:rPr lang="en-US" dirty="0" smtClean="0"/>
              <a:t>-process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Content Placeholder 1"/>
              <p:cNvSpPr>
                <a:spLocks noGrp="1"/>
              </p:cNvSpPr>
              <p:nvPr>
                <p:ph sz="half" idx="1"/>
              </p:nvPr>
            </p:nvSpPr>
            <p:spPr>
              <a:xfrm>
                <a:off x="0" y="990600"/>
                <a:ext cx="4572000" cy="4906963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Waiting Points require nuclear masses</a:t>
                </a:r>
              </a:p>
              <a:p>
                <a:r>
                  <a:rPr lang="en-US" dirty="0" smtClean="0"/>
                  <a:t>2</a:t>
                </a:r>
                <a:r>
                  <a:rPr lang="en-US" i="1" dirty="0" smtClean="0"/>
                  <a:t>p</a:t>
                </a:r>
                <a:r>
                  <a:rPr lang="en-US" dirty="0" smtClean="0"/>
                  <a:t> channel daughters have never been measured</a:t>
                </a:r>
              </a:p>
              <a:p>
                <a:pPr lvl="1"/>
                <a:r>
                  <a:rPr lang="en-US" baseline="30000" dirty="0" smtClean="0"/>
                  <a:t>68</a:t>
                </a:r>
                <a:r>
                  <a:rPr lang="en-US" dirty="0" smtClean="0"/>
                  <a:t>Se(p</a:t>
                </a:r>
                <a:r>
                  <a:rPr lang="en-US" dirty="0" smtClean="0"/>
                  <a:t>,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𝛾</m:t>
                    </m:r>
                  </m:oMath>
                </a14:m>
                <a:r>
                  <a:rPr lang="en-US" dirty="0" smtClean="0"/>
                  <a:t>)(p,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𝛾</m:t>
                    </m:r>
                  </m:oMath>
                </a14:m>
                <a:r>
                  <a:rPr lang="en-US" dirty="0" smtClean="0"/>
                  <a:t>)</a:t>
                </a:r>
                <a:r>
                  <a:rPr lang="en-US" b="1" u="sng" baseline="30000" dirty="0" smtClean="0"/>
                  <a:t>70</a:t>
                </a:r>
                <a:r>
                  <a:rPr lang="en-US" b="1" u="sng" dirty="0" smtClean="0"/>
                  <a:t>Kr</a:t>
                </a:r>
              </a:p>
              <a:p>
                <a:pPr lvl="1"/>
                <a:r>
                  <a:rPr lang="en-US" baseline="30000" dirty="0" smtClean="0"/>
                  <a:t>64</a:t>
                </a:r>
                <a:r>
                  <a:rPr lang="en-US" dirty="0" smtClean="0"/>
                  <a:t>Ge(p</a:t>
                </a:r>
                <a:r>
                  <a:rPr lang="en-US" dirty="0"/>
                  <a:t>,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𝛾</m:t>
                    </m:r>
                  </m:oMath>
                </a14:m>
                <a:r>
                  <a:rPr lang="en-US" dirty="0"/>
                  <a:t>)(p,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𝛾</m:t>
                    </m:r>
                  </m:oMath>
                </a14:m>
                <a:r>
                  <a:rPr lang="en-US" dirty="0" smtClean="0"/>
                  <a:t>)</a:t>
                </a:r>
                <a:r>
                  <a:rPr lang="en-US" b="1" u="sng" baseline="30000" dirty="0" smtClean="0"/>
                  <a:t>66</a:t>
                </a:r>
                <a:r>
                  <a:rPr lang="en-US" b="1" u="sng" dirty="0" smtClean="0"/>
                  <a:t>Se</a:t>
                </a:r>
                <a:endParaRPr lang="en-US" dirty="0" smtClean="0"/>
              </a:p>
              <a:p>
                <a:pPr lvl="1"/>
                <a:r>
                  <a:rPr lang="en-US" baseline="30000" dirty="0" smtClean="0"/>
                  <a:t>60</a:t>
                </a:r>
                <a:r>
                  <a:rPr lang="en-US" dirty="0" smtClean="0"/>
                  <a:t>Zn(p</a:t>
                </a:r>
                <a:r>
                  <a:rPr lang="en-US" dirty="0"/>
                  <a:t>,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𝛾</m:t>
                    </m:r>
                  </m:oMath>
                </a14:m>
                <a:r>
                  <a:rPr lang="en-US" dirty="0"/>
                  <a:t>)(p,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𝛾</m:t>
                    </m:r>
                  </m:oMath>
                </a14:m>
                <a:r>
                  <a:rPr lang="en-US" dirty="0"/>
                  <a:t>)</a:t>
                </a:r>
                <a:r>
                  <a:rPr lang="en-US" b="1" u="sng" baseline="30000" dirty="0" smtClean="0"/>
                  <a:t>62</a:t>
                </a:r>
                <a:r>
                  <a:rPr lang="en-US" b="1" u="sng" dirty="0" smtClean="0"/>
                  <a:t>Ge</a:t>
                </a:r>
                <a:endParaRPr lang="en-US" b="1" u="sng" dirty="0"/>
              </a:p>
              <a:p>
                <a:pPr lvl="1"/>
                <a:r>
                  <a:rPr lang="en-US" dirty="0" smtClean="0">
                    <a:effectLst/>
                  </a:rPr>
                  <a:t>H. Schatz, </a:t>
                </a:r>
                <a:r>
                  <a:rPr lang="en-US" i="1" dirty="0" smtClean="0">
                    <a:effectLst/>
                  </a:rPr>
                  <a:t>IJMS</a:t>
                </a:r>
                <a:r>
                  <a:rPr lang="en-US" dirty="0" smtClean="0">
                    <a:effectLst/>
                  </a:rPr>
                  <a:t>, </a:t>
                </a:r>
                <a:br>
                  <a:rPr lang="en-US" dirty="0" smtClean="0">
                    <a:effectLst/>
                  </a:rPr>
                </a:br>
                <a:r>
                  <a:rPr lang="en-US" b="1" dirty="0" smtClean="0">
                    <a:effectLst/>
                  </a:rPr>
                  <a:t>349–350 </a:t>
                </a:r>
                <a:r>
                  <a:rPr lang="en-US" dirty="0" smtClean="0">
                    <a:effectLst/>
                  </a:rPr>
                  <a:t>1 (2013)</a:t>
                </a:r>
                <a:endParaRPr lang="en-US" dirty="0"/>
              </a:p>
            </p:txBody>
          </p:sp>
        </mc:Choice>
        <mc:Fallback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0" y="990600"/>
                <a:ext cx="4572000" cy="4906963"/>
              </a:xfrm>
              <a:blipFill rotWithShape="1">
                <a:blip r:embed="rId2"/>
                <a:stretch>
                  <a:fillRect l="-2267" t="-12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10,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2017 Science Week - ARIEL/ISAC Nuclear Physics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2C25A-5506-FD4F-B37D-9145376A3A20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772510" y="4367048"/>
            <a:ext cx="2664373" cy="0"/>
          </a:xfrm>
          <a:prstGeom prst="line">
            <a:avLst/>
          </a:prstGeom>
          <a:ln w="762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9" t="20884" r="62560" b="35205"/>
          <a:stretch/>
        </p:blipFill>
        <p:spPr bwMode="auto">
          <a:xfrm>
            <a:off x="3533316" y="2475780"/>
            <a:ext cx="5610684" cy="3307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3648974" y="3252159"/>
            <a:ext cx="5382883" cy="155276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744529" y="1470266"/>
            <a:ext cx="31917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113F7C"/>
                </a:solidFill>
              </a:rPr>
              <a:t>~ 1 ion/s </a:t>
            </a:r>
            <a:r>
              <a:rPr lang="en-US" i="1" dirty="0" smtClean="0">
                <a:solidFill>
                  <a:srgbClr val="113F7C"/>
                </a:solidFill>
              </a:rPr>
              <a:t>extrapolated</a:t>
            </a:r>
            <a:endParaRPr lang="en-US" dirty="0" smtClean="0">
              <a:solidFill>
                <a:srgbClr val="113F7C"/>
              </a:solidFill>
            </a:endParaRPr>
          </a:p>
          <a:p>
            <a:r>
              <a:rPr lang="en-US" dirty="0" smtClean="0">
                <a:solidFill>
                  <a:srgbClr val="113F7C"/>
                </a:solidFill>
              </a:rPr>
              <a:t>TITAN should do </a:t>
            </a:r>
            <a:r>
              <a:rPr lang="en-US" baseline="30000" dirty="0" smtClean="0">
                <a:solidFill>
                  <a:srgbClr val="113F7C"/>
                </a:solidFill>
              </a:rPr>
              <a:t>62</a:t>
            </a:r>
            <a:r>
              <a:rPr lang="en-US" dirty="0" smtClean="0">
                <a:solidFill>
                  <a:srgbClr val="113F7C"/>
                </a:solidFill>
              </a:rPr>
              <a:t>Ge</a:t>
            </a:r>
            <a:endParaRPr lang="en-US" dirty="0">
              <a:solidFill>
                <a:srgbClr val="113F7C"/>
              </a:solidFill>
            </a:endParaRPr>
          </a:p>
        </p:txBody>
      </p:sp>
      <p:cxnSp>
        <p:nvCxnSpPr>
          <p:cNvPr id="17" name="Straight Connector 16"/>
          <p:cNvCxnSpPr>
            <a:stCxn id="13" idx="0"/>
            <a:endCxn id="14" idx="2"/>
          </p:cNvCxnSpPr>
          <p:nvPr/>
        </p:nvCxnSpPr>
        <p:spPr>
          <a:xfrm flipV="1">
            <a:off x="6340416" y="2301263"/>
            <a:ext cx="0" cy="950896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6537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dlascar\Google Drive\Sr_LOI\figs\path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962" y="1295400"/>
            <a:ext cx="6142038" cy="5562600"/>
          </a:xfrm>
          <a:prstGeom prst="snip2DiagRect">
            <a:avLst>
              <a:gd name="adj1" fmla="val 50000"/>
              <a:gd name="adj2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868363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i="1" dirty="0" err="1" smtClean="0"/>
              <a:t>rp</a:t>
            </a:r>
            <a:r>
              <a:rPr lang="en-US" dirty="0" smtClean="0"/>
              <a:t>-process case </a:t>
            </a:r>
            <a:r>
              <a:rPr lang="en-US" baseline="30000" dirty="0" smtClean="0"/>
              <a:t>70</a:t>
            </a:r>
            <a:r>
              <a:rPr lang="en-US" dirty="0" smtClean="0"/>
              <a:t>Kr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943602" y="2971800"/>
            <a:ext cx="1219198" cy="1592006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H="1" flipV="1">
            <a:off x="2333269" y="4296595"/>
            <a:ext cx="3610333" cy="26721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608953" y="550161"/>
            <a:ext cx="2286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aseline="30000" dirty="0" smtClean="0">
                <a:latin typeface="+mj-lt"/>
              </a:rPr>
              <a:t>35</a:t>
            </a:r>
            <a:r>
              <a:rPr lang="en-US" sz="3200" dirty="0" smtClean="0">
                <a:latin typeface="+mj-lt"/>
              </a:rPr>
              <a:t>Ar + </a:t>
            </a:r>
            <a:r>
              <a:rPr lang="en-US" sz="3200" baseline="30000" dirty="0" smtClean="0">
                <a:latin typeface="+mj-lt"/>
              </a:rPr>
              <a:t>40</a:t>
            </a:r>
            <a:r>
              <a:rPr lang="en-US" sz="3200" dirty="0" smtClean="0">
                <a:latin typeface="+mj-lt"/>
              </a:rPr>
              <a:t>Ca</a:t>
            </a:r>
          </a:p>
          <a:p>
            <a:pPr algn="ctr"/>
            <a:r>
              <a:rPr lang="en-US" sz="3200" dirty="0">
                <a:latin typeface="+mj-lt"/>
              </a:rPr>
              <a:t>1</a:t>
            </a:r>
            <a:r>
              <a:rPr lang="en-US" sz="3200" dirty="0" smtClean="0">
                <a:latin typeface="+mj-lt"/>
              </a:rPr>
              <a:t>00 MeV</a:t>
            </a:r>
            <a:endParaRPr lang="en-US" sz="3200" dirty="0">
              <a:latin typeface="+mj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10250" y="723900"/>
            <a:ext cx="1452219" cy="1638300"/>
            <a:chOff x="3962400" y="1905000"/>
            <a:chExt cx="1549989" cy="1772528"/>
          </a:xfrm>
        </p:grpSpPr>
        <p:sp>
          <p:nvSpPr>
            <p:cNvPr id="14" name="Rectangle 13"/>
            <p:cNvSpPr/>
            <p:nvPr/>
          </p:nvSpPr>
          <p:spPr>
            <a:xfrm>
              <a:off x="3962400" y="2209800"/>
              <a:ext cx="365760" cy="365760"/>
            </a:xfrm>
            <a:prstGeom prst="rect">
              <a:avLst/>
            </a:prstGeom>
            <a:solidFill>
              <a:srgbClr val="0070C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962400" y="2575728"/>
              <a:ext cx="365760" cy="36576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962400" y="2941656"/>
              <a:ext cx="365760" cy="365760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962400" y="3311768"/>
              <a:ext cx="365760" cy="36576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4327794" y="3319046"/>
                  <a:ext cx="904669" cy="3496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500" b="0" i="1" smtClean="0">
                            <a:latin typeface="Cambria Math"/>
                          </a:rPr>
                          <m:t>𝜎</m:t>
                        </m:r>
                        <m:r>
                          <a:rPr lang="en-US" sz="1500" b="0" i="1" smtClean="0">
                            <a:latin typeface="Cambria Math"/>
                          </a:rPr>
                          <m:t>&lt;0.1</m:t>
                        </m:r>
                      </m:oMath>
                    </m:oMathPara>
                  </a14:m>
                  <a:endParaRPr lang="en-US" sz="1500" dirty="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27794" y="3319046"/>
                  <a:ext cx="904669" cy="349642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4262121" y="2971800"/>
                  <a:ext cx="1250268" cy="35796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500" b="0" i="1" smtClean="0">
                            <a:latin typeface="Cambria Math"/>
                          </a:rPr>
                          <m:t>0.1&lt;</m:t>
                        </m:r>
                        <m:r>
                          <a:rPr lang="en-US" sz="1500" b="0" i="1" smtClean="0">
                            <a:latin typeface="Cambria Math"/>
                          </a:rPr>
                          <m:t>𝜎</m:t>
                        </m:r>
                        <m:r>
                          <a:rPr lang="en-US" sz="1500" b="0" i="1" smtClean="0">
                            <a:latin typeface="Cambria Math"/>
                          </a:rPr>
                          <m:t>&lt;5</m:t>
                        </m:r>
                      </m:oMath>
                    </m:oMathPara>
                  </a14:m>
                  <a:endParaRPr lang="en-US" sz="1500" dirty="0"/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2121" y="2971800"/>
                  <a:ext cx="1250268" cy="357967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4267785" y="2590801"/>
                  <a:ext cx="1208669" cy="35796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500" i="1" smtClean="0">
                            <a:latin typeface="Cambria Math"/>
                          </a:rPr>
                          <m:t>5</m:t>
                        </m:r>
                        <m:r>
                          <a:rPr lang="en-US" sz="1500" b="0" i="1" smtClean="0">
                            <a:latin typeface="Cambria Math"/>
                          </a:rPr>
                          <m:t>&lt;</m:t>
                        </m:r>
                        <m:r>
                          <a:rPr lang="en-US" sz="1500" b="0" i="1" smtClean="0">
                            <a:latin typeface="Cambria Math"/>
                          </a:rPr>
                          <m:t>𝜎</m:t>
                        </m:r>
                        <m:r>
                          <a:rPr lang="en-US" sz="1500" b="0" i="1" smtClean="0">
                            <a:latin typeface="Cambria Math"/>
                          </a:rPr>
                          <m:t>&lt;25</m:t>
                        </m:r>
                      </m:oMath>
                    </m:oMathPara>
                  </a14:m>
                  <a:endParaRPr lang="en-US" sz="1500" dirty="0"/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7785" y="2590801"/>
                  <a:ext cx="1208669" cy="357967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4278871" y="2209800"/>
                  <a:ext cx="838215" cy="35796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500" b="0" i="1" smtClean="0">
                            <a:latin typeface="Cambria Math"/>
                          </a:rPr>
                          <m:t>2</m:t>
                        </m:r>
                        <m:r>
                          <a:rPr lang="en-US" sz="1500" i="1" smtClean="0">
                            <a:latin typeface="Cambria Math"/>
                          </a:rPr>
                          <m:t>5</m:t>
                        </m:r>
                        <m:r>
                          <a:rPr lang="en-US" sz="1500" b="0" i="1" smtClean="0">
                            <a:latin typeface="Cambria Math"/>
                          </a:rPr>
                          <m:t>&lt;</m:t>
                        </m:r>
                        <m:r>
                          <a:rPr lang="en-US" sz="1500" b="0" i="1" smtClean="0">
                            <a:latin typeface="Cambria Math"/>
                          </a:rPr>
                          <m:t>𝜎</m:t>
                        </m:r>
                      </m:oMath>
                    </m:oMathPara>
                  </a14:m>
                  <a:endParaRPr lang="en-US" sz="1500" dirty="0"/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78871" y="2209800"/>
                  <a:ext cx="838215" cy="357967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4343400" y="1905000"/>
                  <a:ext cx="838947" cy="35796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500" b="0" i="1" smtClean="0">
                            <a:latin typeface="Cambria Math"/>
                          </a:rPr>
                          <m:t>𝜎</m:t>
                        </m:r>
                        <m:r>
                          <m:rPr>
                            <m:nor/>
                          </m:rPr>
                          <a:rPr lang="en-US" sz="1500" b="0" i="0" smtClean="0">
                            <a:latin typeface="Cambria Math"/>
                          </a:rPr>
                          <m:t> (</m:t>
                        </m:r>
                        <m:r>
                          <m:rPr>
                            <m:nor/>
                          </m:rPr>
                          <a:rPr lang="en-US" sz="1500" b="0" i="0" smtClean="0">
                            <a:latin typeface="Cambria Math"/>
                          </a:rPr>
                          <m:t>mb</m:t>
                        </m:r>
                        <m:r>
                          <m:rPr>
                            <m:nor/>
                          </m:rPr>
                          <a:rPr lang="en-US" sz="1500" b="0" i="0" smtClean="0">
                            <a:latin typeface="Cambria Math"/>
                          </a:rPr>
                          <m:t>)</m:t>
                        </m:r>
                      </m:oMath>
                    </m:oMathPara>
                  </a14:m>
                  <a:endParaRPr lang="en-US" sz="1500" dirty="0"/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43400" y="1905000"/>
                  <a:ext cx="838947" cy="357967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 b="-74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0" name="Group 29" hidden="1"/>
          <p:cNvGrpSpPr/>
          <p:nvPr/>
        </p:nvGrpSpPr>
        <p:grpSpPr>
          <a:xfrm>
            <a:off x="2148602" y="4914399"/>
            <a:ext cx="807716" cy="795392"/>
            <a:chOff x="196334" y="4341809"/>
            <a:chExt cx="807716" cy="795392"/>
          </a:xfrm>
        </p:grpSpPr>
        <p:cxnSp>
          <p:nvCxnSpPr>
            <p:cNvPr id="12" name="Straight Arrow Connector 11"/>
            <p:cNvCxnSpPr/>
            <p:nvPr/>
          </p:nvCxnSpPr>
          <p:spPr>
            <a:xfrm flipV="1">
              <a:off x="381000" y="4613835"/>
              <a:ext cx="0" cy="49400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 rot="16200000">
              <a:off x="234966" y="4303177"/>
              <a:ext cx="292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Z</a:t>
              </a:r>
              <a:endParaRPr lang="en-US" dirty="0"/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rot="5400000" flipV="1">
              <a:off x="628003" y="4860838"/>
              <a:ext cx="0" cy="49400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670304" y="4767869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</a:t>
              </a:r>
              <a:endParaRPr lang="en-US" dirty="0"/>
            </a:p>
          </p:txBody>
        </p:sp>
      </p:grpSp>
      <p:sp>
        <p:nvSpPr>
          <p:cNvPr id="27" name="Rectangle 26"/>
          <p:cNvSpPr/>
          <p:nvPr/>
        </p:nvSpPr>
        <p:spPr>
          <a:xfrm>
            <a:off x="228600" y="533400"/>
            <a:ext cx="4572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 flipH="1" flipV="1">
            <a:off x="5030162" y="948687"/>
            <a:ext cx="2132642" cy="2023116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6392757"/>
              </p:ext>
            </p:extLst>
          </p:nvPr>
        </p:nvGraphicFramePr>
        <p:xfrm>
          <a:off x="1895339" y="1079946"/>
          <a:ext cx="245586" cy="3216648"/>
        </p:xfrm>
        <a:graphic>
          <a:graphicData uri="http://schemas.openxmlformats.org/drawingml/2006/table">
            <a:tbl>
              <a:tblPr firstRow="1" bandRow="1"/>
              <a:tblGrid>
                <a:gridCol w="245586"/>
              </a:tblGrid>
              <a:tr h="402081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 smtClean="0"/>
                        <a:t>Sr</a:t>
                      </a:r>
                      <a:endParaRPr lang="en-US" sz="1100" b="1" dirty="0"/>
                    </a:p>
                  </a:txBody>
                  <a:tcPr vert="vert27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02081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 smtClean="0"/>
                        <a:t>Rb</a:t>
                      </a:r>
                      <a:endParaRPr lang="en-US" sz="1100" b="1" dirty="0"/>
                    </a:p>
                  </a:txBody>
                  <a:tcPr vert="vert27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02081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Kr</a:t>
                      </a:r>
                      <a:endParaRPr lang="en-US" sz="1100" b="1" dirty="0"/>
                    </a:p>
                  </a:txBody>
                  <a:tcPr vert="vert27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02081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Br</a:t>
                      </a:r>
                      <a:endParaRPr lang="en-US" sz="1100" b="1" dirty="0"/>
                    </a:p>
                  </a:txBody>
                  <a:tcPr vert="vert27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02081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Se</a:t>
                      </a:r>
                      <a:endParaRPr lang="en-US" sz="1100" b="1" dirty="0"/>
                    </a:p>
                  </a:txBody>
                  <a:tcPr vert="vert27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02081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As</a:t>
                      </a:r>
                      <a:endParaRPr lang="en-US" sz="1100" b="1" dirty="0"/>
                    </a:p>
                  </a:txBody>
                  <a:tcPr vert="vert27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02081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Ge</a:t>
                      </a:r>
                      <a:endParaRPr lang="en-US" sz="1100" b="1" dirty="0"/>
                    </a:p>
                  </a:txBody>
                  <a:tcPr vert="vert27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02081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Ga</a:t>
                      </a:r>
                      <a:endParaRPr lang="en-US" sz="1100" b="1" dirty="0"/>
                    </a:p>
                  </a:txBody>
                  <a:tcPr vert="vert27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5884966" y="4703338"/>
            <a:ext cx="32590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u="sng" dirty="0" smtClean="0">
                <a:latin typeface="+mj-lt"/>
              </a:rPr>
              <a:t>ISAC yields </a:t>
            </a:r>
          </a:p>
          <a:p>
            <a:r>
              <a:rPr lang="en-US" sz="1800" baseline="30000" dirty="0" smtClean="0">
                <a:latin typeface="+mj-lt"/>
              </a:rPr>
              <a:t>72</a:t>
            </a:r>
            <a:r>
              <a:rPr lang="en-US" sz="1800" dirty="0" smtClean="0">
                <a:latin typeface="+mj-lt"/>
              </a:rPr>
              <a:t>Kr:  440/s (measured)</a:t>
            </a:r>
          </a:p>
          <a:p>
            <a:r>
              <a:rPr lang="en-US" sz="1800" baseline="30000" dirty="0" smtClean="0">
                <a:latin typeface="+mj-lt"/>
              </a:rPr>
              <a:t>70</a:t>
            </a:r>
            <a:r>
              <a:rPr lang="en-US" sz="1800" dirty="0" smtClean="0">
                <a:latin typeface="+mj-lt"/>
              </a:rPr>
              <a:t>Kr: ~0.2/s extrapolated assuming yield reduction of 50/n</a:t>
            </a:r>
            <a:endParaRPr lang="en-US" sz="1800" dirty="0">
              <a:latin typeface="+mj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8942" y="4799675"/>
            <a:ext cx="39677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Impossible </a:t>
            </a:r>
            <a:r>
              <a:rPr lang="en-US" sz="2000" dirty="0">
                <a:solidFill>
                  <a:srgbClr val="FF0000"/>
                </a:solidFill>
                <a:latin typeface="+mj-lt"/>
              </a:rPr>
              <a:t>to produce at ISAC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8942" y="5306950"/>
            <a:ext cx="33393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/>
              <a:buChar char="à"/>
            </a:pPr>
            <a:r>
              <a:rPr lang="en-US" sz="2000" dirty="0" smtClean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Possible production and </a:t>
            </a:r>
            <a:br>
              <a:rPr lang="en-US" sz="2000" dirty="0" smtClean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</a:br>
            <a:r>
              <a:rPr lang="en-US" sz="2000" dirty="0" smtClean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separation at EMMA</a:t>
            </a:r>
            <a:endParaRPr lang="en-US" sz="2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10, 2017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2017 Science Week - ARIEL/ISAC Nuclear Physics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9" t="13201" r="62316" b="15508"/>
          <a:stretch/>
        </p:blipFill>
        <p:spPr bwMode="auto">
          <a:xfrm>
            <a:off x="2201497" y="948687"/>
            <a:ext cx="2828665" cy="3347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420597" y="1886885"/>
            <a:ext cx="4174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aseline="30000" dirty="0" smtClean="0">
                <a:solidFill>
                  <a:schemeClr val="bg1"/>
                </a:solidFill>
              </a:rPr>
              <a:t>70</a:t>
            </a:r>
            <a:r>
              <a:rPr lang="en-US" sz="1400" dirty="0" smtClean="0">
                <a:solidFill>
                  <a:schemeClr val="bg1"/>
                </a:solidFill>
              </a:rPr>
              <a:t>Kr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78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slide from Pascal’s proposal on n-deficient </a:t>
            </a:r>
            <a:r>
              <a:rPr lang="en-US" dirty="0" err="1" smtClean="0"/>
              <a:t>Yb</a:t>
            </a:r>
            <a:r>
              <a:rPr lang="en-US" dirty="0" smtClean="0"/>
              <a:t> will set up our ability to </a:t>
            </a:r>
            <a:r>
              <a:rPr lang="en-US" dirty="0"/>
              <a:t>f</a:t>
            </a:r>
            <a:r>
              <a:rPr lang="en-US" dirty="0" smtClean="0"/>
              <a:t>urther probe the proton drip line around N=82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Slide from Pascal on n-deficient </a:t>
            </a:r>
            <a:r>
              <a:rPr lang="en-US" dirty="0" err="1" smtClean="0"/>
              <a:t>Yb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10,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2017 Science Week - ARIEL/ISAC Nuclear Physics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846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Paper details a list of more than 1,000 nuclei that contribute to asymmetric reaction rates in: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𝛼</m:t>
                        </m:r>
                        <m:r>
                          <a:rPr lang="en-US" b="0" i="1" smtClean="0">
                            <a:latin typeface="Cambria Math"/>
                          </a:rPr>
                          <m:t>,</m:t>
                        </m:r>
                        <m:r>
                          <a:rPr lang="en-US" b="0" i="1" smtClean="0">
                            <a:latin typeface="Cambria Math"/>
                          </a:rPr>
                          <m:t>𝛾</m:t>
                        </m:r>
                      </m:e>
                    </m:d>
                  </m:oMath>
                </a14:m>
                <a:endParaRPr lang="en-US" b="0" dirty="0" smtClean="0"/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𝑝</m:t>
                        </m:r>
                        <m:r>
                          <a:rPr lang="en-US" b="0" i="1" smtClean="0">
                            <a:latin typeface="Cambria Math"/>
                          </a:rPr>
                          <m:t>,</m:t>
                        </m:r>
                        <m:r>
                          <a:rPr lang="en-US" b="0" i="1" smtClean="0">
                            <a:latin typeface="Cambria Math"/>
                          </a:rPr>
                          <m:t>𝛾</m:t>
                        </m:r>
                      </m:e>
                    </m:d>
                  </m:oMath>
                </a14:m>
                <a:endParaRPr lang="en-US" dirty="0" smtClean="0"/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𝛾</m:t>
                        </m:r>
                        <m:r>
                          <a:rPr lang="en-US" b="0" i="1" smtClean="0">
                            <a:latin typeface="Cambria Math"/>
                          </a:rPr>
                          <m:t>,</m:t>
                        </m:r>
                        <m:r>
                          <a:rPr lang="en-US" b="0" i="1" smtClean="0">
                            <a:latin typeface="Cambria Math"/>
                          </a:rPr>
                          <m:t>𝑛</m:t>
                        </m:r>
                      </m:e>
                    </m:d>
                  </m:oMath>
                </a14:m>
                <a:endParaRPr lang="en-US" dirty="0" smtClean="0"/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𝑝</m:t>
                        </m:r>
                        <m:r>
                          <a:rPr lang="en-US" b="0" i="1" smtClean="0">
                            <a:latin typeface="Cambria Math"/>
                          </a:rPr>
                          <m:t>,</m:t>
                        </m:r>
                        <m:r>
                          <a:rPr lang="en-US" b="0" i="1" smtClean="0">
                            <a:latin typeface="Cambria Math"/>
                          </a:rPr>
                          <m:t>𝑛</m:t>
                        </m:r>
                      </m:e>
                    </m:d>
                  </m:oMath>
                </a14:m>
                <a:endParaRPr lang="en-US" dirty="0" smtClean="0"/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𝛼</m:t>
                        </m:r>
                        <m:r>
                          <a:rPr lang="en-US" b="0" i="1" smtClean="0">
                            <a:latin typeface="Cambria Math"/>
                          </a:rPr>
                          <m:t>,</m:t>
                        </m:r>
                        <m:r>
                          <a:rPr lang="en-US" b="0" i="1" smtClean="0">
                            <a:latin typeface="Cambria Math"/>
                          </a:rPr>
                          <m:t>𝑛</m:t>
                        </m:r>
                      </m:e>
                    </m:d>
                  </m:oMath>
                </a14:m>
                <a:endParaRPr lang="en-US" dirty="0" smtClean="0"/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𝛼</m:t>
                        </m:r>
                        <m:r>
                          <a:rPr lang="en-US" b="0" i="1" smtClean="0">
                            <a:latin typeface="Cambria Math"/>
                          </a:rPr>
                          <m:t>,</m:t>
                        </m:r>
                        <m:r>
                          <a:rPr lang="en-US" b="0" i="1" smtClean="0">
                            <a:latin typeface="Cambria Math"/>
                          </a:rPr>
                          <m:t>𝑝</m:t>
                        </m:r>
                      </m:e>
                    </m:d>
                  </m:oMath>
                </a14:m>
                <a:endParaRPr lang="en-US" dirty="0" smtClean="0"/>
              </a:p>
              <a:p>
                <a:r>
                  <a:rPr lang="en-US" dirty="0" smtClean="0"/>
                  <a:t>Most are neutron-deficient</a:t>
                </a:r>
              </a:p>
              <a:p>
                <a:r>
                  <a:rPr lang="en-US" dirty="0" smtClean="0"/>
                  <a:t>This is a goldmine of astrophysical motivation</a:t>
                </a:r>
                <a:endParaRPr lang="en-US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259" t="-12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Stellar reaction rates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10,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2017 Science Week - ARIEL/ISAC Nuclear Physics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/>
          <a:stretch/>
        </p:blipFill>
        <p:spPr bwMode="auto">
          <a:xfrm>
            <a:off x="2612906" y="3071073"/>
            <a:ext cx="6414448" cy="1232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989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t="9317" r="20420"/>
          <a:stretch/>
        </p:blipFill>
        <p:spPr>
          <a:xfrm>
            <a:off x="1440984" y="1245352"/>
            <a:ext cx="7150100" cy="51022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Off the coast of the island of stability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8100" y="1041117"/>
            <a:ext cx="3581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+mj-lt"/>
              </a:rPr>
              <a:t>Physics Motivation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smtClean="0">
                <a:solidFill>
                  <a:schemeClr val="accent1"/>
                </a:solidFill>
                <a:latin typeface="+mj-lt"/>
              </a:rPr>
              <a:t>r</a:t>
            </a:r>
            <a:r>
              <a:rPr lang="en-US" dirty="0" smtClean="0">
                <a:solidFill>
                  <a:schemeClr val="accent1"/>
                </a:solidFill>
                <a:latin typeface="+mj-lt"/>
              </a:rPr>
              <a:t>-process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1"/>
                </a:solidFill>
                <a:latin typeface="+mj-lt"/>
              </a:rPr>
              <a:t>Fission cycling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1"/>
                </a:solidFill>
                <a:latin typeface="+mj-lt"/>
              </a:rPr>
              <a:t>Nuclear 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accent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10, 2017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2017 Science Week - ARIEL/ISAC Nuclear Physics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892262" y="1797269"/>
            <a:ext cx="13716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+mj-lt"/>
              </a:rPr>
              <a:t>Far from Stability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18980" y="2990225"/>
            <a:ext cx="82296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+mj-lt"/>
              </a:rPr>
              <a:t>N=Z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86784" y="3476205"/>
            <a:ext cx="1645920" cy="45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chemeClr val="bg1"/>
                </a:solidFill>
                <a:latin typeface="+mj-lt"/>
              </a:rPr>
              <a:t>rp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-process</a:t>
            </a:r>
            <a:endParaRPr lang="en-US" i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3066584" y="3476205"/>
            <a:ext cx="393040" cy="436147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633556" y="5616057"/>
            <a:ext cx="301752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+mj-lt"/>
              </a:rPr>
              <a:t>Haloes – </a:t>
            </a:r>
          </a:p>
          <a:p>
            <a:r>
              <a:rPr lang="en-US" dirty="0" smtClean="0">
                <a:solidFill>
                  <a:schemeClr val="bg1"/>
                </a:solidFill>
                <a:latin typeface="+mj-lt"/>
              </a:rPr>
              <a:t>Continuum Structure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04450" y="5090519"/>
            <a:ext cx="3200400" cy="45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+mj-lt"/>
              </a:rPr>
              <a:t>Position of the dripline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43366" y="4249661"/>
            <a:ext cx="155448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+mj-lt"/>
              </a:rPr>
              <a:t>Structural Changes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396936" y="3628604"/>
            <a:ext cx="2194560" cy="45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  <a:latin typeface="+mj-lt"/>
              </a:rPr>
              <a:t>r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-process path</a:t>
            </a:r>
            <a:endParaRPr lang="en-US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485860" y="2424223"/>
            <a:ext cx="721390" cy="566002"/>
          </a:xfrm>
          <a:prstGeom prst="ellipse">
            <a:avLst/>
          </a:prstGeom>
          <a:noFill/>
          <a:ln w="571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Line Callout 2 23"/>
          <p:cNvSpPr/>
          <p:nvPr/>
        </p:nvSpPr>
        <p:spPr>
          <a:xfrm>
            <a:off x="6485860" y="4922874"/>
            <a:ext cx="2200940" cy="776177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249174"/>
              <a:gd name="adj6" fmla="val 17453"/>
            </a:avLst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Neutron-rich:</a:t>
            </a:r>
          </a:p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Md</a:t>
            </a:r>
            <a:r>
              <a:rPr lang="en-US" dirty="0" smtClean="0">
                <a:solidFill>
                  <a:schemeClr val="tx1"/>
                </a:solidFill>
              </a:rPr>
              <a:t>, Pu, Am, Bk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970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4" grpId="0" animBg="1"/>
    </p:bldLst>
  </p:timing>
</p:sld>
</file>

<file path=ppt/theme/theme1.xml><?xml version="1.0" encoding="utf-8"?>
<a:theme xmlns:a="http://schemas.openxmlformats.org/drawingml/2006/main" name="Lascar_TRIUMF_Template">
  <a:themeElements>
    <a:clrScheme name="TRIUMF">
      <a:dk1>
        <a:srgbClr val="000000"/>
      </a:dk1>
      <a:lt1>
        <a:sysClr val="window" lastClr="FFFFFF"/>
      </a:lt1>
      <a:dk2>
        <a:srgbClr val="6E615D"/>
      </a:dk2>
      <a:lt2>
        <a:srgbClr val="EAE6E3"/>
      </a:lt2>
      <a:accent1>
        <a:srgbClr val="005BA8"/>
      </a:accent1>
      <a:accent2>
        <a:srgbClr val="A02A17"/>
      </a:accent2>
      <a:accent3>
        <a:srgbClr val="689550"/>
      </a:accent3>
      <a:accent4>
        <a:srgbClr val="F47B29"/>
      </a:accent4>
      <a:accent5>
        <a:srgbClr val="6E615D"/>
      </a:accent5>
      <a:accent6>
        <a:srgbClr val="AFA9A6"/>
      </a:accent6>
      <a:hlink>
        <a:srgbClr val="0000FF"/>
      </a:hlink>
      <a:folHlink>
        <a:srgbClr val="AFA9A6"/>
      </a:folHlink>
    </a:clrScheme>
    <a:fontScheme name="TRIUMF Preferred">
      <a:majorFont>
        <a:latin typeface="Myriad Pro"/>
        <a:ea typeface=""/>
        <a:cs typeface=""/>
        <a:font script="Grek" typeface="Arial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aramond"/>
        <a:ea typeface=""/>
        <a:cs typeface=""/>
        <a:font script="Grek" typeface="Times New Roman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TRIUMF_PPT_07-V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UMF_PPT_07-V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UMF_PPT_07-V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UMF_PPT_07-V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UMF_PPT_07-V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UMF_PPT_07-V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UMF_PPT_07-V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UMF_PPT_07-V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UMF_PPT_07-V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UMF_PPT_07-V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UMF_PPT_07-V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UMF_PPT_07-V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Lascar_TRIUMF_Template</Template>
  <TotalTime>4298</TotalTime>
  <Words>1973</Words>
  <Application>Microsoft Office PowerPoint</Application>
  <PresentationFormat>On-screen Show (4:3)</PresentationFormat>
  <Paragraphs>430</Paragraphs>
  <Slides>29</Slides>
  <Notes>5</Notes>
  <HiddenSlides>6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Lascar_TRIUMF_Template</vt:lpstr>
      <vt:lpstr>Acrobat Document</vt:lpstr>
      <vt:lpstr>Equation</vt:lpstr>
      <vt:lpstr>PowerPoint Presentation</vt:lpstr>
      <vt:lpstr>What do masses tell us?</vt:lpstr>
      <vt:lpstr>Nuclear structure – 100Sn </vt:lpstr>
      <vt:lpstr>The rp-process</vt:lpstr>
      <vt:lpstr>The rp-process</vt:lpstr>
      <vt:lpstr>The rp-process case 70Kr</vt:lpstr>
      <vt:lpstr>Slide from Pascal on n-deficient Yb</vt:lpstr>
      <vt:lpstr>Stellar reaction rates</vt:lpstr>
      <vt:lpstr>Off the coast of the island of stability</vt:lpstr>
      <vt:lpstr>The community has moved to neutron-rich</vt:lpstr>
      <vt:lpstr>Advantages of EMMATrap</vt:lpstr>
      <vt:lpstr>EMMATrap</vt:lpstr>
      <vt:lpstr>EMMATrap (5-year plan)</vt:lpstr>
      <vt:lpstr>MR-TOF-MS</vt:lpstr>
      <vt:lpstr>A basic gas stopping cell</vt:lpstr>
      <vt:lpstr>Simulated extraction efficiency through the 1st nozzle </vt:lpstr>
      <vt:lpstr>A bunching gas cell</vt:lpstr>
      <vt:lpstr>RF-funnel system for ion extraction &amp; bunching</vt:lpstr>
      <vt:lpstr>Bunched operation for 100Sn</vt:lpstr>
      <vt:lpstr>Bunched operation for 100Sn</vt:lpstr>
      <vt:lpstr>Bunched operation for 100Sn</vt:lpstr>
      <vt:lpstr>Summary</vt:lpstr>
      <vt:lpstr>PowerPoint Presentation</vt:lpstr>
      <vt:lpstr>The rp-process case 70Kr</vt:lpstr>
      <vt:lpstr>Linear Paul Trap</vt:lpstr>
      <vt:lpstr>Penning trap</vt:lpstr>
      <vt:lpstr>EMMA without trap</vt:lpstr>
      <vt:lpstr>RF funnel concept</vt:lpstr>
      <vt:lpstr>Gas stopper cell</vt:lpstr>
    </vt:vector>
  </TitlesOfParts>
  <Company>TRIUMF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Lascar</dc:creator>
  <cp:lastModifiedBy>Daniel Lascar</cp:lastModifiedBy>
  <cp:revision>141</cp:revision>
  <dcterms:created xsi:type="dcterms:W3CDTF">2016-03-03T00:01:21Z</dcterms:created>
  <dcterms:modified xsi:type="dcterms:W3CDTF">2017-06-30T00:09:42Z</dcterms:modified>
</cp:coreProperties>
</file>