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8" r:id="rId4"/>
    <p:sldId id="263" r:id="rId5"/>
    <p:sldId id="276" r:id="rId6"/>
    <p:sldId id="259" r:id="rId7"/>
    <p:sldId id="260" r:id="rId8"/>
    <p:sldId id="261" r:id="rId9"/>
    <p:sldId id="297" r:id="rId10"/>
    <p:sldId id="265" r:id="rId11"/>
    <p:sldId id="262" r:id="rId12"/>
    <p:sldId id="267" r:id="rId13"/>
    <p:sldId id="266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94" r:id="rId24"/>
    <p:sldId id="295" r:id="rId25"/>
    <p:sldId id="296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8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2" autoAdjust="0"/>
    <p:restoredTop sz="76962" autoAdjust="0"/>
  </p:normalViewPr>
  <p:slideViewPr>
    <p:cSldViewPr snapToObjects="1">
      <p:cViewPr>
        <p:scale>
          <a:sx n="50" d="100"/>
          <a:sy n="50" d="100"/>
        </p:scale>
        <p:origin x="-177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252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ide footer_maroon_74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lide header_maroon_74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47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04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5045C-2D9B-41A1-84D8-031554CA70A9}" type="slidenum">
              <a:rPr lang="en-US"/>
              <a:pPr/>
              <a:t>30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A6A91-DB31-4EB4-AE2E-2616DF86EDE0}" type="slidenum">
              <a:rPr lang="en-US"/>
              <a:pPr/>
              <a:t>37</a:t>
            </a:fld>
            <a:endParaRPr lang="en-US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dirty="0" smtClean="0"/>
              <a:t>Thank</a:t>
            </a:r>
            <a:r>
              <a:rPr lang="en-CA" baseline="0" dirty="0" smtClean="0"/>
              <a:t> Jason, Jon, Ralph, Guy, and Adrian for their help</a:t>
            </a:r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These are solar system </a:t>
            </a:r>
            <a:r>
              <a:rPr lang="en-US" dirty="0" err="1" smtClean="0"/>
              <a:t>nuclidic</a:t>
            </a:r>
            <a:r>
              <a:rPr lang="en-US" dirty="0" smtClean="0"/>
              <a:t> abundances.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peaks represent a clear demonstration that there is a tight correlation between solar system abundances and neutron shell closures.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Go to ”Insert (View) | Header and Footer" to add your organization, sponsor, meeting name here; then, click "Apply to All"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Explain that it is likely a CC-SN.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process isn’t a single line. Many assumptions go into each model, even T and </a:t>
            </a:r>
            <a:r>
              <a:rPr lang="en-US" baseline="0" dirty="0" err="1" smtClean="0"/>
              <a:t>n_n</a:t>
            </a:r>
            <a:r>
              <a:rPr lang="en-US" baseline="0" dirty="0" smtClean="0"/>
              <a:t> have a range of possibilities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masses</a:t>
            </a:r>
            <a:r>
              <a:rPr lang="en-US" baseline="0" dirty="0" smtClean="0"/>
              <a:t> input into the model used to make this movie were entirely generated by the FRDM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Initial density of 290g/cm</a:t>
            </a:r>
            <a:r>
              <a:rPr lang="en-US" baseline="30000" dirty="0" smtClean="0"/>
              <a:t>3</a:t>
            </a:r>
            <a:r>
              <a:rPr lang="en-US" baseline="0" dirty="0" smtClean="0"/>
              <a:t>, Initial T = 1.5 GK, Neutron to seed ratio of 92.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That means a neutron density of 10</a:t>
            </a:r>
            <a:r>
              <a:rPr lang="en-US" baseline="30000" dirty="0" smtClean="0"/>
              <a:t>26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err="1" smtClean="0"/>
              <a:t>S_n</a:t>
            </a:r>
            <a:r>
              <a:rPr lang="en-US" baseline="0" dirty="0" smtClean="0"/>
              <a:t> is ~5MeV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That means the r-process path in this simulation is closer to stability than the path dictated by the previous slide.</a:t>
            </a:r>
          </a:p>
          <a:p>
            <a:pPr lvl="0">
              <a:buFont typeface="Arial" pitchFamily="34" charset="0"/>
              <a:buChar char="•"/>
            </a:pPr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after</a:t>
            </a:r>
            <a:r>
              <a:rPr lang="en-US" baseline="0" dirty="0" smtClean="0"/>
              <a:t> the elevator is</a:t>
            </a:r>
            <a:r>
              <a:rPr lang="en-US" dirty="0" smtClean="0"/>
              <a:t> ~2.1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We eject at 5 Hz</a:t>
            </a:r>
          </a:p>
          <a:p>
            <a:r>
              <a:rPr lang="en-US" dirty="0" smtClean="0"/>
              <a:t>Upper</a:t>
            </a:r>
            <a:r>
              <a:rPr lang="en-US" baseline="0" dirty="0" smtClean="0"/>
              <a:t> limit on rate is ~10Hz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Mating</a:t>
            </a:r>
            <a:r>
              <a:rPr lang="en-US" baseline="0" dirty="0" smtClean="0"/>
              <a:t> the CPT with CARIBU required the design of a new beamline that would accommodate multiple experiments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5 experiments (including the CPT) at a given time are possible.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But space is tight.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itle header_maroon_742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 footer_maroon_742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887" y="6324600"/>
            <a:ext cx="45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itle header_maroon_742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 footer_maroon_742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887" y="6324600"/>
            <a:ext cx="45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34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400175"/>
            <a:ext cx="3890963" cy="170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400175"/>
            <a:ext cx="3892550" cy="170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32A146C8-9893-4F0D-96CE-D0A3665AAC6B}" type="slidenum">
              <a:rPr lang="en-US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A20D1A55-E41E-481E-884F-6CF489EA2106}" type="slidenum">
              <a:rPr lang="en-US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slide footer_maroon_742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ANL Physics Student Lunch Talk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 descr="slide header_maroon_742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921" y="6598920"/>
            <a:ext cx="122479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slide footer_maroon_742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‹#›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2" name="Picture 4" descr="slide header_maroon_7421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921" y="6598920"/>
            <a:ext cx="122479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4.png"/><Relationship Id="rId4" Type="http://schemas.openxmlformats.org/officeDocument/2006/relationships/image" Target="../media/image30.wmf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hyperlink" Target="http://www.umanitoba.ca/" TargetMode="External"/><Relationship Id="rId10" Type="http://schemas.openxmlformats.org/officeDocument/2006/relationships/image" Target="../media/image67.jpe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Documents%20and%20Settings\Daniel%20Lascar\Desktop\rproc_2b_decay_selfcontained.avi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3900" y="1671638"/>
            <a:ext cx="7696200" cy="1069975"/>
          </a:xfrm>
        </p:spPr>
        <p:txBody>
          <a:bodyPr/>
          <a:lstStyle/>
          <a:p>
            <a:pPr algn="ctr"/>
            <a:r>
              <a:rPr lang="en-US" dirty="0" smtClean="0"/>
              <a:t>Mass Measurements on the </a:t>
            </a:r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 smtClean="0"/>
              <a:t>Path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125788"/>
            <a:ext cx="6400800" cy="2132012"/>
          </a:xfrm>
        </p:spPr>
        <p:txBody>
          <a:bodyPr/>
          <a:lstStyle/>
          <a:p>
            <a:pPr algn="ctr"/>
            <a:endParaRPr lang="en-US" sz="2000" dirty="0" smtClean="0">
              <a:solidFill>
                <a:srgbClr val="5C0426"/>
              </a:solidFill>
            </a:endParaRP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Daniel Lascar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ANL Physics Division/Northwestern University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Student Lunch Talk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June 20,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DC21-4A30-4224-9054-22EA23F0FDF5}" type="slidenum">
              <a:rPr lang="en-US"/>
              <a:pPr/>
              <a:t>10</a:t>
            </a:fld>
            <a:endParaRPr lang="en-US"/>
          </a:p>
        </p:txBody>
      </p:sp>
      <p:pic>
        <p:nvPicPr>
          <p:cNvPr id="12392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259388"/>
          </a:xfrm>
          <a:prstGeom prst="rect">
            <a:avLst/>
          </a:prstGeom>
          <a:noFill/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trouble with mass models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90600" y="3886200"/>
            <a:ext cx="1905000" cy="1204913"/>
            <a:chOff x="576" y="2496"/>
            <a:chExt cx="1200" cy="759"/>
          </a:xfrm>
        </p:grpSpPr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 flipV="1">
              <a:off x="1776" y="2496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15" name="Line 11"/>
            <p:cNvSpPr>
              <a:spLocks noChangeShapeType="1"/>
            </p:cNvSpPr>
            <p:nvPr/>
          </p:nvSpPr>
          <p:spPr bwMode="auto">
            <a:xfrm flipH="1">
              <a:off x="576" y="2976"/>
              <a:ext cx="12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16" name="Text Box 12"/>
            <p:cNvSpPr txBox="1">
              <a:spLocks noChangeArrowheads="1"/>
            </p:cNvSpPr>
            <p:nvPr/>
          </p:nvSpPr>
          <p:spPr bwMode="auto">
            <a:xfrm>
              <a:off x="624" y="3024"/>
              <a:ext cx="11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Limit of AME03</a:t>
              </a: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24800" y="6572250"/>
            <a:ext cx="1371600" cy="209550"/>
          </a:xfrm>
        </p:spPr>
        <p:txBody>
          <a:bodyPr/>
          <a:lstStyle/>
          <a:p>
            <a:fld id="{1CDC2DEE-63B2-4719-8BC9-BCA2EF1C7ADC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59398" name="Looney" descr="Can_t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208088"/>
            <a:ext cx="317976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568325"/>
          </a:xfrm>
        </p:spPr>
        <p:txBody>
          <a:bodyPr/>
          <a:lstStyle/>
          <a:p>
            <a:pPr algn="ctr"/>
            <a:r>
              <a:rPr lang="en-US" sz="3800"/>
              <a:t>The Magic of the CPT</a:t>
            </a:r>
          </a:p>
        </p:txBody>
      </p:sp>
      <p:pic>
        <p:nvPicPr>
          <p:cNvPr id="59395" name="Picture 3" descr="cpt_picture.jpg                                                00000029TravelDrive                    00000000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200000">
            <a:off x="4433094" y="1537494"/>
            <a:ext cx="4846637" cy="3876675"/>
          </a:xfrm>
          <a:prstGeom prst="rect">
            <a:avLst/>
          </a:prstGeom>
          <a:noFill/>
        </p:spPr>
      </p:pic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67818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11/17/2010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1" name="Euro" descr="C:\Documents and Settings\Daniel Lascar\My Documents\My Pictures\Trap\IMG_0787.JPG"/>
          <p:cNvPicPr>
            <a:picLocks noChangeAspect="1" noChangeArrowheads="1"/>
          </p:cNvPicPr>
          <p:nvPr/>
        </p:nvPicPr>
        <p:blipFill>
          <a:blip r:embed="rId5" cstate="print"/>
          <a:srcRect l="16485" r="16199" b="8421"/>
          <a:stretch>
            <a:fillRect/>
          </a:stretch>
        </p:blipFill>
        <p:spPr bwMode="auto">
          <a:xfrm>
            <a:off x="304800" y="1371600"/>
            <a:ext cx="4107180" cy="4191000"/>
          </a:xfrm>
          <a:prstGeom prst="rect">
            <a:avLst/>
          </a:prstGeom>
          <a:noFill/>
        </p:spPr>
      </p:pic>
      <p:pic>
        <p:nvPicPr>
          <p:cNvPr id="40962" name="Dollars" descr="C:\Documents and Settings\Daniel Lascar\My Documents\My Pictures\Trap\IMG_0790.JPG"/>
          <p:cNvPicPr>
            <a:picLocks noChangeAspect="1" noChangeArrowheads="1"/>
          </p:cNvPicPr>
          <p:nvPr/>
        </p:nvPicPr>
        <p:blipFill>
          <a:blip r:embed="rId6" cstate="print"/>
          <a:srcRect l="11842" t="5263" r="17105" b="3509"/>
          <a:stretch>
            <a:fillRect/>
          </a:stretch>
        </p:blipFill>
        <p:spPr bwMode="auto">
          <a:xfrm>
            <a:off x="381000" y="1295400"/>
            <a:ext cx="4273062" cy="4114800"/>
          </a:xfrm>
          <a:prstGeom prst="rect">
            <a:avLst/>
          </a:prstGeom>
          <a:noFill/>
        </p:spPr>
      </p:pic>
      <p:pic>
        <p:nvPicPr>
          <p:cNvPr id="40963" name="Ping" descr="C:\Documents and Settings\Daniel Lascar\My Documents\My Pictures\Trap\IMG_0812.JPG"/>
          <p:cNvPicPr>
            <a:picLocks noChangeAspect="1" noChangeArrowheads="1"/>
          </p:cNvPicPr>
          <p:nvPr/>
        </p:nvPicPr>
        <p:blipFill>
          <a:blip r:embed="rId7" cstate="print"/>
          <a:srcRect l="25903" t="16517" r="7649" b="18917"/>
          <a:stretch>
            <a:fillRect/>
          </a:stretch>
        </p:blipFill>
        <p:spPr bwMode="auto">
          <a:xfrm>
            <a:off x="152400" y="2057400"/>
            <a:ext cx="4495800" cy="3276600"/>
          </a:xfrm>
          <a:prstGeom prst="rect">
            <a:avLst/>
          </a:prstGeom>
          <a:noFill/>
        </p:spPr>
      </p:pic>
      <p:pic>
        <p:nvPicPr>
          <p:cNvPr id="40964" name="Golf" descr="C:\Documents and Settings\Daniel Lascar\My Documents\My Pictures\Trap\IMG_0816.JPG"/>
          <p:cNvPicPr>
            <a:picLocks noChangeAspect="1" noChangeArrowheads="1"/>
          </p:cNvPicPr>
          <p:nvPr/>
        </p:nvPicPr>
        <p:blipFill>
          <a:blip r:embed="rId8" cstate="print"/>
          <a:srcRect l="12931" t="10057" r="6249" b="19545"/>
          <a:stretch>
            <a:fillRect/>
          </a:stretch>
        </p:blipFill>
        <p:spPr bwMode="auto">
          <a:xfrm>
            <a:off x="0" y="2057400"/>
            <a:ext cx="4781939" cy="3124200"/>
          </a:xfrm>
          <a:prstGeom prst="rect">
            <a:avLst/>
          </a:prstGeom>
          <a:noFill/>
        </p:spPr>
      </p:pic>
      <p:pic>
        <p:nvPicPr>
          <p:cNvPr id="40965" name="Baseball" descr="C:\Documents and Settings\Daniel Lascar\My Documents\My Pictures\Trap\IMG_0821.JPG"/>
          <p:cNvPicPr>
            <a:picLocks noChangeAspect="1" noChangeArrowheads="1"/>
          </p:cNvPicPr>
          <p:nvPr/>
        </p:nvPicPr>
        <p:blipFill>
          <a:blip r:embed="rId9" cstate="print"/>
          <a:srcRect l="18306" t="4944" r="14251" b="10276"/>
          <a:stretch>
            <a:fillRect/>
          </a:stretch>
        </p:blipFill>
        <p:spPr bwMode="auto">
          <a:xfrm>
            <a:off x="228600" y="1295400"/>
            <a:ext cx="4445000" cy="4191000"/>
          </a:xfrm>
          <a:prstGeom prst="rect">
            <a:avLst/>
          </a:prstGeom>
          <a:noFill/>
        </p:spPr>
      </p:pic>
      <p:pic>
        <p:nvPicPr>
          <p:cNvPr id="40966" name="Hockey" descr="C:\Documents and Settings\Daniel Lascar\My Documents\My Pictures\Trap\IMG_0834.JPG"/>
          <p:cNvPicPr>
            <a:picLocks noChangeAspect="1" noChangeArrowheads="1"/>
          </p:cNvPicPr>
          <p:nvPr/>
        </p:nvPicPr>
        <p:blipFill>
          <a:blip r:embed="rId10" cstate="print"/>
          <a:srcRect l="10672" t="13045" r="25293" b="15810"/>
          <a:stretch>
            <a:fillRect/>
          </a:stretch>
        </p:blipFill>
        <p:spPr bwMode="auto">
          <a:xfrm>
            <a:off x="0" y="1524000"/>
            <a:ext cx="4876800" cy="4064000"/>
          </a:xfrm>
          <a:prstGeom prst="rect">
            <a:avLst/>
          </a:prstGeom>
          <a:noFill/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smtClean="0"/>
              <a:t>ANL Physics Student Lunch Talk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Masses?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r>
              <a:rPr lang="en-US" sz="2400" dirty="0" smtClean="0">
                <a:solidFill>
                  <a:srgbClr val="5C0426"/>
                </a:solidFill>
              </a:rPr>
              <a:t>To make a precision measurement, it is best to take advantage of what can be measured most precisely: </a:t>
            </a:r>
            <a:r>
              <a:rPr lang="en-US" sz="2400" b="1" u="sng" dirty="0" smtClean="0">
                <a:solidFill>
                  <a:srgbClr val="5C0426"/>
                </a:solidFill>
              </a:rPr>
              <a:t>Frequencies</a:t>
            </a:r>
            <a:endParaRPr lang="en-US" sz="2400" dirty="0" smtClean="0">
              <a:solidFill>
                <a:srgbClr val="5C0426"/>
              </a:solidFill>
            </a:endParaRPr>
          </a:p>
          <a:p>
            <a:r>
              <a:rPr lang="en-US" sz="2400" dirty="0" smtClean="0">
                <a:solidFill>
                  <a:srgbClr val="5C0426"/>
                </a:solidFill>
              </a:rPr>
              <a:t>Put a charged particle in a magnetic field.</a:t>
            </a:r>
          </a:p>
          <a:p>
            <a:r>
              <a:rPr lang="en-US" sz="2400" dirty="0" smtClean="0">
                <a:solidFill>
                  <a:srgbClr val="5C0426"/>
                </a:solidFill>
              </a:rPr>
              <a:t>Measure the cyclotron frequency, </a:t>
            </a:r>
            <a:r>
              <a:rPr lang="el-GR" sz="2400" dirty="0" smtClean="0">
                <a:solidFill>
                  <a:srgbClr val="5C0426"/>
                </a:solidFill>
              </a:rPr>
              <a:t>ω</a:t>
            </a:r>
            <a:r>
              <a:rPr lang="en-US" sz="2400" baseline="-25000" dirty="0" smtClean="0">
                <a:solidFill>
                  <a:srgbClr val="5C0426"/>
                </a:solidFill>
              </a:rPr>
              <a:t>c</a:t>
            </a:r>
            <a:endParaRPr lang="en-US" sz="2400" dirty="0" smtClean="0">
              <a:solidFill>
                <a:srgbClr val="5C0426"/>
              </a:solidFill>
            </a:endParaRP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From Time-of-Flight, we know q</a:t>
            </a: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From a well known </a:t>
            </a:r>
            <a:r>
              <a:rPr lang="en-US" sz="2000" dirty="0" err="1" smtClean="0">
                <a:solidFill>
                  <a:srgbClr val="5C0426"/>
                </a:solidFill>
              </a:rPr>
              <a:t>calibrant</a:t>
            </a:r>
            <a:r>
              <a:rPr lang="en-US" sz="2000" dirty="0" smtClean="0">
                <a:solidFill>
                  <a:srgbClr val="5C0426"/>
                </a:solidFill>
              </a:rPr>
              <a:t> mass, we know B</a:t>
            </a:r>
          </a:p>
          <a:p>
            <a:endParaRPr lang="en-US" sz="2400" dirty="0">
              <a:solidFill>
                <a:srgbClr val="5C042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" name="Group 7"/>
          <p:cNvGrpSpPr/>
          <p:nvPr/>
        </p:nvGrpSpPr>
        <p:grpSpPr>
          <a:xfrm>
            <a:off x="6036469" y="228600"/>
            <a:ext cx="1643062" cy="3581400"/>
            <a:chOff x="6129338" y="1676400"/>
            <a:chExt cx="1643062" cy="358140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6858000" y="2209800"/>
              <a:ext cx="0" cy="3048000"/>
            </a:xfrm>
            <a:prstGeom prst="straightConnector1">
              <a:avLst/>
            </a:prstGeom>
            <a:noFill/>
            <a:ln w="762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8" name="Group 12"/>
            <p:cNvGrpSpPr>
              <a:grpSpLocks noChangeAspect="1"/>
            </p:cNvGrpSpPr>
            <p:nvPr/>
          </p:nvGrpSpPr>
          <p:grpSpPr bwMode="auto">
            <a:xfrm>
              <a:off x="6129338" y="3249613"/>
              <a:ext cx="1490662" cy="865187"/>
              <a:chOff x="3861" y="2047"/>
              <a:chExt cx="939" cy="545"/>
            </a:xfrm>
          </p:grpSpPr>
          <p:sp>
            <p:nvSpPr>
              <p:cNvPr id="12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3861" y="2047"/>
                <a:ext cx="939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55" y="2047"/>
                <a:ext cx="218" cy="177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3925" y="0"/>
                  </a:cxn>
                  <a:cxn ang="0">
                    <a:pos x="2437" y="3183"/>
                  </a:cxn>
                  <a:cxn ang="0">
                    <a:pos x="0" y="101"/>
                  </a:cxn>
                  <a:cxn ang="0">
                    <a:pos x="0" y="101"/>
                  </a:cxn>
                </a:cxnLst>
                <a:rect l="0" t="0" r="r" b="b"/>
                <a:pathLst>
                  <a:path w="3925" h="3183">
                    <a:moveTo>
                      <a:pt x="0" y="101"/>
                    </a:moveTo>
                    <a:lnTo>
                      <a:pt x="3925" y="0"/>
                    </a:lnTo>
                    <a:lnTo>
                      <a:pt x="2437" y="3183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4616" y="2117"/>
                <a:ext cx="184" cy="207"/>
              </a:xfrm>
              <a:custGeom>
                <a:avLst/>
                <a:gdLst/>
                <a:ahLst/>
                <a:cxnLst>
                  <a:cxn ang="0">
                    <a:pos x="3311" y="3665"/>
                  </a:cxn>
                  <a:cxn ang="0">
                    <a:pos x="3297" y="3458"/>
                  </a:cxn>
                  <a:cxn ang="0">
                    <a:pos x="3269" y="3250"/>
                  </a:cxn>
                  <a:cxn ang="0">
                    <a:pos x="3224" y="3045"/>
                  </a:cxn>
                  <a:cxn ang="0">
                    <a:pos x="3166" y="2844"/>
                  </a:cxn>
                  <a:cxn ang="0">
                    <a:pos x="3092" y="2642"/>
                  </a:cxn>
                  <a:cxn ang="0">
                    <a:pos x="3005" y="2445"/>
                  </a:cxn>
                  <a:cxn ang="0">
                    <a:pos x="2904" y="2252"/>
                  </a:cxn>
                  <a:cxn ang="0">
                    <a:pos x="2790" y="2062"/>
                  </a:cxn>
                  <a:cxn ang="0">
                    <a:pos x="2663" y="1877"/>
                  </a:cxn>
                  <a:cxn ang="0">
                    <a:pos x="2525" y="1694"/>
                  </a:cxn>
                  <a:cxn ang="0">
                    <a:pos x="2372" y="1515"/>
                  </a:cxn>
                  <a:cxn ang="0">
                    <a:pos x="2209" y="1342"/>
                  </a:cxn>
                  <a:cxn ang="0">
                    <a:pos x="2034" y="1172"/>
                  </a:cxn>
                  <a:cxn ang="0">
                    <a:pos x="1848" y="1007"/>
                  </a:cxn>
                  <a:cxn ang="0">
                    <a:pos x="1649" y="848"/>
                  </a:cxn>
                  <a:cxn ang="0">
                    <a:pos x="1441" y="692"/>
                  </a:cxn>
                  <a:cxn ang="0">
                    <a:pos x="1222" y="542"/>
                  </a:cxn>
                  <a:cxn ang="0">
                    <a:pos x="993" y="398"/>
                  </a:cxn>
                  <a:cxn ang="0">
                    <a:pos x="753" y="261"/>
                  </a:cxn>
                  <a:cxn ang="0">
                    <a:pos x="503" y="127"/>
                  </a:cxn>
                  <a:cxn ang="0">
                    <a:pos x="244" y="0"/>
                  </a:cxn>
                  <a:cxn ang="0">
                    <a:pos x="163" y="599"/>
                  </a:cxn>
                  <a:cxn ang="0">
                    <a:pos x="399" y="722"/>
                  </a:cxn>
                  <a:cxn ang="0">
                    <a:pos x="624" y="848"/>
                  </a:cxn>
                  <a:cxn ang="0">
                    <a:pos x="838" y="979"/>
                  </a:cxn>
                  <a:cxn ang="0">
                    <a:pos x="1043" y="1115"/>
                  </a:cxn>
                  <a:cxn ang="0">
                    <a:pos x="1235" y="1254"/>
                  </a:cxn>
                  <a:cxn ang="0">
                    <a:pos x="1418" y="1397"/>
                  </a:cxn>
                  <a:cxn ang="0">
                    <a:pos x="1590" y="1545"/>
                  </a:cxn>
                  <a:cxn ang="0">
                    <a:pos x="1750" y="1694"/>
                  </a:cxn>
                  <a:cxn ang="0">
                    <a:pos x="1898" y="1847"/>
                  </a:cxn>
                  <a:cxn ang="0">
                    <a:pos x="2034" y="2003"/>
                  </a:cxn>
                  <a:cxn ang="0">
                    <a:pos x="2159" y="2160"/>
                  </a:cxn>
                  <a:cxn ang="0">
                    <a:pos x="2271" y="2319"/>
                  </a:cxn>
                  <a:cxn ang="0">
                    <a:pos x="2373" y="2479"/>
                  </a:cxn>
                  <a:cxn ang="0">
                    <a:pos x="2461" y="2641"/>
                  </a:cxn>
                  <a:cxn ang="0">
                    <a:pos x="2537" y="2803"/>
                  </a:cxn>
                  <a:cxn ang="0">
                    <a:pos x="2601" y="2967"/>
                  </a:cxn>
                  <a:cxn ang="0">
                    <a:pos x="2653" y="3131"/>
                  </a:cxn>
                  <a:cxn ang="0">
                    <a:pos x="2693" y="3295"/>
                  </a:cxn>
                  <a:cxn ang="0">
                    <a:pos x="2719" y="3460"/>
                  </a:cxn>
                  <a:cxn ang="0">
                    <a:pos x="2734" y="3624"/>
                  </a:cxn>
                  <a:cxn ang="0">
                    <a:pos x="2736" y="3734"/>
                  </a:cxn>
                </a:cxnLst>
                <a:rect l="0" t="0" r="r" b="b"/>
                <a:pathLst>
                  <a:path w="3312" h="3734">
                    <a:moveTo>
                      <a:pt x="3312" y="3734"/>
                    </a:moveTo>
                    <a:lnTo>
                      <a:pt x="3312" y="3734"/>
                    </a:lnTo>
                    <a:lnTo>
                      <a:pt x="3311" y="3665"/>
                    </a:lnTo>
                    <a:lnTo>
                      <a:pt x="3308" y="3595"/>
                    </a:lnTo>
                    <a:lnTo>
                      <a:pt x="3304" y="3526"/>
                    </a:lnTo>
                    <a:lnTo>
                      <a:pt x="3297" y="3458"/>
                    </a:lnTo>
                    <a:lnTo>
                      <a:pt x="3289" y="3388"/>
                    </a:lnTo>
                    <a:lnTo>
                      <a:pt x="3280" y="3319"/>
                    </a:lnTo>
                    <a:lnTo>
                      <a:pt x="3269" y="3250"/>
                    </a:lnTo>
                    <a:lnTo>
                      <a:pt x="3255" y="3182"/>
                    </a:lnTo>
                    <a:lnTo>
                      <a:pt x="3240" y="3113"/>
                    </a:lnTo>
                    <a:lnTo>
                      <a:pt x="3224" y="3045"/>
                    </a:lnTo>
                    <a:lnTo>
                      <a:pt x="3206" y="2978"/>
                    </a:lnTo>
                    <a:lnTo>
                      <a:pt x="3187" y="2909"/>
                    </a:lnTo>
                    <a:lnTo>
                      <a:pt x="3166" y="2844"/>
                    </a:lnTo>
                    <a:lnTo>
                      <a:pt x="3143" y="2776"/>
                    </a:lnTo>
                    <a:lnTo>
                      <a:pt x="3119" y="2709"/>
                    </a:lnTo>
                    <a:lnTo>
                      <a:pt x="3092" y="2642"/>
                    </a:lnTo>
                    <a:lnTo>
                      <a:pt x="3066" y="2576"/>
                    </a:lnTo>
                    <a:lnTo>
                      <a:pt x="3035" y="2511"/>
                    </a:lnTo>
                    <a:lnTo>
                      <a:pt x="3005" y="2445"/>
                    </a:lnTo>
                    <a:lnTo>
                      <a:pt x="2974" y="2382"/>
                    </a:lnTo>
                    <a:lnTo>
                      <a:pt x="2939" y="2316"/>
                    </a:lnTo>
                    <a:lnTo>
                      <a:pt x="2904" y="2252"/>
                    </a:lnTo>
                    <a:lnTo>
                      <a:pt x="2867" y="2188"/>
                    </a:lnTo>
                    <a:lnTo>
                      <a:pt x="2830" y="2126"/>
                    </a:lnTo>
                    <a:lnTo>
                      <a:pt x="2790" y="2062"/>
                    </a:lnTo>
                    <a:lnTo>
                      <a:pt x="2749" y="1999"/>
                    </a:lnTo>
                    <a:lnTo>
                      <a:pt x="2708" y="1937"/>
                    </a:lnTo>
                    <a:lnTo>
                      <a:pt x="2663" y="1877"/>
                    </a:lnTo>
                    <a:lnTo>
                      <a:pt x="2618" y="1815"/>
                    </a:lnTo>
                    <a:lnTo>
                      <a:pt x="2573" y="1754"/>
                    </a:lnTo>
                    <a:lnTo>
                      <a:pt x="2525" y="1694"/>
                    </a:lnTo>
                    <a:lnTo>
                      <a:pt x="2475" y="1634"/>
                    </a:lnTo>
                    <a:lnTo>
                      <a:pt x="2425" y="1575"/>
                    </a:lnTo>
                    <a:lnTo>
                      <a:pt x="2372" y="1515"/>
                    </a:lnTo>
                    <a:lnTo>
                      <a:pt x="2319" y="1457"/>
                    </a:lnTo>
                    <a:lnTo>
                      <a:pt x="2265" y="1399"/>
                    </a:lnTo>
                    <a:lnTo>
                      <a:pt x="2209" y="1342"/>
                    </a:lnTo>
                    <a:lnTo>
                      <a:pt x="2152" y="1285"/>
                    </a:lnTo>
                    <a:lnTo>
                      <a:pt x="2094" y="1228"/>
                    </a:lnTo>
                    <a:lnTo>
                      <a:pt x="2034" y="1172"/>
                    </a:lnTo>
                    <a:lnTo>
                      <a:pt x="1973" y="1117"/>
                    </a:lnTo>
                    <a:lnTo>
                      <a:pt x="1911" y="1061"/>
                    </a:lnTo>
                    <a:lnTo>
                      <a:pt x="1848" y="1007"/>
                    </a:lnTo>
                    <a:lnTo>
                      <a:pt x="1782" y="954"/>
                    </a:lnTo>
                    <a:lnTo>
                      <a:pt x="1717" y="900"/>
                    </a:lnTo>
                    <a:lnTo>
                      <a:pt x="1649" y="848"/>
                    </a:lnTo>
                    <a:lnTo>
                      <a:pt x="1582" y="796"/>
                    </a:lnTo>
                    <a:lnTo>
                      <a:pt x="1512" y="744"/>
                    </a:lnTo>
                    <a:lnTo>
                      <a:pt x="1441" y="692"/>
                    </a:lnTo>
                    <a:lnTo>
                      <a:pt x="1369" y="643"/>
                    </a:lnTo>
                    <a:lnTo>
                      <a:pt x="1296" y="592"/>
                    </a:lnTo>
                    <a:lnTo>
                      <a:pt x="1222" y="542"/>
                    </a:lnTo>
                    <a:lnTo>
                      <a:pt x="1146" y="495"/>
                    </a:lnTo>
                    <a:lnTo>
                      <a:pt x="1070" y="446"/>
                    </a:lnTo>
                    <a:lnTo>
                      <a:pt x="993" y="398"/>
                    </a:lnTo>
                    <a:lnTo>
                      <a:pt x="914" y="352"/>
                    </a:lnTo>
                    <a:lnTo>
                      <a:pt x="834" y="306"/>
                    </a:lnTo>
                    <a:lnTo>
                      <a:pt x="753" y="261"/>
                    </a:lnTo>
                    <a:lnTo>
                      <a:pt x="671" y="215"/>
                    </a:lnTo>
                    <a:lnTo>
                      <a:pt x="587" y="171"/>
                    </a:lnTo>
                    <a:lnTo>
                      <a:pt x="503" y="127"/>
                    </a:lnTo>
                    <a:lnTo>
                      <a:pt x="418" y="85"/>
                    </a:lnTo>
                    <a:lnTo>
                      <a:pt x="332" y="42"/>
                    </a:lnTo>
                    <a:lnTo>
                      <a:pt x="244" y="0"/>
                    </a:lnTo>
                    <a:lnTo>
                      <a:pt x="0" y="522"/>
                    </a:lnTo>
                    <a:lnTo>
                      <a:pt x="82" y="560"/>
                    </a:lnTo>
                    <a:lnTo>
                      <a:pt x="163" y="599"/>
                    </a:lnTo>
                    <a:lnTo>
                      <a:pt x="242" y="640"/>
                    </a:lnTo>
                    <a:lnTo>
                      <a:pt x="321" y="680"/>
                    </a:lnTo>
                    <a:lnTo>
                      <a:pt x="399" y="722"/>
                    </a:lnTo>
                    <a:lnTo>
                      <a:pt x="475" y="763"/>
                    </a:lnTo>
                    <a:lnTo>
                      <a:pt x="550" y="805"/>
                    </a:lnTo>
                    <a:lnTo>
                      <a:pt x="624" y="848"/>
                    </a:lnTo>
                    <a:lnTo>
                      <a:pt x="696" y="892"/>
                    </a:lnTo>
                    <a:lnTo>
                      <a:pt x="768" y="935"/>
                    </a:lnTo>
                    <a:lnTo>
                      <a:pt x="838" y="979"/>
                    </a:lnTo>
                    <a:lnTo>
                      <a:pt x="908" y="1024"/>
                    </a:lnTo>
                    <a:lnTo>
                      <a:pt x="975" y="1069"/>
                    </a:lnTo>
                    <a:lnTo>
                      <a:pt x="1043" y="1115"/>
                    </a:lnTo>
                    <a:lnTo>
                      <a:pt x="1108" y="1161"/>
                    </a:lnTo>
                    <a:lnTo>
                      <a:pt x="1173" y="1208"/>
                    </a:lnTo>
                    <a:lnTo>
                      <a:pt x="1235" y="1254"/>
                    </a:lnTo>
                    <a:lnTo>
                      <a:pt x="1299" y="1302"/>
                    </a:lnTo>
                    <a:lnTo>
                      <a:pt x="1359" y="1351"/>
                    </a:lnTo>
                    <a:lnTo>
                      <a:pt x="1418" y="1397"/>
                    </a:lnTo>
                    <a:lnTo>
                      <a:pt x="1476" y="1447"/>
                    </a:lnTo>
                    <a:lnTo>
                      <a:pt x="1533" y="1496"/>
                    </a:lnTo>
                    <a:lnTo>
                      <a:pt x="1590" y="1545"/>
                    </a:lnTo>
                    <a:lnTo>
                      <a:pt x="1644" y="1595"/>
                    </a:lnTo>
                    <a:lnTo>
                      <a:pt x="1698" y="1644"/>
                    </a:lnTo>
                    <a:lnTo>
                      <a:pt x="1750" y="1694"/>
                    </a:lnTo>
                    <a:lnTo>
                      <a:pt x="1799" y="1745"/>
                    </a:lnTo>
                    <a:lnTo>
                      <a:pt x="1849" y="1795"/>
                    </a:lnTo>
                    <a:lnTo>
                      <a:pt x="1898" y="1847"/>
                    </a:lnTo>
                    <a:lnTo>
                      <a:pt x="1945" y="1899"/>
                    </a:lnTo>
                    <a:lnTo>
                      <a:pt x="1990" y="1951"/>
                    </a:lnTo>
                    <a:lnTo>
                      <a:pt x="2034" y="2003"/>
                    </a:lnTo>
                    <a:lnTo>
                      <a:pt x="2077" y="2054"/>
                    </a:lnTo>
                    <a:lnTo>
                      <a:pt x="2118" y="2107"/>
                    </a:lnTo>
                    <a:lnTo>
                      <a:pt x="2159" y="2160"/>
                    </a:lnTo>
                    <a:lnTo>
                      <a:pt x="2198" y="2212"/>
                    </a:lnTo>
                    <a:lnTo>
                      <a:pt x="2234" y="2266"/>
                    </a:lnTo>
                    <a:lnTo>
                      <a:pt x="2271" y="2319"/>
                    </a:lnTo>
                    <a:lnTo>
                      <a:pt x="2306" y="2372"/>
                    </a:lnTo>
                    <a:lnTo>
                      <a:pt x="2340" y="2425"/>
                    </a:lnTo>
                    <a:lnTo>
                      <a:pt x="2373" y="2479"/>
                    </a:lnTo>
                    <a:lnTo>
                      <a:pt x="2402" y="2533"/>
                    </a:lnTo>
                    <a:lnTo>
                      <a:pt x="2433" y="2587"/>
                    </a:lnTo>
                    <a:lnTo>
                      <a:pt x="2461" y="2641"/>
                    </a:lnTo>
                    <a:lnTo>
                      <a:pt x="2487" y="2696"/>
                    </a:lnTo>
                    <a:lnTo>
                      <a:pt x="2513" y="2750"/>
                    </a:lnTo>
                    <a:lnTo>
                      <a:pt x="2537" y="2803"/>
                    </a:lnTo>
                    <a:lnTo>
                      <a:pt x="2560" y="2858"/>
                    </a:lnTo>
                    <a:lnTo>
                      <a:pt x="2581" y="2912"/>
                    </a:lnTo>
                    <a:lnTo>
                      <a:pt x="2601" y="2967"/>
                    </a:lnTo>
                    <a:lnTo>
                      <a:pt x="2619" y="3021"/>
                    </a:lnTo>
                    <a:lnTo>
                      <a:pt x="2636" y="3076"/>
                    </a:lnTo>
                    <a:lnTo>
                      <a:pt x="2653" y="3131"/>
                    </a:lnTo>
                    <a:lnTo>
                      <a:pt x="2667" y="3185"/>
                    </a:lnTo>
                    <a:lnTo>
                      <a:pt x="2680" y="3240"/>
                    </a:lnTo>
                    <a:lnTo>
                      <a:pt x="2693" y="3295"/>
                    </a:lnTo>
                    <a:lnTo>
                      <a:pt x="2701" y="3350"/>
                    </a:lnTo>
                    <a:lnTo>
                      <a:pt x="2711" y="3405"/>
                    </a:lnTo>
                    <a:lnTo>
                      <a:pt x="2719" y="3460"/>
                    </a:lnTo>
                    <a:lnTo>
                      <a:pt x="2726" y="3514"/>
                    </a:lnTo>
                    <a:lnTo>
                      <a:pt x="2730" y="3568"/>
                    </a:lnTo>
                    <a:lnTo>
                      <a:pt x="2734" y="3624"/>
                    </a:lnTo>
                    <a:lnTo>
                      <a:pt x="2735" y="3678"/>
                    </a:lnTo>
                    <a:lnTo>
                      <a:pt x="2736" y="3734"/>
                    </a:lnTo>
                    <a:lnTo>
                      <a:pt x="2736" y="3734"/>
                    </a:lnTo>
                    <a:lnTo>
                      <a:pt x="3312" y="373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4331" y="2324"/>
                <a:ext cx="469" cy="268"/>
              </a:xfrm>
              <a:custGeom>
                <a:avLst/>
                <a:gdLst/>
                <a:ahLst/>
                <a:cxnLst>
                  <a:cxn ang="0">
                    <a:pos x="320" y="4820"/>
                  </a:cxn>
                  <a:cxn ang="0">
                    <a:pos x="848" y="4800"/>
                  </a:cxn>
                  <a:cxn ang="0">
                    <a:pos x="1367" y="4761"/>
                  </a:cxn>
                  <a:cxn ang="0">
                    <a:pos x="1875" y="4705"/>
                  </a:cxn>
                  <a:cxn ang="0">
                    <a:pos x="2373" y="4632"/>
                  </a:cxn>
                  <a:cxn ang="0">
                    <a:pos x="2859" y="4541"/>
                  </a:cxn>
                  <a:cxn ang="0">
                    <a:pos x="3331" y="4436"/>
                  </a:cxn>
                  <a:cxn ang="0">
                    <a:pos x="3789" y="4316"/>
                  </a:cxn>
                  <a:cxn ang="0">
                    <a:pos x="4233" y="4179"/>
                  </a:cxn>
                  <a:cxn ang="0">
                    <a:pos x="4660" y="4028"/>
                  </a:cxn>
                  <a:cxn ang="0">
                    <a:pos x="5070" y="3865"/>
                  </a:cxn>
                  <a:cxn ang="0">
                    <a:pos x="5461" y="3686"/>
                  </a:cxn>
                  <a:cxn ang="0">
                    <a:pos x="5835" y="3497"/>
                  </a:cxn>
                  <a:cxn ang="0">
                    <a:pos x="6187" y="3293"/>
                  </a:cxn>
                  <a:cxn ang="0">
                    <a:pos x="6520" y="3076"/>
                  </a:cxn>
                  <a:cxn ang="0">
                    <a:pos x="6831" y="2849"/>
                  </a:cxn>
                  <a:cxn ang="0">
                    <a:pos x="7118" y="2610"/>
                  </a:cxn>
                  <a:cxn ang="0">
                    <a:pos x="7380" y="2361"/>
                  </a:cxn>
                  <a:cxn ang="0">
                    <a:pos x="7618" y="2099"/>
                  </a:cxn>
                  <a:cxn ang="0">
                    <a:pos x="7829" y="1827"/>
                  </a:cxn>
                  <a:cxn ang="0">
                    <a:pos x="8012" y="1544"/>
                  </a:cxn>
                  <a:cxn ang="0">
                    <a:pos x="8166" y="1251"/>
                  </a:cxn>
                  <a:cxn ang="0">
                    <a:pos x="8288" y="950"/>
                  </a:cxn>
                  <a:cxn ang="0">
                    <a:pos x="8377" y="641"/>
                  </a:cxn>
                  <a:cxn ang="0">
                    <a:pos x="8432" y="323"/>
                  </a:cxn>
                  <a:cxn ang="0">
                    <a:pos x="8451" y="0"/>
                  </a:cxn>
                  <a:cxn ang="0">
                    <a:pos x="7866" y="206"/>
                  </a:cxn>
                  <a:cxn ang="0">
                    <a:pos x="7828" y="462"/>
                  </a:cxn>
                  <a:cxn ang="0">
                    <a:pos x="7761" y="714"/>
                  </a:cxn>
                  <a:cxn ang="0">
                    <a:pos x="7666" y="961"/>
                  </a:cxn>
                  <a:cxn ang="0">
                    <a:pos x="7544" y="1206"/>
                  </a:cxn>
                  <a:cxn ang="0">
                    <a:pos x="7394" y="1447"/>
                  </a:cxn>
                  <a:cxn ang="0">
                    <a:pos x="7217" y="1683"/>
                  </a:cxn>
                  <a:cxn ang="0">
                    <a:pos x="7013" y="1913"/>
                  </a:cxn>
                  <a:cxn ang="0">
                    <a:pos x="6785" y="2136"/>
                  </a:cxn>
                  <a:cxn ang="0">
                    <a:pos x="6529" y="2355"/>
                  </a:cxn>
                  <a:cxn ang="0">
                    <a:pos x="6253" y="2563"/>
                  </a:cxn>
                  <a:cxn ang="0">
                    <a:pos x="5952" y="2762"/>
                  </a:cxn>
                  <a:cxn ang="0">
                    <a:pos x="5628" y="2954"/>
                  </a:cxn>
                  <a:cxn ang="0">
                    <a:pos x="5283" y="3134"/>
                  </a:cxn>
                  <a:cxn ang="0">
                    <a:pos x="4920" y="3303"/>
                  </a:cxn>
                  <a:cxn ang="0">
                    <a:pos x="4536" y="3461"/>
                  </a:cxn>
                  <a:cxn ang="0">
                    <a:pos x="4135" y="3606"/>
                  </a:cxn>
                  <a:cxn ang="0">
                    <a:pos x="3717" y="3738"/>
                  </a:cxn>
                  <a:cxn ang="0">
                    <a:pos x="3284" y="3855"/>
                  </a:cxn>
                  <a:cxn ang="0">
                    <a:pos x="2835" y="3960"/>
                  </a:cxn>
                  <a:cxn ang="0">
                    <a:pos x="2375" y="4047"/>
                  </a:cxn>
                  <a:cxn ang="0">
                    <a:pos x="1899" y="4121"/>
                  </a:cxn>
                  <a:cxn ang="0">
                    <a:pos x="1413" y="4179"/>
                  </a:cxn>
                  <a:cxn ang="0">
                    <a:pos x="917" y="4220"/>
                  </a:cxn>
                  <a:cxn ang="0">
                    <a:pos x="411" y="4243"/>
                  </a:cxn>
                  <a:cxn ang="0">
                    <a:pos x="0" y="4248"/>
                  </a:cxn>
                </a:cxnLst>
                <a:rect l="0" t="0" r="r" b="b"/>
                <a:pathLst>
                  <a:path w="8451" h="4824">
                    <a:moveTo>
                      <a:pt x="0" y="4824"/>
                    </a:moveTo>
                    <a:lnTo>
                      <a:pt x="0" y="4824"/>
                    </a:lnTo>
                    <a:lnTo>
                      <a:pt x="107" y="4824"/>
                    </a:lnTo>
                    <a:lnTo>
                      <a:pt x="213" y="4823"/>
                    </a:lnTo>
                    <a:lnTo>
                      <a:pt x="320" y="4820"/>
                    </a:lnTo>
                    <a:lnTo>
                      <a:pt x="427" y="4817"/>
                    </a:lnTo>
                    <a:lnTo>
                      <a:pt x="532" y="4813"/>
                    </a:lnTo>
                    <a:lnTo>
                      <a:pt x="638" y="4809"/>
                    </a:lnTo>
                    <a:lnTo>
                      <a:pt x="743" y="4805"/>
                    </a:lnTo>
                    <a:lnTo>
                      <a:pt x="848" y="4800"/>
                    </a:lnTo>
                    <a:lnTo>
                      <a:pt x="953" y="4793"/>
                    </a:lnTo>
                    <a:lnTo>
                      <a:pt x="1057" y="4786"/>
                    </a:lnTo>
                    <a:lnTo>
                      <a:pt x="1160" y="4779"/>
                    </a:lnTo>
                    <a:lnTo>
                      <a:pt x="1263" y="4770"/>
                    </a:lnTo>
                    <a:lnTo>
                      <a:pt x="1367" y="4761"/>
                    </a:lnTo>
                    <a:lnTo>
                      <a:pt x="1469" y="4751"/>
                    </a:lnTo>
                    <a:lnTo>
                      <a:pt x="1572" y="4741"/>
                    </a:lnTo>
                    <a:lnTo>
                      <a:pt x="1674" y="4729"/>
                    </a:lnTo>
                    <a:lnTo>
                      <a:pt x="1775" y="4717"/>
                    </a:lnTo>
                    <a:lnTo>
                      <a:pt x="1875" y="4705"/>
                    </a:lnTo>
                    <a:lnTo>
                      <a:pt x="1976" y="4691"/>
                    </a:lnTo>
                    <a:lnTo>
                      <a:pt x="2077" y="4677"/>
                    </a:lnTo>
                    <a:lnTo>
                      <a:pt x="2176" y="4663"/>
                    </a:lnTo>
                    <a:lnTo>
                      <a:pt x="2275" y="4648"/>
                    </a:lnTo>
                    <a:lnTo>
                      <a:pt x="2373" y="4632"/>
                    </a:lnTo>
                    <a:lnTo>
                      <a:pt x="2471" y="4615"/>
                    </a:lnTo>
                    <a:lnTo>
                      <a:pt x="2569" y="4597"/>
                    </a:lnTo>
                    <a:lnTo>
                      <a:pt x="2666" y="4580"/>
                    </a:lnTo>
                    <a:lnTo>
                      <a:pt x="2762" y="4561"/>
                    </a:lnTo>
                    <a:lnTo>
                      <a:pt x="2859" y="4541"/>
                    </a:lnTo>
                    <a:lnTo>
                      <a:pt x="2955" y="4522"/>
                    </a:lnTo>
                    <a:lnTo>
                      <a:pt x="3049" y="4502"/>
                    </a:lnTo>
                    <a:lnTo>
                      <a:pt x="3144" y="4481"/>
                    </a:lnTo>
                    <a:lnTo>
                      <a:pt x="3238" y="4458"/>
                    </a:lnTo>
                    <a:lnTo>
                      <a:pt x="3331" y="4436"/>
                    </a:lnTo>
                    <a:lnTo>
                      <a:pt x="3424" y="4413"/>
                    </a:lnTo>
                    <a:lnTo>
                      <a:pt x="3516" y="4389"/>
                    </a:lnTo>
                    <a:lnTo>
                      <a:pt x="3608" y="4365"/>
                    </a:lnTo>
                    <a:lnTo>
                      <a:pt x="3698" y="4340"/>
                    </a:lnTo>
                    <a:lnTo>
                      <a:pt x="3789" y="4316"/>
                    </a:lnTo>
                    <a:lnTo>
                      <a:pt x="3879" y="4289"/>
                    </a:lnTo>
                    <a:lnTo>
                      <a:pt x="3969" y="4263"/>
                    </a:lnTo>
                    <a:lnTo>
                      <a:pt x="4058" y="4235"/>
                    </a:lnTo>
                    <a:lnTo>
                      <a:pt x="4145" y="4207"/>
                    </a:lnTo>
                    <a:lnTo>
                      <a:pt x="4233" y="4179"/>
                    </a:lnTo>
                    <a:lnTo>
                      <a:pt x="4320" y="4150"/>
                    </a:lnTo>
                    <a:lnTo>
                      <a:pt x="4405" y="4120"/>
                    </a:lnTo>
                    <a:lnTo>
                      <a:pt x="4491" y="4091"/>
                    </a:lnTo>
                    <a:lnTo>
                      <a:pt x="4575" y="4060"/>
                    </a:lnTo>
                    <a:lnTo>
                      <a:pt x="4660" y="4028"/>
                    </a:lnTo>
                    <a:lnTo>
                      <a:pt x="4743" y="3997"/>
                    </a:lnTo>
                    <a:lnTo>
                      <a:pt x="4826" y="3965"/>
                    </a:lnTo>
                    <a:lnTo>
                      <a:pt x="4908" y="3932"/>
                    </a:lnTo>
                    <a:lnTo>
                      <a:pt x="4989" y="3898"/>
                    </a:lnTo>
                    <a:lnTo>
                      <a:pt x="5070" y="3865"/>
                    </a:lnTo>
                    <a:lnTo>
                      <a:pt x="5149" y="3830"/>
                    </a:lnTo>
                    <a:lnTo>
                      <a:pt x="5228" y="3795"/>
                    </a:lnTo>
                    <a:lnTo>
                      <a:pt x="5306" y="3759"/>
                    </a:lnTo>
                    <a:lnTo>
                      <a:pt x="5384" y="3723"/>
                    </a:lnTo>
                    <a:lnTo>
                      <a:pt x="5461" y="3686"/>
                    </a:lnTo>
                    <a:lnTo>
                      <a:pt x="5538" y="3649"/>
                    </a:lnTo>
                    <a:lnTo>
                      <a:pt x="5613" y="3612"/>
                    </a:lnTo>
                    <a:lnTo>
                      <a:pt x="5688" y="3574"/>
                    </a:lnTo>
                    <a:lnTo>
                      <a:pt x="5761" y="3535"/>
                    </a:lnTo>
                    <a:lnTo>
                      <a:pt x="5835" y="3497"/>
                    </a:lnTo>
                    <a:lnTo>
                      <a:pt x="5907" y="3456"/>
                    </a:lnTo>
                    <a:lnTo>
                      <a:pt x="5978" y="3415"/>
                    </a:lnTo>
                    <a:lnTo>
                      <a:pt x="6049" y="3375"/>
                    </a:lnTo>
                    <a:lnTo>
                      <a:pt x="6119" y="3334"/>
                    </a:lnTo>
                    <a:lnTo>
                      <a:pt x="6187" y="3293"/>
                    </a:lnTo>
                    <a:lnTo>
                      <a:pt x="6256" y="3251"/>
                    </a:lnTo>
                    <a:lnTo>
                      <a:pt x="6323" y="3207"/>
                    </a:lnTo>
                    <a:lnTo>
                      <a:pt x="6389" y="3165"/>
                    </a:lnTo>
                    <a:lnTo>
                      <a:pt x="6454" y="3121"/>
                    </a:lnTo>
                    <a:lnTo>
                      <a:pt x="6520" y="3076"/>
                    </a:lnTo>
                    <a:lnTo>
                      <a:pt x="6583" y="3033"/>
                    </a:lnTo>
                    <a:lnTo>
                      <a:pt x="6647" y="2988"/>
                    </a:lnTo>
                    <a:lnTo>
                      <a:pt x="6709" y="2942"/>
                    </a:lnTo>
                    <a:lnTo>
                      <a:pt x="6770" y="2896"/>
                    </a:lnTo>
                    <a:lnTo>
                      <a:pt x="6831" y="2849"/>
                    </a:lnTo>
                    <a:lnTo>
                      <a:pt x="6890" y="2803"/>
                    </a:lnTo>
                    <a:lnTo>
                      <a:pt x="6948" y="2755"/>
                    </a:lnTo>
                    <a:lnTo>
                      <a:pt x="7006" y="2708"/>
                    </a:lnTo>
                    <a:lnTo>
                      <a:pt x="7062" y="2659"/>
                    </a:lnTo>
                    <a:lnTo>
                      <a:pt x="7118" y="2610"/>
                    </a:lnTo>
                    <a:lnTo>
                      <a:pt x="7172" y="2562"/>
                    </a:lnTo>
                    <a:lnTo>
                      <a:pt x="7226" y="2511"/>
                    </a:lnTo>
                    <a:lnTo>
                      <a:pt x="7277" y="2462"/>
                    </a:lnTo>
                    <a:lnTo>
                      <a:pt x="7330" y="2411"/>
                    </a:lnTo>
                    <a:lnTo>
                      <a:pt x="7380" y="2361"/>
                    </a:lnTo>
                    <a:lnTo>
                      <a:pt x="7429" y="2309"/>
                    </a:lnTo>
                    <a:lnTo>
                      <a:pt x="7479" y="2256"/>
                    </a:lnTo>
                    <a:lnTo>
                      <a:pt x="7526" y="2205"/>
                    </a:lnTo>
                    <a:lnTo>
                      <a:pt x="7573" y="2153"/>
                    </a:lnTo>
                    <a:lnTo>
                      <a:pt x="7618" y="2099"/>
                    </a:lnTo>
                    <a:lnTo>
                      <a:pt x="7663" y="2045"/>
                    </a:lnTo>
                    <a:lnTo>
                      <a:pt x="7705" y="1991"/>
                    </a:lnTo>
                    <a:lnTo>
                      <a:pt x="7749" y="1937"/>
                    </a:lnTo>
                    <a:lnTo>
                      <a:pt x="7790" y="1881"/>
                    </a:lnTo>
                    <a:lnTo>
                      <a:pt x="7829" y="1827"/>
                    </a:lnTo>
                    <a:lnTo>
                      <a:pt x="7869" y="1771"/>
                    </a:lnTo>
                    <a:lnTo>
                      <a:pt x="7906" y="1715"/>
                    </a:lnTo>
                    <a:lnTo>
                      <a:pt x="7943" y="1659"/>
                    </a:lnTo>
                    <a:lnTo>
                      <a:pt x="7978" y="1602"/>
                    </a:lnTo>
                    <a:lnTo>
                      <a:pt x="8012" y="1544"/>
                    </a:lnTo>
                    <a:lnTo>
                      <a:pt x="8045" y="1487"/>
                    </a:lnTo>
                    <a:lnTo>
                      <a:pt x="8077" y="1429"/>
                    </a:lnTo>
                    <a:lnTo>
                      <a:pt x="8108" y="1370"/>
                    </a:lnTo>
                    <a:lnTo>
                      <a:pt x="8138" y="1312"/>
                    </a:lnTo>
                    <a:lnTo>
                      <a:pt x="8166" y="1251"/>
                    </a:lnTo>
                    <a:lnTo>
                      <a:pt x="8193" y="1193"/>
                    </a:lnTo>
                    <a:lnTo>
                      <a:pt x="8219" y="1132"/>
                    </a:lnTo>
                    <a:lnTo>
                      <a:pt x="8243" y="1072"/>
                    </a:lnTo>
                    <a:lnTo>
                      <a:pt x="8266" y="1012"/>
                    </a:lnTo>
                    <a:lnTo>
                      <a:pt x="8288" y="950"/>
                    </a:lnTo>
                    <a:lnTo>
                      <a:pt x="8308" y="889"/>
                    </a:lnTo>
                    <a:lnTo>
                      <a:pt x="8328" y="828"/>
                    </a:lnTo>
                    <a:lnTo>
                      <a:pt x="8345" y="765"/>
                    </a:lnTo>
                    <a:lnTo>
                      <a:pt x="8362" y="703"/>
                    </a:lnTo>
                    <a:lnTo>
                      <a:pt x="8377" y="641"/>
                    </a:lnTo>
                    <a:lnTo>
                      <a:pt x="8391" y="577"/>
                    </a:lnTo>
                    <a:lnTo>
                      <a:pt x="8403" y="514"/>
                    </a:lnTo>
                    <a:lnTo>
                      <a:pt x="8414" y="450"/>
                    </a:lnTo>
                    <a:lnTo>
                      <a:pt x="8424" y="386"/>
                    </a:lnTo>
                    <a:lnTo>
                      <a:pt x="8432" y="323"/>
                    </a:lnTo>
                    <a:lnTo>
                      <a:pt x="8439" y="258"/>
                    </a:lnTo>
                    <a:lnTo>
                      <a:pt x="8444" y="194"/>
                    </a:lnTo>
                    <a:lnTo>
                      <a:pt x="8447" y="129"/>
                    </a:lnTo>
                    <a:lnTo>
                      <a:pt x="8450" y="64"/>
                    </a:lnTo>
                    <a:lnTo>
                      <a:pt x="8451" y="0"/>
                    </a:lnTo>
                    <a:lnTo>
                      <a:pt x="7875" y="0"/>
                    </a:lnTo>
                    <a:lnTo>
                      <a:pt x="7874" y="53"/>
                    </a:lnTo>
                    <a:lnTo>
                      <a:pt x="7873" y="104"/>
                    </a:lnTo>
                    <a:lnTo>
                      <a:pt x="7870" y="156"/>
                    </a:lnTo>
                    <a:lnTo>
                      <a:pt x="7866" y="206"/>
                    </a:lnTo>
                    <a:lnTo>
                      <a:pt x="7860" y="258"/>
                    </a:lnTo>
                    <a:lnTo>
                      <a:pt x="7854" y="310"/>
                    </a:lnTo>
                    <a:lnTo>
                      <a:pt x="7847" y="361"/>
                    </a:lnTo>
                    <a:lnTo>
                      <a:pt x="7838" y="410"/>
                    </a:lnTo>
                    <a:lnTo>
                      <a:pt x="7828" y="462"/>
                    </a:lnTo>
                    <a:lnTo>
                      <a:pt x="7817" y="512"/>
                    </a:lnTo>
                    <a:lnTo>
                      <a:pt x="7804" y="564"/>
                    </a:lnTo>
                    <a:lnTo>
                      <a:pt x="7792" y="612"/>
                    </a:lnTo>
                    <a:lnTo>
                      <a:pt x="7777" y="663"/>
                    </a:lnTo>
                    <a:lnTo>
                      <a:pt x="7761" y="714"/>
                    </a:lnTo>
                    <a:lnTo>
                      <a:pt x="7744" y="763"/>
                    </a:lnTo>
                    <a:lnTo>
                      <a:pt x="7726" y="813"/>
                    </a:lnTo>
                    <a:lnTo>
                      <a:pt x="7707" y="863"/>
                    </a:lnTo>
                    <a:lnTo>
                      <a:pt x="7687" y="912"/>
                    </a:lnTo>
                    <a:lnTo>
                      <a:pt x="7666" y="961"/>
                    </a:lnTo>
                    <a:lnTo>
                      <a:pt x="7644" y="1011"/>
                    </a:lnTo>
                    <a:lnTo>
                      <a:pt x="7621" y="1059"/>
                    </a:lnTo>
                    <a:lnTo>
                      <a:pt x="7596" y="1109"/>
                    </a:lnTo>
                    <a:lnTo>
                      <a:pt x="7571" y="1156"/>
                    </a:lnTo>
                    <a:lnTo>
                      <a:pt x="7544" y="1206"/>
                    </a:lnTo>
                    <a:lnTo>
                      <a:pt x="7517" y="1255"/>
                    </a:lnTo>
                    <a:lnTo>
                      <a:pt x="7488" y="1302"/>
                    </a:lnTo>
                    <a:lnTo>
                      <a:pt x="7457" y="1351"/>
                    </a:lnTo>
                    <a:lnTo>
                      <a:pt x="7426" y="1398"/>
                    </a:lnTo>
                    <a:lnTo>
                      <a:pt x="7394" y="1447"/>
                    </a:lnTo>
                    <a:lnTo>
                      <a:pt x="7361" y="1493"/>
                    </a:lnTo>
                    <a:lnTo>
                      <a:pt x="7326" y="1542"/>
                    </a:lnTo>
                    <a:lnTo>
                      <a:pt x="7291" y="1589"/>
                    </a:lnTo>
                    <a:lnTo>
                      <a:pt x="7255" y="1636"/>
                    </a:lnTo>
                    <a:lnTo>
                      <a:pt x="7217" y="1683"/>
                    </a:lnTo>
                    <a:lnTo>
                      <a:pt x="7179" y="1729"/>
                    </a:lnTo>
                    <a:lnTo>
                      <a:pt x="7139" y="1774"/>
                    </a:lnTo>
                    <a:lnTo>
                      <a:pt x="7098" y="1822"/>
                    </a:lnTo>
                    <a:lnTo>
                      <a:pt x="7056" y="1867"/>
                    </a:lnTo>
                    <a:lnTo>
                      <a:pt x="7013" y="1913"/>
                    </a:lnTo>
                    <a:lnTo>
                      <a:pt x="6970" y="1957"/>
                    </a:lnTo>
                    <a:lnTo>
                      <a:pt x="6925" y="2004"/>
                    </a:lnTo>
                    <a:lnTo>
                      <a:pt x="6879" y="2048"/>
                    </a:lnTo>
                    <a:lnTo>
                      <a:pt x="6832" y="2093"/>
                    </a:lnTo>
                    <a:lnTo>
                      <a:pt x="6785" y="2136"/>
                    </a:lnTo>
                    <a:lnTo>
                      <a:pt x="6735" y="2180"/>
                    </a:lnTo>
                    <a:lnTo>
                      <a:pt x="6686" y="2225"/>
                    </a:lnTo>
                    <a:lnTo>
                      <a:pt x="6634" y="2268"/>
                    </a:lnTo>
                    <a:lnTo>
                      <a:pt x="6583" y="2311"/>
                    </a:lnTo>
                    <a:lnTo>
                      <a:pt x="6529" y="2355"/>
                    </a:lnTo>
                    <a:lnTo>
                      <a:pt x="6477" y="2397"/>
                    </a:lnTo>
                    <a:lnTo>
                      <a:pt x="6422" y="2439"/>
                    </a:lnTo>
                    <a:lnTo>
                      <a:pt x="6367" y="2480"/>
                    </a:lnTo>
                    <a:lnTo>
                      <a:pt x="6310" y="2522"/>
                    </a:lnTo>
                    <a:lnTo>
                      <a:pt x="6253" y="2563"/>
                    </a:lnTo>
                    <a:lnTo>
                      <a:pt x="6194" y="2604"/>
                    </a:lnTo>
                    <a:lnTo>
                      <a:pt x="6135" y="2644"/>
                    </a:lnTo>
                    <a:lnTo>
                      <a:pt x="6074" y="2683"/>
                    </a:lnTo>
                    <a:lnTo>
                      <a:pt x="6013" y="2723"/>
                    </a:lnTo>
                    <a:lnTo>
                      <a:pt x="5952" y="2762"/>
                    </a:lnTo>
                    <a:lnTo>
                      <a:pt x="5888" y="2802"/>
                    </a:lnTo>
                    <a:lnTo>
                      <a:pt x="5824" y="2841"/>
                    </a:lnTo>
                    <a:lnTo>
                      <a:pt x="5760" y="2878"/>
                    </a:lnTo>
                    <a:lnTo>
                      <a:pt x="5695" y="2917"/>
                    </a:lnTo>
                    <a:lnTo>
                      <a:pt x="5628" y="2954"/>
                    </a:lnTo>
                    <a:lnTo>
                      <a:pt x="5561" y="2990"/>
                    </a:lnTo>
                    <a:lnTo>
                      <a:pt x="5493" y="3027"/>
                    </a:lnTo>
                    <a:lnTo>
                      <a:pt x="5424" y="3063"/>
                    </a:lnTo>
                    <a:lnTo>
                      <a:pt x="5354" y="3098"/>
                    </a:lnTo>
                    <a:lnTo>
                      <a:pt x="5283" y="3134"/>
                    </a:lnTo>
                    <a:lnTo>
                      <a:pt x="5212" y="3168"/>
                    </a:lnTo>
                    <a:lnTo>
                      <a:pt x="5140" y="3203"/>
                    </a:lnTo>
                    <a:lnTo>
                      <a:pt x="5067" y="3237"/>
                    </a:lnTo>
                    <a:lnTo>
                      <a:pt x="4995" y="3271"/>
                    </a:lnTo>
                    <a:lnTo>
                      <a:pt x="4920" y="3303"/>
                    </a:lnTo>
                    <a:lnTo>
                      <a:pt x="4845" y="3335"/>
                    </a:lnTo>
                    <a:lnTo>
                      <a:pt x="4768" y="3367"/>
                    </a:lnTo>
                    <a:lnTo>
                      <a:pt x="4691" y="3399"/>
                    </a:lnTo>
                    <a:lnTo>
                      <a:pt x="4614" y="3429"/>
                    </a:lnTo>
                    <a:lnTo>
                      <a:pt x="4536" y="3461"/>
                    </a:lnTo>
                    <a:lnTo>
                      <a:pt x="4457" y="3490"/>
                    </a:lnTo>
                    <a:lnTo>
                      <a:pt x="4378" y="3520"/>
                    </a:lnTo>
                    <a:lnTo>
                      <a:pt x="4297" y="3549"/>
                    </a:lnTo>
                    <a:lnTo>
                      <a:pt x="4216" y="3578"/>
                    </a:lnTo>
                    <a:lnTo>
                      <a:pt x="4135" y="3606"/>
                    </a:lnTo>
                    <a:lnTo>
                      <a:pt x="4052" y="3632"/>
                    </a:lnTo>
                    <a:lnTo>
                      <a:pt x="3970" y="3661"/>
                    </a:lnTo>
                    <a:lnTo>
                      <a:pt x="3886" y="3686"/>
                    </a:lnTo>
                    <a:lnTo>
                      <a:pt x="3802" y="3711"/>
                    </a:lnTo>
                    <a:lnTo>
                      <a:pt x="3717" y="3738"/>
                    </a:lnTo>
                    <a:lnTo>
                      <a:pt x="3632" y="3762"/>
                    </a:lnTo>
                    <a:lnTo>
                      <a:pt x="3546" y="3786"/>
                    </a:lnTo>
                    <a:lnTo>
                      <a:pt x="3460" y="3810"/>
                    </a:lnTo>
                    <a:lnTo>
                      <a:pt x="3372" y="3833"/>
                    </a:lnTo>
                    <a:lnTo>
                      <a:pt x="3284" y="3855"/>
                    </a:lnTo>
                    <a:lnTo>
                      <a:pt x="3196" y="3877"/>
                    </a:lnTo>
                    <a:lnTo>
                      <a:pt x="3107" y="3898"/>
                    </a:lnTo>
                    <a:lnTo>
                      <a:pt x="3017" y="3920"/>
                    </a:lnTo>
                    <a:lnTo>
                      <a:pt x="2927" y="3940"/>
                    </a:lnTo>
                    <a:lnTo>
                      <a:pt x="2835" y="3960"/>
                    </a:lnTo>
                    <a:lnTo>
                      <a:pt x="2744" y="3979"/>
                    </a:lnTo>
                    <a:lnTo>
                      <a:pt x="2653" y="3997"/>
                    </a:lnTo>
                    <a:lnTo>
                      <a:pt x="2561" y="4015"/>
                    </a:lnTo>
                    <a:lnTo>
                      <a:pt x="2468" y="4033"/>
                    </a:lnTo>
                    <a:lnTo>
                      <a:pt x="2375" y="4047"/>
                    </a:lnTo>
                    <a:lnTo>
                      <a:pt x="2281" y="4064"/>
                    </a:lnTo>
                    <a:lnTo>
                      <a:pt x="2186" y="4080"/>
                    </a:lnTo>
                    <a:lnTo>
                      <a:pt x="2091" y="4094"/>
                    </a:lnTo>
                    <a:lnTo>
                      <a:pt x="1995" y="4108"/>
                    </a:lnTo>
                    <a:lnTo>
                      <a:pt x="1899" y="4121"/>
                    </a:lnTo>
                    <a:lnTo>
                      <a:pt x="1803" y="4135"/>
                    </a:lnTo>
                    <a:lnTo>
                      <a:pt x="1707" y="4146"/>
                    </a:lnTo>
                    <a:lnTo>
                      <a:pt x="1609" y="4157"/>
                    </a:lnTo>
                    <a:lnTo>
                      <a:pt x="1512" y="4169"/>
                    </a:lnTo>
                    <a:lnTo>
                      <a:pt x="1413" y="4179"/>
                    </a:lnTo>
                    <a:lnTo>
                      <a:pt x="1315" y="4189"/>
                    </a:lnTo>
                    <a:lnTo>
                      <a:pt x="1217" y="4196"/>
                    </a:lnTo>
                    <a:lnTo>
                      <a:pt x="1118" y="4205"/>
                    </a:lnTo>
                    <a:lnTo>
                      <a:pt x="1017" y="4212"/>
                    </a:lnTo>
                    <a:lnTo>
                      <a:pt x="917" y="4220"/>
                    </a:lnTo>
                    <a:lnTo>
                      <a:pt x="817" y="4226"/>
                    </a:lnTo>
                    <a:lnTo>
                      <a:pt x="716" y="4231"/>
                    </a:lnTo>
                    <a:lnTo>
                      <a:pt x="615" y="4235"/>
                    </a:lnTo>
                    <a:lnTo>
                      <a:pt x="512" y="4240"/>
                    </a:lnTo>
                    <a:lnTo>
                      <a:pt x="411" y="4243"/>
                    </a:lnTo>
                    <a:lnTo>
                      <a:pt x="308" y="4246"/>
                    </a:lnTo>
                    <a:lnTo>
                      <a:pt x="207" y="4246"/>
                    </a:lnTo>
                    <a:lnTo>
                      <a:pt x="104" y="4247"/>
                    </a:lnTo>
                    <a:lnTo>
                      <a:pt x="0" y="4248"/>
                    </a:lnTo>
                    <a:lnTo>
                      <a:pt x="0" y="4248"/>
                    </a:lnTo>
                    <a:lnTo>
                      <a:pt x="0" y="482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3861" y="2324"/>
                <a:ext cx="470" cy="268"/>
              </a:xfrm>
              <a:custGeom>
                <a:avLst/>
                <a:gdLst/>
                <a:ahLst/>
                <a:cxnLst>
                  <a:cxn ang="0">
                    <a:pos x="7" y="194"/>
                  </a:cxn>
                  <a:cxn ang="0">
                    <a:pos x="48" y="514"/>
                  </a:cxn>
                  <a:cxn ang="0">
                    <a:pos x="123" y="828"/>
                  </a:cxn>
                  <a:cxn ang="0">
                    <a:pos x="232" y="1132"/>
                  </a:cxn>
                  <a:cxn ang="0">
                    <a:pos x="374" y="1429"/>
                  </a:cxn>
                  <a:cxn ang="0">
                    <a:pos x="545" y="1715"/>
                  </a:cxn>
                  <a:cxn ang="0">
                    <a:pos x="745" y="1991"/>
                  </a:cxn>
                  <a:cxn ang="0">
                    <a:pos x="973" y="2256"/>
                  </a:cxn>
                  <a:cxn ang="0">
                    <a:pos x="1225" y="2511"/>
                  </a:cxn>
                  <a:cxn ang="0">
                    <a:pos x="1503" y="2755"/>
                  </a:cxn>
                  <a:cxn ang="0">
                    <a:pos x="1804" y="2988"/>
                  </a:cxn>
                  <a:cxn ang="0">
                    <a:pos x="2128" y="3207"/>
                  </a:cxn>
                  <a:cxn ang="0">
                    <a:pos x="2473" y="3415"/>
                  </a:cxn>
                  <a:cxn ang="0">
                    <a:pos x="2837" y="3612"/>
                  </a:cxn>
                  <a:cxn ang="0">
                    <a:pos x="3223" y="3795"/>
                  </a:cxn>
                  <a:cxn ang="0">
                    <a:pos x="3625" y="3965"/>
                  </a:cxn>
                  <a:cxn ang="0">
                    <a:pos x="4045" y="4120"/>
                  </a:cxn>
                  <a:cxn ang="0">
                    <a:pos x="4482" y="4263"/>
                  </a:cxn>
                  <a:cxn ang="0">
                    <a:pos x="4934" y="4389"/>
                  </a:cxn>
                  <a:cxn ang="0">
                    <a:pos x="5402" y="4502"/>
                  </a:cxn>
                  <a:cxn ang="0">
                    <a:pos x="5882" y="4597"/>
                  </a:cxn>
                  <a:cxn ang="0">
                    <a:pos x="6374" y="4677"/>
                  </a:cxn>
                  <a:cxn ang="0">
                    <a:pos x="6879" y="4741"/>
                  </a:cxn>
                  <a:cxn ang="0">
                    <a:pos x="7394" y="4786"/>
                  </a:cxn>
                  <a:cxn ang="0">
                    <a:pos x="7918" y="4813"/>
                  </a:cxn>
                  <a:cxn ang="0">
                    <a:pos x="8451" y="4824"/>
                  </a:cxn>
                  <a:cxn ang="0">
                    <a:pos x="8040" y="4243"/>
                  </a:cxn>
                  <a:cxn ang="0">
                    <a:pos x="7534" y="4220"/>
                  </a:cxn>
                  <a:cxn ang="0">
                    <a:pos x="7038" y="4179"/>
                  </a:cxn>
                  <a:cxn ang="0">
                    <a:pos x="6552" y="4121"/>
                  </a:cxn>
                  <a:cxn ang="0">
                    <a:pos x="6076" y="4047"/>
                  </a:cxn>
                  <a:cxn ang="0">
                    <a:pos x="5616" y="3960"/>
                  </a:cxn>
                  <a:cxn ang="0">
                    <a:pos x="5167" y="3855"/>
                  </a:cxn>
                  <a:cxn ang="0">
                    <a:pos x="4734" y="3738"/>
                  </a:cxn>
                  <a:cxn ang="0">
                    <a:pos x="4316" y="3606"/>
                  </a:cxn>
                  <a:cxn ang="0">
                    <a:pos x="3915" y="3461"/>
                  </a:cxn>
                  <a:cxn ang="0">
                    <a:pos x="3531" y="3303"/>
                  </a:cxn>
                  <a:cxn ang="0">
                    <a:pos x="3167" y="3134"/>
                  </a:cxn>
                  <a:cxn ang="0">
                    <a:pos x="2823" y="2954"/>
                  </a:cxn>
                  <a:cxn ang="0">
                    <a:pos x="2499" y="2762"/>
                  </a:cxn>
                  <a:cxn ang="0">
                    <a:pos x="2198" y="2563"/>
                  </a:cxn>
                  <a:cxn ang="0">
                    <a:pos x="1920" y="2355"/>
                  </a:cxn>
                  <a:cxn ang="0">
                    <a:pos x="1666" y="2136"/>
                  </a:cxn>
                  <a:cxn ang="0">
                    <a:pos x="1437" y="1913"/>
                  </a:cxn>
                  <a:cxn ang="0">
                    <a:pos x="1234" y="1683"/>
                  </a:cxn>
                  <a:cxn ang="0">
                    <a:pos x="1057" y="1447"/>
                  </a:cxn>
                  <a:cxn ang="0">
                    <a:pos x="907" y="1206"/>
                  </a:cxn>
                  <a:cxn ang="0">
                    <a:pos x="784" y="961"/>
                  </a:cxn>
                  <a:cxn ang="0">
                    <a:pos x="690" y="714"/>
                  </a:cxn>
                  <a:cxn ang="0">
                    <a:pos x="622" y="462"/>
                  </a:cxn>
                  <a:cxn ang="0">
                    <a:pos x="585" y="206"/>
                  </a:cxn>
                  <a:cxn ang="0">
                    <a:pos x="576" y="0"/>
                  </a:cxn>
                </a:cxnLst>
                <a:rect l="0" t="0" r="r" b="b"/>
                <a:pathLst>
                  <a:path w="8451" h="4824">
                    <a:moveTo>
                      <a:pt x="0" y="0"/>
                    </a:moveTo>
                    <a:lnTo>
                      <a:pt x="0" y="0"/>
                    </a:lnTo>
                    <a:lnTo>
                      <a:pt x="1" y="64"/>
                    </a:lnTo>
                    <a:lnTo>
                      <a:pt x="4" y="129"/>
                    </a:lnTo>
                    <a:lnTo>
                      <a:pt x="7" y="194"/>
                    </a:lnTo>
                    <a:lnTo>
                      <a:pt x="12" y="258"/>
                    </a:lnTo>
                    <a:lnTo>
                      <a:pt x="19" y="323"/>
                    </a:lnTo>
                    <a:lnTo>
                      <a:pt x="27" y="386"/>
                    </a:lnTo>
                    <a:lnTo>
                      <a:pt x="37" y="450"/>
                    </a:lnTo>
                    <a:lnTo>
                      <a:pt x="48" y="514"/>
                    </a:lnTo>
                    <a:lnTo>
                      <a:pt x="60" y="577"/>
                    </a:lnTo>
                    <a:lnTo>
                      <a:pt x="74" y="641"/>
                    </a:lnTo>
                    <a:lnTo>
                      <a:pt x="89" y="703"/>
                    </a:lnTo>
                    <a:lnTo>
                      <a:pt x="106" y="765"/>
                    </a:lnTo>
                    <a:lnTo>
                      <a:pt x="123" y="828"/>
                    </a:lnTo>
                    <a:lnTo>
                      <a:pt x="143" y="889"/>
                    </a:lnTo>
                    <a:lnTo>
                      <a:pt x="164" y="950"/>
                    </a:lnTo>
                    <a:lnTo>
                      <a:pt x="184" y="1012"/>
                    </a:lnTo>
                    <a:lnTo>
                      <a:pt x="207" y="1072"/>
                    </a:lnTo>
                    <a:lnTo>
                      <a:pt x="232" y="1132"/>
                    </a:lnTo>
                    <a:lnTo>
                      <a:pt x="258" y="1193"/>
                    </a:lnTo>
                    <a:lnTo>
                      <a:pt x="284" y="1251"/>
                    </a:lnTo>
                    <a:lnTo>
                      <a:pt x="313" y="1312"/>
                    </a:lnTo>
                    <a:lnTo>
                      <a:pt x="343" y="1370"/>
                    </a:lnTo>
                    <a:lnTo>
                      <a:pt x="374" y="1429"/>
                    </a:lnTo>
                    <a:lnTo>
                      <a:pt x="405" y="1487"/>
                    </a:lnTo>
                    <a:lnTo>
                      <a:pt x="438" y="1544"/>
                    </a:lnTo>
                    <a:lnTo>
                      <a:pt x="473" y="1602"/>
                    </a:lnTo>
                    <a:lnTo>
                      <a:pt x="509" y="1659"/>
                    </a:lnTo>
                    <a:lnTo>
                      <a:pt x="545" y="1715"/>
                    </a:lnTo>
                    <a:lnTo>
                      <a:pt x="582" y="1771"/>
                    </a:lnTo>
                    <a:lnTo>
                      <a:pt x="621" y="1827"/>
                    </a:lnTo>
                    <a:lnTo>
                      <a:pt x="662" y="1882"/>
                    </a:lnTo>
                    <a:lnTo>
                      <a:pt x="702" y="1937"/>
                    </a:lnTo>
                    <a:lnTo>
                      <a:pt x="745" y="1991"/>
                    </a:lnTo>
                    <a:lnTo>
                      <a:pt x="788" y="2045"/>
                    </a:lnTo>
                    <a:lnTo>
                      <a:pt x="833" y="2099"/>
                    </a:lnTo>
                    <a:lnTo>
                      <a:pt x="878" y="2153"/>
                    </a:lnTo>
                    <a:lnTo>
                      <a:pt x="924" y="2205"/>
                    </a:lnTo>
                    <a:lnTo>
                      <a:pt x="973" y="2256"/>
                    </a:lnTo>
                    <a:lnTo>
                      <a:pt x="1020" y="2309"/>
                    </a:lnTo>
                    <a:lnTo>
                      <a:pt x="1071" y="2361"/>
                    </a:lnTo>
                    <a:lnTo>
                      <a:pt x="1121" y="2411"/>
                    </a:lnTo>
                    <a:lnTo>
                      <a:pt x="1173" y="2462"/>
                    </a:lnTo>
                    <a:lnTo>
                      <a:pt x="1225" y="2511"/>
                    </a:lnTo>
                    <a:lnTo>
                      <a:pt x="1279" y="2562"/>
                    </a:lnTo>
                    <a:lnTo>
                      <a:pt x="1333" y="2610"/>
                    </a:lnTo>
                    <a:lnTo>
                      <a:pt x="1389" y="2659"/>
                    </a:lnTo>
                    <a:lnTo>
                      <a:pt x="1446" y="2708"/>
                    </a:lnTo>
                    <a:lnTo>
                      <a:pt x="1503" y="2755"/>
                    </a:lnTo>
                    <a:lnTo>
                      <a:pt x="1560" y="2803"/>
                    </a:lnTo>
                    <a:lnTo>
                      <a:pt x="1620" y="2849"/>
                    </a:lnTo>
                    <a:lnTo>
                      <a:pt x="1681" y="2896"/>
                    </a:lnTo>
                    <a:lnTo>
                      <a:pt x="1742" y="2942"/>
                    </a:lnTo>
                    <a:lnTo>
                      <a:pt x="1804" y="2988"/>
                    </a:lnTo>
                    <a:lnTo>
                      <a:pt x="1868" y="3033"/>
                    </a:lnTo>
                    <a:lnTo>
                      <a:pt x="1931" y="3076"/>
                    </a:lnTo>
                    <a:lnTo>
                      <a:pt x="1997" y="3121"/>
                    </a:lnTo>
                    <a:lnTo>
                      <a:pt x="2061" y="3165"/>
                    </a:lnTo>
                    <a:lnTo>
                      <a:pt x="2128" y="3207"/>
                    </a:lnTo>
                    <a:lnTo>
                      <a:pt x="2195" y="3251"/>
                    </a:lnTo>
                    <a:lnTo>
                      <a:pt x="2263" y="3293"/>
                    </a:lnTo>
                    <a:lnTo>
                      <a:pt x="2331" y="3334"/>
                    </a:lnTo>
                    <a:lnTo>
                      <a:pt x="2402" y="3375"/>
                    </a:lnTo>
                    <a:lnTo>
                      <a:pt x="2473" y="3415"/>
                    </a:lnTo>
                    <a:lnTo>
                      <a:pt x="2544" y="3456"/>
                    </a:lnTo>
                    <a:lnTo>
                      <a:pt x="2616" y="3497"/>
                    </a:lnTo>
                    <a:lnTo>
                      <a:pt x="2690" y="3535"/>
                    </a:lnTo>
                    <a:lnTo>
                      <a:pt x="2763" y="3574"/>
                    </a:lnTo>
                    <a:lnTo>
                      <a:pt x="2837" y="3612"/>
                    </a:lnTo>
                    <a:lnTo>
                      <a:pt x="2913" y="3649"/>
                    </a:lnTo>
                    <a:lnTo>
                      <a:pt x="2988" y="3686"/>
                    </a:lnTo>
                    <a:lnTo>
                      <a:pt x="3067" y="3723"/>
                    </a:lnTo>
                    <a:lnTo>
                      <a:pt x="3145" y="3759"/>
                    </a:lnTo>
                    <a:lnTo>
                      <a:pt x="3223" y="3795"/>
                    </a:lnTo>
                    <a:lnTo>
                      <a:pt x="3301" y="3830"/>
                    </a:lnTo>
                    <a:lnTo>
                      <a:pt x="3381" y="3865"/>
                    </a:lnTo>
                    <a:lnTo>
                      <a:pt x="3462" y="3898"/>
                    </a:lnTo>
                    <a:lnTo>
                      <a:pt x="3543" y="3932"/>
                    </a:lnTo>
                    <a:lnTo>
                      <a:pt x="3625" y="3965"/>
                    </a:lnTo>
                    <a:lnTo>
                      <a:pt x="3708" y="3997"/>
                    </a:lnTo>
                    <a:lnTo>
                      <a:pt x="3791" y="4028"/>
                    </a:lnTo>
                    <a:lnTo>
                      <a:pt x="3875" y="4060"/>
                    </a:lnTo>
                    <a:lnTo>
                      <a:pt x="3960" y="4091"/>
                    </a:lnTo>
                    <a:lnTo>
                      <a:pt x="4045" y="4120"/>
                    </a:lnTo>
                    <a:lnTo>
                      <a:pt x="4131" y="4150"/>
                    </a:lnTo>
                    <a:lnTo>
                      <a:pt x="4218" y="4179"/>
                    </a:lnTo>
                    <a:lnTo>
                      <a:pt x="4306" y="4207"/>
                    </a:lnTo>
                    <a:lnTo>
                      <a:pt x="4395" y="4235"/>
                    </a:lnTo>
                    <a:lnTo>
                      <a:pt x="4482" y="4263"/>
                    </a:lnTo>
                    <a:lnTo>
                      <a:pt x="4571" y="4289"/>
                    </a:lnTo>
                    <a:lnTo>
                      <a:pt x="4662" y="4316"/>
                    </a:lnTo>
                    <a:lnTo>
                      <a:pt x="4752" y="4340"/>
                    </a:lnTo>
                    <a:lnTo>
                      <a:pt x="4843" y="4365"/>
                    </a:lnTo>
                    <a:lnTo>
                      <a:pt x="4934" y="4389"/>
                    </a:lnTo>
                    <a:lnTo>
                      <a:pt x="5027" y="4413"/>
                    </a:lnTo>
                    <a:lnTo>
                      <a:pt x="5120" y="4436"/>
                    </a:lnTo>
                    <a:lnTo>
                      <a:pt x="5213" y="4458"/>
                    </a:lnTo>
                    <a:lnTo>
                      <a:pt x="5307" y="4481"/>
                    </a:lnTo>
                    <a:lnTo>
                      <a:pt x="5402" y="4502"/>
                    </a:lnTo>
                    <a:lnTo>
                      <a:pt x="5496" y="4522"/>
                    </a:lnTo>
                    <a:lnTo>
                      <a:pt x="5591" y="4541"/>
                    </a:lnTo>
                    <a:lnTo>
                      <a:pt x="5688" y="4561"/>
                    </a:lnTo>
                    <a:lnTo>
                      <a:pt x="5785" y="4580"/>
                    </a:lnTo>
                    <a:lnTo>
                      <a:pt x="5882" y="4597"/>
                    </a:lnTo>
                    <a:lnTo>
                      <a:pt x="5980" y="4615"/>
                    </a:lnTo>
                    <a:lnTo>
                      <a:pt x="6078" y="4632"/>
                    </a:lnTo>
                    <a:lnTo>
                      <a:pt x="6176" y="4648"/>
                    </a:lnTo>
                    <a:lnTo>
                      <a:pt x="6275" y="4663"/>
                    </a:lnTo>
                    <a:lnTo>
                      <a:pt x="6374" y="4677"/>
                    </a:lnTo>
                    <a:lnTo>
                      <a:pt x="6475" y="4691"/>
                    </a:lnTo>
                    <a:lnTo>
                      <a:pt x="6575" y="4705"/>
                    </a:lnTo>
                    <a:lnTo>
                      <a:pt x="6676" y="4717"/>
                    </a:lnTo>
                    <a:lnTo>
                      <a:pt x="6777" y="4729"/>
                    </a:lnTo>
                    <a:lnTo>
                      <a:pt x="6879" y="4741"/>
                    </a:lnTo>
                    <a:lnTo>
                      <a:pt x="6981" y="4751"/>
                    </a:lnTo>
                    <a:lnTo>
                      <a:pt x="7084" y="4761"/>
                    </a:lnTo>
                    <a:lnTo>
                      <a:pt x="7187" y="4770"/>
                    </a:lnTo>
                    <a:lnTo>
                      <a:pt x="7290" y="4779"/>
                    </a:lnTo>
                    <a:lnTo>
                      <a:pt x="7394" y="4786"/>
                    </a:lnTo>
                    <a:lnTo>
                      <a:pt x="7498" y="4793"/>
                    </a:lnTo>
                    <a:lnTo>
                      <a:pt x="7603" y="4800"/>
                    </a:lnTo>
                    <a:lnTo>
                      <a:pt x="7707" y="4805"/>
                    </a:lnTo>
                    <a:lnTo>
                      <a:pt x="7813" y="4809"/>
                    </a:lnTo>
                    <a:lnTo>
                      <a:pt x="7918" y="4813"/>
                    </a:lnTo>
                    <a:lnTo>
                      <a:pt x="8024" y="4817"/>
                    </a:lnTo>
                    <a:lnTo>
                      <a:pt x="8131" y="4820"/>
                    </a:lnTo>
                    <a:lnTo>
                      <a:pt x="8238" y="4823"/>
                    </a:lnTo>
                    <a:lnTo>
                      <a:pt x="8344" y="4824"/>
                    </a:lnTo>
                    <a:lnTo>
                      <a:pt x="8451" y="4824"/>
                    </a:lnTo>
                    <a:lnTo>
                      <a:pt x="8451" y="4248"/>
                    </a:lnTo>
                    <a:lnTo>
                      <a:pt x="8346" y="4247"/>
                    </a:lnTo>
                    <a:lnTo>
                      <a:pt x="8244" y="4246"/>
                    </a:lnTo>
                    <a:lnTo>
                      <a:pt x="8141" y="4246"/>
                    </a:lnTo>
                    <a:lnTo>
                      <a:pt x="8040" y="4243"/>
                    </a:lnTo>
                    <a:lnTo>
                      <a:pt x="7938" y="4240"/>
                    </a:lnTo>
                    <a:lnTo>
                      <a:pt x="7836" y="4235"/>
                    </a:lnTo>
                    <a:lnTo>
                      <a:pt x="7735" y="4231"/>
                    </a:lnTo>
                    <a:lnTo>
                      <a:pt x="7634" y="4226"/>
                    </a:lnTo>
                    <a:lnTo>
                      <a:pt x="7534" y="4220"/>
                    </a:lnTo>
                    <a:lnTo>
                      <a:pt x="7434" y="4212"/>
                    </a:lnTo>
                    <a:lnTo>
                      <a:pt x="7333" y="4205"/>
                    </a:lnTo>
                    <a:lnTo>
                      <a:pt x="7234" y="4196"/>
                    </a:lnTo>
                    <a:lnTo>
                      <a:pt x="7136" y="4189"/>
                    </a:lnTo>
                    <a:lnTo>
                      <a:pt x="7038" y="4179"/>
                    </a:lnTo>
                    <a:lnTo>
                      <a:pt x="6939" y="4169"/>
                    </a:lnTo>
                    <a:lnTo>
                      <a:pt x="6842" y="4157"/>
                    </a:lnTo>
                    <a:lnTo>
                      <a:pt x="6744" y="4146"/>
                    </a:lnTo>
                    <a:lnTo>
                      <a:pt x="6648" y="4135"/>
                    </a:lnTo>
                    <a:lnTo>
                      <a:pt x="6552" y="4121"/>
                    </a:lnTo>
                    <a:lnTo>
                      <a:pt x="6456" y="4108"/>
                    </a:lnTo>
                    <a:lnTo>
                      <a:pt x="6360" y="4094"/>
                    </a:lnTo>
                    <a:lnTo>
                      <a:pt x="6265" y="4080"/>
                    </a:lnTo>
                    <a:lnTo>
                      <a:pt x="6170" y="4064"/>
                    </a:lnTo>
                    <a:lnTo>
                      <a:pt x="6076" y="4047"/>
                    </a:lnTo>
                    <a:lnTo>
                      <a:pt x="5983" y="4033"/>
                    </a:lnTo>
                    <a:lnTo>
                      <a:pt x="5890" y="4015"/>
                    </a:lnTo>
                    <a:lnTo>
                      <a:pt x="5798" y="3997"/>
                    </a:lnTo>
                    <a:lnTo>
                      <a:pt x="5707" y="3979"/>
                    </a:lnTo>
                    <a:lnTo>
                      <a:pt x="5616" y="3960"/>
                    </a:lnTo>
                    <a:lnTo>
                      <a:pt x="5524" y="3940"/>
                    </a:lnTo>
                    <a:lnTo>
                      <a:pt x="5434" y="3920"/>
                    </a:lnTo>
                    <a:lnTo>
                      <a:pt x="5344" y="3898"/>
                    </a:lnTo>
                    <a:lnTo>
                      <a:pt x="5255" y="3877"/>
                    </a:lnTo>
                    <a:lnTo>
                      <a:pt x="5167" y="3855"/>
                    </a:lnTo>
                    <a:lnTo>
                      <a:pt x="5079" y="3833"/>
                    </a:lnTo>
                    <a:lnTo>
                      <a:pt x="4991" y="3810"/>
                    </a:lnTo>
                    <a:lnTo>
                      <a:pt x="4905" y="3786"/>
                    </a:lnTo>
                    <a:lnTo>
                      <a:pt x="4819" y="3762"/>
                    </a:lnTo>
                    <a:lnTo>
                      <a:pt x="4734" y="3738"/>
                    </a:lnTo>
                    <a:lnTo>
                      <a:pt x="4649" y="3711"/>
                    </a:lnTo>
                    <a:lnTo>
                      <a:pt x="4564" y="3686"/>
                    </a:lnTo>
                    <a:lnTo>
                      <a:pt x="4481" y="3661"/>
                    </a:lnTo>
                    <a:lnTo>
                      <a:pt x="4398" y="3632"/>
                    </a:lnTo>
                    <a:lnTo>
                      <a:pt x="4316" y="3606"/>
                    </a:lnTo>
                    <a:lnTo>
                      <a:pt x="4234" y="3578"/>
                    </a:lnTo>
                    <a:lnTo>
                      <a:pt x="4154" y="3549"/>
                    </a:lnTo>
                    <a:lnTo>
                      <a:pt x="4073" y="3520"/>
                    </a:lnTo>
                    <a:lnTo>
                      <a:pt x="3993" y="3490"/>
                    </a:lnTo>
                    <a:lnTo>
                      <a:pt x="3915" y="3461"/>
                    </a:lnTo>
                    <a:lnTo>
                      <a:pt x="3837" y="3429"/>
                    </a:lnTo>
                    <a:lnTo>
                      <a:pt x="3759" y="3399"/>
                    </a:lnTo>
                    <a:lnTo>
                      <a:pt x="3683" y="3367"/>
                    </a:lnTo>
                    <a:lnTo>
                      <a:pt x="3606" y="3335"/>
                    </a:lnTo>
                    <a:lnTo>
                      <a:pt x="3531" y="3303"/>
                    </a:lnTo>
                    <a:lnTo>
                      <a:pt x="3456" y="3271"/>
                    </a:lnTo>
                    <a:lnTo>
                      <a:pt x="3383" y="3237"/>
                    </a:lnTo>
                    <a:lnTo>
                      <a:pt x="3310" y="3203"/>
                    </a:lnTo>
                    <a:lnTo>
                      <a:pt x="3239" y="3168"/>
                    </a:lnTo>
                    <a:lnTo>
                      <a:pt x="3167" y="3134"/>
                    </a:lnTo>
                    <a:lnTo>
                      <a:pt x="3096" y="3098"/>
                    </a:lnTo>
                    <a:lnTo>
                      <a:pt x="3027" y="3063"/>
                    </a:lnTo>
                    <a:lnTo>
                      <a:pt x="2958" y="3027"/>
                    </a:lnTo>
                    <a:lnTo>
                      <a:pt x="2890" y="2990"/>
                    </a:lnTo>
                    <a:lnTo>
                      <a:pt x="2823" y="2954"/>
                    </a:lnTo>
                    <a:lnTo>
                      <a:pt x="2756" y="2917"/>
                    </a:lnTo>
                    <a:lnTo>
                      <a:pt x="2691" y="2878"/>
                    </a:lnTo>
                    <a:lnTo>
                      <a:pt x="2626" y="2841"/>
                    </a:lnTo>
                    <a:lnTo>
                      <a:pt x="2563" y="2802"/>
                    </a:lnTo>
                    <a:lnTo>
                      <a:pt x="2499" y="2762"/>
                    </a:lnTo>
                    <a:lnTo>
                      <a:pt x="2438" y="2723"/>
                    </a:lnTo>
                    <a:lnTo>
                      <a:pt x="2377" y="2683"/>
                    </a:lnTo>
                    <a:lnTo>
                      <a:pt x="2316" y="2644"/>
                    </a:lnTo>
                    <a:lnTo>
                      <a:pt x="2257" y="2604"/>
                    </a:lnTo>
                    <a:lnTo>
                      <a:pt x="2198" y="2563"/>
                    </a:lnTo>
                    <a:lnTo>
                      <a:pt x="2141" y="2522"/>
                    </a:lnTo>
                    <a:lnTo>
                      <a:pt x="2084" y="2480"/>
                    </a:lnTo>
                    <a:lnTo>
                      <a:pt x="2029" y="2439"/>
                    </a:lnTo>
                    <a:lnTo>
                      <a:pt x="1974" y="2397"/>
                    </a:lnTo>
                    <a:lnTo>
                      <a:pt x="1920" y="2355"/>
                    </a:lnTo>
                    <a:lnTo>
                      <a:pt x="1868" y="2311"/>
                    </a:lnTo>
                    <a:lnTo>
                      <a:pt x="1815" y="2268"/>
                    </a:lnTo>
                    <a:lnTo>
                      <a:pt x="1765" y="2225"/>
                    </a:lnTo>
                    <a:lnTo>
                      <a:pt x="1716" y="2180"/>
                    </a:lnTo>
                    <a:lnTo>
                      <a:pt x="1666" y="2136"/>
                    </a:lnTo>
                    <a:lnTo>
                      <a:pt x="1618" y="2093"/>
                    </a:lnTo>
                    <a:lnTo>
                      <a:pt x="1571" y="2048"/>
                    </a:lnTo>
                    <a:lnTo>
                      <a:pt x="1526" y="2004"/>
                    </a:lnTo>
                    <a:lnTo>
                      <a:pt x="1480" y="1957"/>
                    </a:lnTo>
                    <a:lnTo>
                      <a:pt x="1437" y="1913"/>
                    </a:lnTo>
                    <a:lnTo>
                      <a:pt x="1393" y="1867"/>
                    </a:lnTo>
                    <a:lnTo>
                      <a:pt x="1352" y="1822"/>
                    </a:lnTo>
                    <a:lnTo>
                      <a:pt x="1312" y="1774"/>
                    </a:lnTo>
                    <a:lnTo>
                      <a:pt x="1272" y="1729"/>
                    </a:lnTo>
                    <a:lnTo>
                      <a:pt x="1234" y="1683"/>
                    </a:lnTo>
                    <a:lnTo>
                      <a:pt x="1197" y="1636"/>
                    </a:lnTo>
                    <a:lnTo>
                      <a:pt x="1160" y="1589"/>
                    </a:lnTo>
                    <a:lnTo>
                      <a:pt x="1124" y="1541"/>
                    </a:lnTo>
                    <a:lnTo>
                      <a:pt x="1090" y="1493"/>
                    </a:lnTo>
                    <a:lnTo>
                      <a:pt x="1057" y="1447"/>
                    </a:lnTo>
                    <a:lnTo>
                      <a:pt x="1025" y="1398"/>
                    </a:lnTo>
                    <a:lnTo>
                      <a:pt x="993" y="1351"/>
                    </a:lnTo>
                    <a:lnTo>
                      <a:pt x="963" y="1302"/>
                    </a:lnTo>
                    <a:lnTo>
                      <a:pt x="934" y="1255"/>
                    </a:lnTo>
                    <a:lnTo>
                      <a:pt x="907" y="1206"/>
                    </a:lnTo>
                    <a:lnTo>
                      <a:pt x="880" y="1156"/>
                    </a:lnTo>
                    <a:lnTo>
                      <a:pt x="854" y="1109"/>
                    </a:lnTo>
                    <a:lnTo>
                      <a:pt x="830" y="1059"/>
                    </a:lnTo>
                    <a:lnTo>
                      <a:pt x="807" y="1011"/>
                    </a:lnTo>
                    <a:lnTo>
                      <a:pt x="784" y="961"/>
                    </a:lnTo>
                    <a:lnTo>
                      <a:pt x="763" y="912"/>
                    </a:lnTo>
                    <a:lnTo>
                      <a:pt x="743" y="863"/>
                    </a:lnTo>
                    <a:lnTo>
                      <a:pt x="725" y="813"/>
                    </a:lnTo>
                    <a:lnTo>
                      <a:pt x="706" y="763"/>
                    </a:lnTo>
                    <a:lnTo>
                      <a:pt x="690" y="714"/>
                    </a:lnTo>
                    <a:lnTo>
                      <a:pt x="674" y="663"/>
                    </a:lnTo>
                    <a:lnTo>
                      <a:pt x="659" y="612"/>
                    </a:lnTo>
                    <a:lnTo>
                      <a:pt x="647" y="564"/>
                    </a:lnTo>
                    <a:lnTo>
                      <a:pt x="634" y="512"/>
                    </a:lnTo>
                    <a:lnTo>
                      <a:pt x="622" y="462"/>
                    </a:lnTo>
                    <a:lnTo>
                      <a:pt x="613" y="410"/>
                    </a:lnTo>
                    <a:lnTo>
                      <a:pt x="604" y="361"/>
                    </a:lnTo>
                    <a:lnTo>
                      <a:pt x="597" y="310"/>
                    </a:lnTo>
                    <a:lnTo>
                      <a:pt x="591" y="258"/>
                    </a:lnTo>
                    <a:lnTo>
                      <a:pt x="585" y="206"/>
                    </a:lnTo>
                    <a:lnTo>
                      <a:pt x="581" y="156"/>
                    </a:lnTo>
                    <a:lnTo>
                      <a:pt x="578" y="104"/>
                    </a:lnTo>
                    <a:lnTo>
                      <a:pt x="577" y="53"/>
                    </a:lnTo>
                    <a:lnTo>
                      <a:pt x="576" y="0"/>
                    </a:lnTo>
                    <a:lnTo>
                      <a:pt x="5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3861" y="2102"/>
                <a:ext cx="215" cy="222"/>
              </a:xfrm>
              <a:custGeom>
                <a:avLst/>
                <a:gdLst/>
                <a:ahLst/>
                <a:cxnLst>
                  <a:cxn ang="0">
                    <a:pos x="3453" y="83"/>
                  </a:cxn>
                  <a:cxn ang="0">
                    <a:pos x="3153" y="213"/>
                  </a:cxn>
                  <a:cxn ang="0">
                    <a:pos x="2864" y="350"/>
                  </a:cxn>
                  <a:cxn ang="0">
                    <a:pos x="2587" y="495"/>
                  </a:cxn>
                  <a:cxn ang="0">
                    <a:pos x="2322" y="647"/>
                  </a:cxn>
                  <a:cxn ang="0">
                    <a:pos x="2068" y="807"/>
                  </a:cxn>
                  <a:cxn ang="0">
                    <a:pos x="1829" y="971"/>
                  </a:cxn>
                  <a:cxn ang="0">
                    <a:pos x="1601" y="1144"/>
                  </a:cxn>
                  <a:cxn ang="0">
                    <a:pos x="1388" y="1321"/>
                  </a:cxn>
                  <a:cxn ang="0">
                    <a:pos x="1188" y="1505"/>
                  </a:cxn>
                  <a:cxn ang="0">
                    <a:pos x="1002" y="1694"/>
                  </a:cxn>
                  <a:cxn ang="0">
                    <a:pos x="831" y="1890"/>
                  </a:cxn>
                  <a:cxn ang="0">
                    <a:pos x="674" y="2088"/>
                  </a:cxn>
                  <a:cxn ang="0">
                    <a:pos x="533" y="2293"/>
                  </a:cxn>
                  <a:cxn ang="0">
                    <a:pos x="407" y="2504"/>
                  </a:cxn>
                  <a:cxn ang="0">
                    <a:pos x="297" y="2717"/>
                  </a:cxn>
                  <a:cxn ang="0">
                    <a:pos x="203" y="2935"/>
                  </a:cxn>
                  <a:cxn ang="0">
                    <a:pos x="126" y="3156"/>
                  </a:cxn>
                  <a:cxn ang="0">
                    <a:pos x="69" y="3380"/>
                  </a:cxn>
                  <a:cxn ang="0">
                    <a:pos x="27" y="3608"/>
                  </a:cxn>
                  <a:cxn ang="0">
                    <a:pos x="5" y="3836"/>
                  </a:cxn>
                  <a:cxn ang="0">
                    <a:pos x="576" y="3990"/>
                  </a:cxn>
                  <a:cxn ang="0">
                    <a:pos x="583" y="3808"/>
                  </a:cxn>
                  <a:cxn ang="0">
                    <a:pos x="605" y="3625"/>
                  </a:cxn>
                  <a:cxn ang="0">
                    <a:pos x="643" y="3443"/>
                  </a:cxn>
                  <a:cxn ang="0">
                    <a:pos x="696" y="3262"/>
                  </a:cxn>
                  <a:cxn ang="0">
                    <a:pos x="764" y="3082"/>
                  </a:cxn>
                  <a:cxn ang="0">
                    <a:pos x="845" y="2902"/>
                  </a:cxn>
                  <a:cxn ang="0">
                    <a:pos x="942" y="2723"/>
                  </a:cxn>
                  <a:cxn ang="0">
                    <a:pos x="1053" y="2547"/>
                  </a:cxn>
                  <a:cxn ang="0">
                    <a:pos x="1180" y="2373"/>
                  </a:cxn>
                  <a:cxn ang="0">
                    <a:pos x="1320" y="2199"/>
                  </a:cxn>
                  <a:cxn ang="0">
                    <a:pos x="1477" y="2029"/>
                  </a:cxn>
                  <a:cxn ang="0">
                    <a:pos x="1646" y="1863"/>
                  </a:cxn>
                  <a:cxn ang="0">
                    <a:pos x="1829" y="1701"/>
                  </a:cxn>
                  <a:cxn ang="0">
                    <a:pos x="2026" y="1541"/>
                  </a:cxn>
                  <a:cxn ang="0">
                    <a:pos x="2236" y="1387"/>
                  </a:cxn>
                  <a:cxn ang="0">
                    <a:pos x="2460" y="1237"/>
                  </a:cxn>
                  <a:cxn ang="0">
                    <a:pos x="2697" y="1093"/>
                  </a:cxn>
                  <a:cxn ang="0">
                    <a:pos x="2947" y="955"/>
                  </a:cxn>
                  <a:cxn ang="0">
                    <a:pos x="3208" y="821"/>
                  </a:cxn>
                  <a:cxn ang="0">
                    <a:pos x="3482" y="696"/>
                  </a:cxn>
                  <a:cxn ang="0">
                    <a:pos x="3768" y="575"/>
                  </a:cxn>
                </a:cxnLst>
                <a:rect l="0" t="0" r="r" b="b"/>
                <a:pathLst>
                  <a:path w="3866" h="3990">
                    <a:moveTo>
                      <a:pt x="3661" y="0"/>
                    </a:moveTo>
                    <a:lnTo>
                      <a:pt x="3557" y="42"/>
                    </a:lnTo>
                    <a:lnTo>
                      <a:pt x="3453" y="83"/>
                    </a:lnTo>
                    <a:lnTo>
                      <a:pt x="3352" y="125"/>
                    </a:lnTo>
                    <a:lnTo>
                      <a:pt x="3253" y="168"/>
                    </a:lnTo>
                    <a:lnTo>
                      <a:pt x="3153" y="213"/>
                    </a:lnTo>
                    <a:lnTo>
                      <a:pt x="3055" y="258"/>
                    </a:lnTo>
                    <a:lnTo>
                      <a:pt x="2959" y="304"/>
                    </a:lnTo>
                    <a:lnTo>
                      <a:pt x="2864" y="350"/>
                    </a:lnTo>
                    <a:lnTo>
                      <a:pt x="2770" y="398"/>
                    </a:lnTo>
                    <a:lnTo>
                      <a:pt x="2677" y="445"/>
                    </a:lnTo>
                    <a:lnTo>
                      <a:pt x="2587" y="495"/>
                    </a:lnTo>
                    <a:lnTo>
                      <a:pt x="2497" y="546"/>
                    </a:lnTo>
                    <a:lnTo>
                      <a:pt x="2409" y="595"/>
                    </a:lnTo>
                    <a:lnTo>
                      <a:pt x="2322" y="647"/>
                    </a:lnTo>
                    <a:lnTo>
                      <a:pt x="2236" y="700"/>
                    </a:lnTo>
                    <a:lnTo>
                      <a:pt x="2152" y="753"/>
                    </a:lnTo>
                    <a:lnTo>
                      <a:pt x="2068" y="807"/>
                    </a:lnTo>
                    <a:lnTo>
                      <a:pt x="1987" y="862"/>
                    </a:lnTo>
                    <a:lnTo>
                      <a:pt x="1908" y="917"/>
                    </a:lnTo>
                    <a:lnTo>
                      <a:pt x="1829" y="971"/>
                    </a:lnTo>
                    <a:lnTo>
                      <a:pt x="1753" y="1029"/>
                    </a:lnTo>
                    <a:lnTo>
                      <a:pt x="1675" y="1087"/>
                    </a:lnTo>
                    <a:lnTo>
                      <a:pt x="1601" y="1144"/>
                    </a:lnTo>
                    <a:lnTo>
                      <a:pt x="1529" y="1202"/>
                    </a:lnTo>
                    <a:lnTo>
                      <a:pt x="1458" y="1261"/>
                    </a:lnTo>
                    <a:lnTo>
                      <a:pt x="1388" y="1321"/>
                    </a:lnTo>
                    <a:lnTo>
                      <a:pt x="1320" y="1383"/>
                    </a:lnTo>
                    <a:lnTo>
                      <a:pt x="1254" y="1443"/>
                    </a:lnTo>
                    <a:lnTo>
                      <a:pt x="1188" y="1505"/>
                    </a:lnTo>
                    <a:lnTo>
                      <a:pt x="1124" y="1569"/>
                    </a:lnTo>
                    <a:lnTo>
                      <a:pt x="1063" y="1631"/>
                    </a:lnTo>
                    <a:lnTo>
                      <a:pt x="1002" y="1694"/>
                    </a:lnTo>
                    <a:lnTo>
                      <a:pt x="943" y="1759"/>
                    </a:lnTo>
                    <a:lnTo>
                      <a:pt x="886" y="1823"/>
                    </a:lnTo>
                    <a:lnTo>
                      <a:pt x="831" y="1890"/>
                    </a:lnTo>
                    <a:lnTo>
                      <a:pt x="777" y="1954"/>
                    </a:lnTo>
                    <a:lnTo>
                      <a:pt x="726" y="2022"/>
                    </a:lnTo>
                    <a:lnTo>
                      <a:pt x="674" y="2088"/>
                    </a:lnTo>
                    <a:lnTo>
                      <a:pt x="624" y="2157"/>
                    </a:lnTo>
                    <a:lnTo>
                      <a:pt x="579" y="2225"/>
                    </a:lnTo>
                    <a:lnTo>
                      <a:pt x="533" y="2293"/>
                    </a:lnTo>
                    <a:lnTo>
                      <a:pt x="489" y="2363"/>
                    </a:lnTo>
                    <a:lnTo>
                      <a:pt x="447" y="2433"/>
                    </a:lnTo>
                    <a:lnTo>
                      <a:pt x="407" y="2504"/>
                    </a:lnTo>
                    <a:lnTo>
                      <a:pt x="368" y="2574"/>
                    </a:lnTo>
                    <a:lnTo>
                      <a:pt x="332" y="2645"/>
                    </a:lnTo>
                    <a:lnTo>
                      <a:pt x="297" y="2717"/>
                    </a:lnTo>
                    <a:lnTo>
                      <a:pt x="263" y="2789"/>
                    </a:lnTo>
                    <a:lnTo>
                      <a:pt x="232" y="2861"/>
                    </a:lnTo>
                    <a:lnTo>
                      <a:pt x="203" y="2935"/>
                    </a:lnTo>
                    <a:lnTo>
                      <a:pt x="176" y="3008"/>
                    </a:lnTo>
                    <a:lnTo>
                      <a:pt x="150" y="3082"/>
                    </a:lnTo>
                    <a:lnTo>
                      <a:pt x="126" y="3156"/>
                    </a:lnTo>
                    <a:lnTo>
                      <a:pt x="106" y="3230"/>
                    </a:lnTo>
                    <a:lnTo>
                      <a:pt x="86" y="3306"/>
                    </a:lnTo>
                    <a:lnTo>
                      <a:pt x="69" y="3380"/>
                    </a:lnTo>
                    <a:lnTo>
                      <a:pt x="52" y="3456"/>
                    </a:lnTo>
                    <a:lnTo>
                      <a:pt x="39" y="3532"/>
                    </a:lnTo>
                    <a:lnTo>
                      <a:pt x="27" y="3608"/>
                    </a:lnTo>
                    <a:lnTo>
                      <a:pt x="18" y="3684"/>
                    </a:lnTo>
                    <a:lnTo>
                      <a:pt x="10" y="3760"/>
                    </a:lnTo>
                    <a:lnTo>
                      <a:pt x="5" y="3836"/>
                    </a:lnTo>
                    <a:lnTo>
                      <a:pt x="2" y="3913"/>
                    </a:lnTo>
                    <a:lnTo>
                      <a:pt x="0" y="3990"/>
                    </a:lnTo>
                    <a:lnTo>
                      <a:pt x="576" y="3990"/>
                    </a:lnTo>
                    <a:lnTo>
                      <a:pt x="576" y="3929"/>
                    </a:lnTo>
                    <a:lnTo>
                      <a:pt x="579" y="3868"/>
                    </a:lnTo>
                    <a:lnTo>
                      <a:pt x="583" y="3808"/>
                    </a:lnTo>
                    <a:lnTo>
                      <a:pt x="589" y="3746"/>
                    </a:lnTo>
                    <a:lnTo>
                      <a:pt x="597" y="3685"/>
                    </a:lnTo>
                    <a:lnTo>
                      <a:pt x="605" y="3625"/>
                    </a:lnTo>
                    <a:lnTo>
                      <a:pt x="617" y="3565"/>
                    </a:lnTo>
                    <a:lnTo>
                      <a:pt x="629" y="3504"/>
                    </a:lnTo>
                    <a:lnTo>
                      <a:pt x="643" y="3443"/>
                    </a:lnTo>
                    <a:lnTo>
                      <a:pt x="659" y="3383"/>
                    </a:lnTo>
                    <a:lnTo>
                      <a:pt x="677" y="3323"/>
                    </a:lnTo>
                    <a:lnTo>
                      <a:pt x="696" y="3262"/>
                    </a:lnTo>
                    <a:lnTo>
                      <a:pt x="716" y="3202"/>
                    </a:lnTo>
                    <a:lnTo>
                      <a:pt x="738" y="3142"/>
                    </a:lnTo>
                    <a:lnTo>
                      <a:pt x="764" y="3082"/>
                    </a:lnTo>
                    <a:lnTo>
                      <a:pt x="789" y="3021"/>
                    </a:lnTo>
                    <a:lnTo>
                      <a:pt x="817" y="2962"/>
                    </a:lnTo>
                    <a:lnTo>
                      <a:pt x="845" y="2902"/>
                    </a:lnTo>
                    <a:lnTo>
                      <a:pt x="877" y="2842"/>
                    </a:lnTo>
                    <a:lnTo>
                      <a:pt x="908" y="2783"/>
                    </a:lnTo>
                    <a:lnTo>
                      <a:pt x="942" y="2723"/>
                    </a:lnTo>
                    <a:lnTo>
                      <a:pt x="977" y="2664"/>
                    </a:lnTo>
                    <a:lnTo>
                      <a:pt x="1014" y="2606"/>
                    </a:lnTo>
                    <a:lnTo>
                      <a:pt x="1053" y="2547"/>
                    </a:lnTo>
                    <a:lnTo>
                      <a:pt x="1095" y="2488"/>
                    </a:lnTo>
                    <a:lnTo>
                      <a:pt x="1137" y="2431"/>
                    </a:lnTo>
                    <a:lnTo>
                      <a:pt x="1180" y="2373"/>
                    </a:lnTo>
                    <a:lnTo>
                      <a:pt x="1225" y="2315"/>
                    </a:lnTo>
                    <a:lnTo>
                      <a:pt x="1272" y="2256"/>
                    </a:lnTo>
                    <a:lnTo>
                      <a:pt x="1320" y="2199"/>
                    </a:lnTo>
                    <a:lnTo>
                      <a:pt x="1371" y="2143"/>
                    </a:lnTo>
                    <a:lnTo>
                      <a:pt x="1423" y="2086"/>
                    </a:lnTo>
                    <a:lnTo>
                      <a:pt x="1477" y="2029"/>
                    </a:lnTo>
                    <a:lnTo>
                      <a:pt x="1532" y="1973"/>
                    </a:lnTo>
                    <a:lnTo>
                      <a:pt x="1587" y="1919"/>
                    </a:lnTo>
                    <a:lnTo>
                      <a:pt x="1646" y="1863"/>
                    </a:lnTo>
                    <a:lnTo>
                      <a:pt x="1705" y="1808"/>
                    </a:lnTo>
                    <a:lnTo>
                      <a:pt x="1766" y="1753"/>
                    </a:lnTo>
                    <a:lnTo>
                      <a:pt x="1829" y="1701"/>
                    </a:lnTo>
                    <a:lnTo>
                      <a:pt x="1893" y="1648"/>
                    </a:lnTo>
                    <a:lnTo>
                      <a:pt x="1960" y="1594"/>
                    </a:lnTo>
                    <a:lnTo>
                      <a:pt x="2026" y="1541"/>
                    </a:lnTo>
                    <a:lnTo>
                      <a:pt x="2094" y="1489"/>
                    </a:lnTo>
                    <a:lnTo>
                      <a:pt x="2165" y="1437"/>
                    </a:lnTo>
                    <a:lnTo>
                      <a:pt x="2236" y="1387"/>
                    </a:lnTo>
                    <a:lnTo>
                      <a:pt x="2309" y="1336"/>
                    </a:lnTo>
                    <a:lnTo>
                      <a:pt x="2384" y="1286"/>
                    </a:lnTo>
                    <a:lnTo>
                      <a:pt x="2460" y="1237"/>
                    </a:lnTo>
                    <a:lnTo>
                      <a:pt x="2537" y="1188"/>
                    </a:lnTo>
                    <a:lnTo>
                      <a:pt x="2617" y="1141"/>
                    </a:lnTo>
                    <a:lnTo>
                      <a:pt x="2697" y="1093"/>
                    </a:lnTo>
                    <a:lnTo>
                      <a:pt x="2778" y="1045"/>
                    </a:lnTo>
                    <a:lnTo>
                      <a:pt x="2862" y="1000"/>
                    </a:lnTo>
                    <a:lnTo>
                      <a:pt x="2947" y="955"/>
                    </a:lnTo>
                    <a:lnTo>
                      <a:pt x="3033" y="909"/>
                    </a:lnTo>
                    <a:lnTo>
                      <a:pt x="3121" y="866"/>
                    </a:lnTo>
                    <a:lnTo>
                      <a:pt x="3208" y="821"/>
                    </a:lnTo>
                    <a:lnTo>
                      <a:pt x="3298" y="778"/>
                    </a:lnTo>
                    <a:lnTo>
                      <a:pt x="3390" y="737"/>
                    </a:lnTo>
                    <a:lnTo>
                      <a:pt x="3482" y="696"/>
                    </a:lnTo>
                    <a:lnTo>
                      <a:pt x="3577" y="654"/>
                    </a:lnTo>
                    <a:lnTo>
                      <a:pt x="3672" y="614"/>
                    </a:lnTo>
                    <a:lnTo>
                      <a:pt x="3768" y="575"/>
                    </a:lnTo>
                    <a:lnTo>
                      <a:pt x="3866" y="538"/>
                    </a:lnTo>
                    <a:lnTo>
                      <a:pt x="3661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7086600" y="1676400"/>
            <a:ext cx="6858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08" name="Equation" r:id="rId3" imgW="152280" imgH="203040" progId="Equation.3">
                    <p:embed/>
                  </p:oleObj>
                </mc:Choice>
                <mc:Fallback>
                  <p:oleObj name="Equation" r:id="rId3" imgW="15228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676400"/>
                          <a:ext cx="6858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410200" y="4267200"/>
          <a:ext cx="28956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9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67200"/>
                        <a:ext cx="2895600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57400" y="838200"/>
            <a:ext cx="4902200" cy="5540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B field"/>
          <p:cNvGrpSpPr/>
          <p:nvPr/>
        </p:nvGrpSpPr>
        <p:grpSpPr>
          <a:xfrm>
            <a:off x="2863850" y="1905000"/>
            <a:ext cx="2882900" cy="3127375"/>
            <a:chOff x="2863850" y="1905000"/>
            <a:chExt cx="2882900" cy="3127375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863850" y="1905000"/>
              <a:ext cx="628650" cy="3127375"/>
            </a:xfrm>
            <a:custGeom>
              <a:avLst/>
              <a:gdLst/>
              <a:ahLst/>
              <a:cxnLst>
                <a:cxn ang="0">
                  <a:pos x="395" y="1923"/>
                </a:cxn>
                <a:cxn ang="0">
                  <a:pos x="394" y="1869"/>
                </a:cxn>
                <a:cxn ang="0">
                  <a:pos x="394" y="1815"/>
                </a:cxn>
                <a:cxn ang="0">
                  <a:pos x="393" y="1761"/>
                </a:cxn>
                <a:cxn ang="0">
                  <a:pos x="391" y="1708"/>
                </a:cxn>
                <a:cxn ang="0">
                  <a:pos x="390" y="1655"/>
                </a:cxn>
                <a:cxn ang="0">
                  <a:pos x="388" y="1602"/>
                </a:cxn>
                <a:cxn ang="0">
                  <a:pos x="386" y="1550"/>
                </a:cxn>
                <a:cxn ang="0">
                  <a:pos x="384" y="1499"/>
                </a:cxn>
                <a:cxn ang="0">
                  <a:pos x="381" y="1448"/>
                </a:cxn>
                <a:cxn ang="0">
                  <a:pos x="378" y="1398"/>
                </a:cxn>
                <a:cxn ang="0">
                  <a:pos x="375" y="1348"/>
                </a:cxn>
                <a:cxn ang="0">
                  <a:pos x="372" y="1299"/>
                </a:cxn>
                <a:cxn ang="0">
                  <a:pos x="368" y="1250"/>
                </a:cxn>
                <a:cxn ang="0">
                  <a:pos x="364" y="1202"/>
                </a:cxn>
                <a:cxn ang="0">
                  <a:pos x="360" y="1155"/>
                </a:cxn>
                <a:cxn ang="0">
                  <a:pos x="355" y="1108"/>
                </a:cxn>
                <a:cxn ang="0">
                  <a:pos x="351" y="1062"/>
                </a:cxn>
                <a:cxn ang="0">
                  <a:pos x="346" y="1017"/>
                </a:cxn>
                <a:cxn ang="0">
                  <a:pos x="341" y="972"/>
                </a:cxn>
                <a:cxn ang="0">
                  <a:pos x="335" y="928"/>
                </a:cxn>
                <a:cxn ang="0">
                  <a:pos x="330" y="885"/>
                </a:cxn>
                <a:cxn ang="0">
                  <a:pos x="324" y="843"/>
                </a:cxn>
                <a:cxn ang="0">
                  <a:pos x="318" y="802"/>
                </a:cxn>
                <a:cxn ang="0">
                  <a:pos x="312" y="761"/>
                </a:cxn>
                <a:cxn ang="0">
                  <a:pos x="306" y="721"/>
                </a:cxn>
                <a:cxn ang="0">
                  <a:pos x="299" y="682"/>
                </a:cxn>
                <a:cxn ang="0">
                  <a:pos x="292" y="644"/>
                </a:cxn>
                <a:cxn ang="0">
                  <a:pos x="285" y="607"/>
                </a:cxn>
                <a:cxn ang="0">
                  <a:pos x="278" y="571"/>
                </a:cxn>
                <a:cxn ang="0">
                  <a:pos x="271" y="535"/>
                </a:cxn>
                <a:cxn ang="0">
                  <a:pos x="263" y="501"/>
                </a:cxn>
                <a:cxn ang="0">
                  <a:pos x="256" y="467"/>
                </a:cxn>
                <a:cxn ang="0">
                  <a:pos x="248" y="435"/>
                </a:cxn>
                <a:cxn ang="0">
                  <a:pos x="240" y="403"/>
                </a:cxn>
                <a:cxn ang="0">
                  <a:pos x="231" y="373"/>
                </a:cxn>
                <a:cxn ang="0">
                  <a:pos x="223" y="343"/>
                </a:cxn>
                <a:cxn ang="0">
                  <a:pos x="215" y="315"/>
                </a:cxn>
                <a:cxn ang="0">
                  <a:pos x="206" y="287"/>
                </a:cxn>
                <a:cxn ang="0">
                  <a:pos x="197" y="261"/>
                </a:cxn>
                <a:cxn ang="0">
                  <a:pos x="188" y="236"/>
                </a:cxn>
                <a:cxn ang="0">
                  <a:pos x="179" y="212"/>
                </a:cxn>
                <a:cxn ang="0">
                  <a:pos x="170" y="190"/>
                </a:cxn>
                <a:cxn ang="0">
                  <a:pos x="160" y="168"/>
                </a:cxn>
                <a:cxn ang="0">
                  <a:pos x="151" y="148"/>
                </a:cxn>
                <a:cxn ang="0">
                  <a:pos x="141" y="128"/>
                </a:cxn>
                <a:cxn ang="0">
                  <a:pos x="131" y="111"/>
                </a:cxn>
                <a:cxn ang="0">
                  <a:pos x="121" y="94"/>
                </a:cxn>
                <a:cxn ang="0">
                  <a:pos x="111" y="79"/>
                </a:cxn>
                <a:cxn ang="0">
                  <a:pos x="101" y="65"/>
                </a:cxn>
                <a:cxn ang="0">
                  <a:pos x="91" y="52"/>
                </a:cxn>
                <a:cxn ang="0">
                  <a:pos x="81" y="40"/>
                </a:cxn>
                <a:cxn ang="0">
                  <a:pos x="70" y="30"/>
                </a:cxn>
                <a:cxn ang="0">
                  <a:pos x="60" y="22"/>
                </a:cxn>
                <a:cxn ang="0">
                  <a:pos x="49" y="15"/>
                </a:cxn>
                <a:cxn ang="0">
                  <a:pos x="38" y="9"/>
                </a:cxn>
                <a:cxn ang="0">
                  <a:pos x="28" y="4"/>
                </a:cxn>
                <a:cxn ang="0">
                  <a:pos x="17" y="1"/>
                </a:cxn>
                <a:cxn ang="0">
                  <a:pos x="6" y="0"/>
                </a:cxn>
              </a:cxnLst>
              <a:rect l="0" t="0" r="r" b="b"/>
              <a:pathLst>
                <a:path w="396" h="1970">
                  <a:moveTo>
                    <a:pt x="395" y="1969"/>
                  </a:moveTo>
                  <a:lnTo>
                    <a:pt x="395" y="1960"/>
                  </a:lnTo>
                  <a:lnTo>
                    <a:pt x="395" y="1951"/>
                  </a:lnTo>
                  <a:lnTo>
                    <a:pt x="395" y="1942"/>
                  </a:lnTo>
                  <a:lnTo>
                    <a:pt x="395" y="1933"/>
                  </a:lnTo>
                  <a:lnTo>
                    <a:pt x="395" y="1923"/>
                  </a:lnTo>
                  <a:lnTo>
                    <a:pt x="395" y="1914"/>
                  </a:lnTo>
                  <a:lnTo>
                    <a:pt x="395" y="1905"/>
                  </a:lnTo>
                  <a:lnTo>
                    <a:pt x="395" y="1896"/>
                  </a:lnTo>
                  <a:lnTo>
                    <a:pt x="395" y="1887"/>
                  </a:lnTo>
                  <a:lnTo>
                    <a:pt x="394" y="1878"/>
                  </a:lnTo>
                  <a:lnTo>
                    <a:pt x="394" y="1869"/>
                  </a:lnTo>
                  <a:lnTo>
                    <a:pt x="394" y="1860"/>
                  </a:lnTo>
                  <a:lnTo>
                    <a:pt x="394" y="1851"/>
                  </a:lnTo>
                  <a:lnTo>
                    <a:pt x="394" y="1842"/>
                  </a:lnTo>
                  <a:lnTo>
                    <a:pt x="394" y="1833"/>
                  </a:lnTo>
                  <a:lnTo>
                    <a:pt x="394" y="1824"/>
                  </a:lnTo>
                  <a:lnTo>
                    <a:pt x="394" y="1815"/>
                  </a:lnTo>
                  <a:lnTo>
                    <a:pt x="394" y="1806"/>
                  </a:lnTo>
                  <a:lnTo>
                    <a:pt x="393" y="1797"/>
                  </a:lnTo>
                  <a:lnTo>
                    <a:pt x="393" y="1788"/>
                  </a:lnTo>
                  <a:lnTo>
                    <a:pt x="393" y="1779"/>
                  </a:lnTo>
                  <a:lnTo>
                    <a:pt x="393" y="1770"/>
                  </a:lnTo>
                  <a:lnTo>
                    <a:pt x="393" y="1761"/>
                  </a:lnTo>
                  <a:lnTo>
                    <a:pt x="393" y="1752"/>
                  </a:lnTo>
                  <a:lnTo>
                    <a:pt x="392" y="1743"/>
                  </a:lnTo>
                  <a:lnTo>
                    <a:pt x="392" y="1734"/>
                  </a:lnTo>
                  <a:lnTo>
                    <a:pt x="392" y="1725"/>
                  </a:lnTo>
                  <a:lnTo>
                    <a:pt x="392" y="1717"/>
                  </a:lnTo>
                  <a:lnTo>
                    <a:pt x="391" y="1708"/>
                  </a:lnTo>
                  <a:lnTo>
                    <a:pt x="391" y="1699"/>
                  </a:lnTo>
                  <a:lnTo>
                    <a:pt x="391" y="1690"/>
                  </a:lnTo>
                  <a:lnTo>
                    <a:pt x="391" y="1681"/>
                  </a:lnTo>
                  <a:lnTo>
                    <a:pt x="390" y="1672"/>
                  </a:lnTo>
                  <a:lnTo>
                    <a:pt x="390" y="1664"/>
                  </a:lnTo>
                  <a:lnTo>
                    <a:pt x="390" y="1655"/>
                  </a:lnTo>
                  <a:lnTo>
                    <a:pt x="390" y="1646"/>
                  </a:lnTo>
                  <a:lnTo>
                    <a:pt x="389" y="1637"/>
                  </a:lnTo>
                  <a:lnTo>
                    <a:pt x="389" y="1629"/>
                  </a:lnTo>
                  <a:lnTo>
                    <a:pt x="389" y="1620"/>
                  </a:lnTo>
                  <a:lnTo>
                    <a:pt x="388" y="1611"/>
                  </a:lnTo>
                  <a:lnTo>
                    <a:pt x="388" y="1602"/>
                  </a:lnTo>
                  <a:lnTo>
                    <a:pt x="388" y="1594"/>
                  </a:lnTo>
                  <a:lnTo>
                    <a:pt x="387" y="1585"/>
                  </a:lnTo>
                  <a:lnTo>
                    <a:pt x="387" y="1576"/>
                  </a:lnTo>
                  <a:lnTo>
                    <a:pt x="387" y="1568"/>
                  </a:lnTo>
                  <a:lnTo>
                    <a:pt x="386" y="1559"/>
                  </a:lnTo>
                  <a:lnTo>
                    <a:pt x="386" y="1550"/>
                  </a:lnTo>
                  <a:lnTo>
                    <a:pt x="386" y="1542"/>
                  </a:lnTo>
                  <a:lnTo>
                    <a:pt x="385" y="1533"/>
                  </a:lnTo>
                  <a:lnTo>
                    <a:pt x="385" y="1525"/>
                  </a:lnTo>
                  <a:lnTo>
                    <a:pt x="384" y="1516"/>
                  </a:lnTo>
                  <a:lnTo>
                    <a:pt x="384" y="1508"/>
                  </a:lnTo>
                  <a:lnTo>
                    <a:pt x="384" y="1499"/>
                  </a:lnTo>
                  <a:lnTo>
                    <a:pt x="383" y="1491"/>
                  </a:lnTo>
                  <a:lnTo>
                    <a:pt x="383" y="1482"/>
                  </a:lnTo>
                  <a:lnTo>
                    <a:pt x="382" y="1474"/>
                  </a:lnTo>
                  <a:lnTo>
                    <a:pt x="382" y="1465"/>
                  </a:lnTo>
                  <a:lnTo>
                    <a:pt x="381" y="1457"/>
                  </a:lnTo>
                  <a:lnTo>
                    <a:pt x="381" y="1448"/>
                  </a:lnTo>
                  <a:lnTo>
                    <a:pt x="381" y="1440"/>
                  </a:lnTo>
                  <a:lnTo>
                    <a:pt x="380" y="1431"/>
                  </a:lnTo>
                  <a:lnTo>
                    <a:pt x="380" y="1423"/>
                  </a:lnTo>
                  <a:lnTo>
                    <a:pt x="379" y="1415"/>
                  </a:lnTo>
                  <a:lnTo>
                    <a:pt x="379" y="1406"/>
                  </a:lnTo>
                  <a:lnTo>
                    <a:pt x="378" y="1398"/>
                  </a:lnTo>
                  <a:lnTo>
                    <a:pt x="378" y="1389"/>
                  </a:lnTo>
                  <a:lnTo>
                    <a:pt x="377" y="1381"/>
                  </a:lnTo>
                  <a:lnTo>
                    <a:pt x="377" y="1373"/>
                  </a:lnTo>
                  <a:lnTo>
                    <a:pt x="376" y="1365"/>
                  </a:lnTo>
                  <a:lnTo>
                    <a:pt x="375" y="1356"/>
                  </a:lnTo>
                  <a:lnTo>
                    <a:pt x="375" y="1348"/>
                  </a:lnTo>
                  <a:lnTo>
                    <a:pt x="374" y="1340"/>
                  </a:lnTo>
                  <a:lnTo>
                    <a:pt x="374" y="1331"/>
                  </a:lnTo>
                  <a:lnTo>
                    <a:pt x="373" y="1323"/>
                  </a:lnTo>
                  <a:lnTo>
                    <a:pt x="373" y="1315"/>
                  </a:lnTo>
                  <a:lnTo>
                    <a:pt x="372" y="1307"/>
                  </a:lnTo>
                  <a:lnTo>
                    <a:pt x="372" y="1299"/>
                  </a:lnTo>
                  <a:lnTo>
                    <a:pt x="371" y="1291"/>
                  </a:lnTo>
                  <a:lnTo>
                    <a:pt x="370" y="1282"/>
                  </a:lnTo>
                  <a:lnTo>
                    <a:pt x="370" y="1274"/>
                  </a:lnTo>
                  <a:lnTo>
                    <a:pt x="369" y="1266"/>
                  </a:lnTo>
                  <a:lnTo>
                    <a:pt x="368" y="1258"/>
                  </a:lnTo>
                  <a:lnTo>
                    <a:pt x="368" y="1250"/>
                  </a:lnTo>
                  <a:lnTo>
                    <a:pt x="367" y="1242"/>
                  </a:lnTo>
                  <a:lnTo>
                    <a:pt x="367" y="1234"/>
                  </a:lnTo>
                  <a:lnTo>
                    <a:pt x="366" y="1226"/>
                  </a:lnTo>
                  <a:lnTo>
                    <a:pt x="365" y="1218"/>
                  </a:lnTo>
                  <a:lnTo>
                    <a:pt x="365" y="1210"/>
                  </a:lnTo>
                  <a:lnTo>
                    <a:pt x="364" y="1202"/>
                  </a:lnTo>
                  <a:lnTo>
                    <a:pt x="363" y="1194"/>
                  </a:lnTo>
                  <a:lnTo>
                    <a:pt x="363" y="1186"/>
                  </a:lnTo>
                  <a:lnTo>
                    <a:pt x="362" y="1178"/>
                  </a:lnTo>
                  <a:lnTo>
                    <a:pt x="361" y="1170"/>
                  </a:lnTo>
                  <a:lnTo>
                    <a:pt x="361" y="1163"/>
                  </a:lnTo>
                  <a:lnTo>
                    <a:pt x="360" y="1155"/>
                  </a:lnTo>
                  <a:lnTo>
                    <a:pt x="359" y="1147"/>
                  </a:lnTo>
                  <a:lnTo>
                    <a:pt x="358" y="1139"/>
                  </a:lnTo>
                  <a:lnTo>
                    <a:pt x="358" y="1131"/>
                  </a:lnTo>
                  <a:lnTo>
                    <a:pt x="357" y="1124"/>
                  </a:lnTo>
                  <a:lnTo>
                    <a:pt x="356" y="1116"/>
                  </a:lnTo>
                  <a:lnTo>
                    <a:pt x="355" y="1108"/>
                  </a:lnTo>
                  <a:lnTo>
                    <a:pt x="355" y="1100"/>
                  </a:lnTo>
                  <a:lnTo>
                    <a:pt x="354" y="1093"/>
                  </a:lnTo>
                  <a:lnTo>
                    <a:pt x="353" y="1085"/>
                  </a:lnTo>
                  <a:lnTo>
                    <a:pt x="352" y="1077"/>
                  </a:lnTo>
                  <a:lnTo>
                    <a:pt x="352" y="1070"/>
                  </a:lnTo>
                  <a:lnTo>
                    <a:pt x="351" y="1062"/>
                  </a:lnTo>
                  <a:lnTo>
                    <a:pt x="350" y="1054"/>
                  </a:lnTo>
                  <a:lnTo>
                    <a:pt x="349" y="1047"/>
                  </a:lnTo>
                  <a:lnTo>
                    <a:pt x="348" y="1039"/>
                  </a:lnTo>
                  <a:lnTo>
                    <a:pt x="348" y="1032"/>
                  </a:lnTo>
                  <a:lnTo>
                    <a:pt x="347" y="1024"/>
                  </a:lnTo>
                  <a:lnTo>
                    <a:pt x="346" y="1017"/>
                  </a:lnTo>
                  <a:lnTo>
                    <a:pt x="345" y="1009"/>
                  </a:lnTo>
                  <a:lnTo>
                    <a:pt x="344" y="1002"/>
                  </a:lnTo>
                  <a:lnTo>
                    <a:pt x="343" y="994"/>
                  </a:lnTo>
                  <a:lnTo>
                    <a:pt x="343" y="987"/>
                  </a:lnTo>
                  <a:lnTo>
                    <a:pt x="342" y="979"/>
                  </a:lnTo>
                  <a:lnTo>
                    <a:pt x="341" y="972"/>
                  </a:lnTo>
                  <a:lnTo>
                    <a:pt x="340" y="965"/>
                  </a:lnTo>
                  <a:lnTo>
                    <a:pt x="339" y="957"/>
                  </a:lnTo>
                  <a:lnTo>
                    <a:pt x="338" y="950"/>
                  </a:lnTo>
                  <a:lnTo>
                    <a:pt x="337" y="943"/>
                  </a:lnTo>
                  <a:lnTo>
                    <a:pt x="336" y="935"/>
                  </a:lnTo>
                  <a:lnTo>
                    <a:pt x="335" y="928"/>
                  </a:lnTo>
                  <a:lnTo>
                    <a:pt x="335" y="921"/>
                  </a:lnTo>
                  <a:lnTo>
                    <a:pt x="334" y="914"/>
                  </a:lnTo>
                  <a:lnTo>
                    <a:pt x="333" y="907"/>
                  </a:lnTo>
                  <a:lnTo>
                    <a:pt x="332" y="899"/>
                  </a:lnTo>
                  <a:lnTo>
                    <a:pt x="331" y="892"/>
                  </a:lnTo>
                  <a:lnTo>
                    <a:pt x="330" y="885"/>
                  </a:lnTo>
                  <a:lnTo>
                    <a:pt x="329" y="878"/>
                  </a:lnTo>
                  <a:lnTo>
                    <a:pt x="328" y="871"/>
                  </a:lnTo>
                  <a:lnTo>
                    <a:pt x="327" y="864"/>
                  </a:lnTo>
                  <a:lnTo>
                    <a:pt x="326" y="857"/>
                  </a:lnTo>
                  <a:lnTo>
                    <a:pt x="325" y="850"/>
                  </a:lnTo>
                  <a:lnTo>
                    <a:pt x="324" y="843"/>
                  </a:lnTo>
                  <a:lnTo>
                    <a:pt x="323" y="836"/>
                  </a:lnTo>
                  <a:lnTo>
                    <a:pt x="322" y="829"/>
                  </a:lnTo>
                  <a:lnTo>
                    <a:pt x="321" y="822"/>
                  </a:lnTo>
                  <a:lnTo>
                    <a:pt x="320" y="815"/>
                  </a:lnTo>
                  <a:lnTo>
                    <a:pt x="319" y="809"/>
                  </a:lnTo>
                  <a:lnTo>
                    <a:pt x="318" y="802"/>
                  </a:lnTo>
                  <a:lnTo>
                    <a:pt x="317" y="795"/>
                  </a:lnTo>
                  <a:lnTo>
                    <a:pt x="316" y="788"/>
                  </a:lnTo>
                  <a:lnTo>
                    <a:pt x="315" y="782"/>
                  </a:lnTo>
                  <a:lnTo>
                    <a:pt x="314" y="775"/>
                  </a:lnTo>
                  <a:lnTo>
                    <a:pt x="313" y="768"/>
                  </a:lnTo>
                  <a:lnTo>
                    <a:pt x="312" y="761"/>
                  </a:lnTo>
                  <a:lnTo>
                    <a:pt x="311" y="755"/>
                  </a:lnTo>
                  <a:lnTo>
                    <a:pt x="310" y="748"/>
                  </a:lnTo>
                  <a:lnTo>
                    <a:pt x="309" y="741"/>
                  </a:lnTo>
                  <a:lnTo>
                    <a:pt x="308" y="735"/>
                  </a:lnTo>
                  <a:lnTo>
                    <a:pt x="307" y="728"/>
                  </a:lnTo>
                  <a:lnTo>
                    <a:pt x="306" y="721"/>
                  </a:lnTo>
                  <a:lnTo>
                    <a:pt x="305" y="715"/>
                  </a:lnTo>
                  <a:lnTo>
                    <a:pt x="304" y="708"/>
                  </a:lnTo>
                  <a:lnTo>
                    <a:pt x="302" y="702"/>
                  </a:lnTo>
                  <a:lnTo>
                    <a:pt x="301" y="695"/>
                  </a:lnTo>
                  <a:lnTo>
                    <a:pt x="300" y="689"/>
                  </a:lnTo>
                  <a:lnTo>
                    <a:pt x="299" y="682"/>
                  </a:lnTo>
                  <a:lnTo>
                    <a:pt x="298" y="676"/>
                  </a:lnTo>
                  <a:lnTo>
                    <a:pt x="297" y="670"/>
                  </a:lnTo>
                  <a:lnTo>
                    <a:pt x="296" y="663"/>
                  </a:lnTo>
                  <a:lnTo>
                    <a:pt x="295" y="657"/>
                  </a:lnTo>
                  <a:lnTo>
                    <a:pt x="293" y="651"/>
                  </a:lnTo>
                  <a:lnTo>
                    <a:pt x="292" y="644"/>
                  </a:lnTo>
                  <a:lnTo>
                    <a:pt x="291" y="638"/>
                  </a:lnTo>
                  <a:lnTo>
                    <a:pt x="290" y="632"/>
                  </a:lnTo>
                  <a:lnTo>
                    <a:pt x="289" y="625"/>
                  </a:lnTo>
                  <a:lnTo>
                    <a:pt x="288" y="619"/>
                  </a:lnTo>
                  <a:lnTo>
                    <a:pt x="287" y="613"/>
                  </a:lnTo>
                  <a:lnTo>
                    <a:pt x="285" y="607"/>
                  </a:lnTo>
                  <a:lnTo>
                    <a:pt x="284" y="601"/>
                  </a:lnTo>
                  <a:lnTo>
                    <a:pt x="283" y="595"/>
                  </a:lnTo>
                  <a:lnTo>
                    <a:pt x="282" y="589"/>
                  </a:lnTo>
                  <a:lnTo>
                    <a:pt x="281" y="583"/>
                  </a:lnTo>
                  <a:lnTo>
                    <a:pt x="279" y="577"/>
                  </a:lnTo>
                  <a:lnTo>
                    <a:pt x="278" y="571"/>
                  </a:lnTo>
                  <a:lnTo>
                    <a:pt x="277" y="565"/>
                  </a:lnTo>
                  <a:lnTo>
                    <a:pt x="276" y="559"/>
                  </a:lnTo>
                  <a:lnTo>
                    <a:pt x="275" y="553"/>
                  </a:lnTo>
                  <a:lnTo>
                    <a:pt x="273" y="547"/>
                  </a:lnTo>
                  <a:lnTo>
                    <a:pt x="272" y="541"/>
                  </a:lnTo>
                  <a:lnTo>
                    <a:pt x="271" y="535"/>
                  </a:lnTo>
                  <a:lnTo>
                    <a:pt x="270" y="529"/>
                  </a:lnTo>
                  <a:lnTo>
                    <a:pt x="268" y="524"/>
                  </a:lnTo>
                  <a:lnTo>
                    <a:pt x="267" y="518"/>
                  </a:lnTo>
                  <a:lnTo>
                    <a:pt x="266" y="512"/>
                  </a:lnTo>
                  <a:lnTo>
                    <a:pt x="265" y="506"/>
                  </a:lnTo>
                  <a:lnTo>
                    <a:pt x="263" y="501"/>
                  </a:lnTo>
                  <a:lnTo>
                    <a:pt x="262" y="495"/>
                  </a:lnTo>
                  <a:lnTo>
                    <a:pt x="261" y="489"/>
                  </a:lnTo>
                  <a:lnTo>
                    <a:pt x="259" y="484"/>
                  </a:lnTo>
                  <a:lnTo>
                    <a:pt x="258" y="478"/>
                  </a:lnTo>
                  <a:lnTo>
                    <a:pt x="257" y="473"/>
                  </a:lnTo>
                  <a:lnTo>
                    <a:pt x="256" y="467"/>
                  </a:lnTo>
                  <a:lnTo>
                    <a:pt x="254" y="462"/>
                  </a:lnTo>
                  <a:lnTo>
                    <a:pt x="253" y="456"/>
                  </a:lnTo>
                  <a:lnTo>
                    <a:pt x="252" y="451"/>
                  </a:lnTo>
                  <a:lnTo>
                    <a:pt x="250" y="445"/>
                  </a:lnTo>
                  <a:lnTo>
                    <a:pt x="249" y="440"/>
                  </a:lnTo>
                  <a:lnTo>
                    <a:pt x="248" y="435"/>
                  </a:lnTo>
                  <a:lnTo>
                    <a:pt x="246" y="429"/>
                  </a:lnTo>
                  <a:lnTo>
                    <a:pt x="245" y="424"/>
                  </a:lnTo>
                  <a:lnTo>
                    <a:pt x="244" y="419"/>
                  </a:lnTo>
                  <a:lnTo>
                    <a:pt x="242" y="413"/>
                  </a:lnTo>
                  <a:lnTo>
                    <a:pt x="241" y="408"/>
                  </a:lnTo>
                  <a:lnTo>
                    <a:pt x="240" y="403"/>
                  </a:lnTo>
                  <a:lnTo>
                    <a:pt x="238" y="398"/>
                  </a:lnTo>
                  <a:lnTo>
                    <a:pt x="237" y="393"/>
                  </a:lnTo>
                  <a:lnTo>
                    <a:pt x="236" y="388"/>
                  </a:lnTo>
                  <a:lnTo>
                    <a:pt x="234" y="383"/>
                  </a:lnTo>
                  <a:lnTo>
                    <a:pt x="233" y="378"/>
                  </a:lnTo>
                  <a:lnTo>
                    <a:pt x="231" y="373"/>
                  </a:lnTo>
                  <a:lnTo>
                    <a:pt x="230" y="368"/>
                  </a:lnTo>
                  <a:lnTo>
                    <a:pt x="229" y="363"/>
                  </a:lnTo>
                  <a:lnTo>
                    <a:pt x="227" y="358"/>
                  </a:lnTo>
                  <a:lnTo>
                    <a:pt x="226" y="353"/>
                  </a:lnTo>
                  <a:lnTo>
                    <a:pt x="225" y="348"/>
                  </a:lnTo>
                  <a:lnTo>
                    <a:pt x="223" y="343"/>
                  </a:lnTo>
                  <a:lnTo>
                    <a:pt x="222" y="338"/>
                  </a:lnTo>
                  <a:lnTo>
                    <a:pt x="220" y="334"/>
                  </a:lnTo>
                  <a:lnTo>
                    <a:pt x="219" y="329"/>
                  </a:lnTo>
                  <a:lnTo>
                    <a:pt x="217" y="324"/>
                  </a:lnTo>
                  <a:lnTo>
                    <a:pt x="216" y="319"/>
                  </a:lnTo>
                  <a:lnTo>
                    <a:pt x="215" y="315"/>
                  </a:lnTo>
                  <a:lnTo>
                    <a:pt x="213" y="310"/>
                  </a:lnTo>
                  <a:lnTo>
                    <a:pt x="212" y="306"/>
                  </a:lnTo>
                  <a:lnTo>
                    <a:pt x="210" y="301"/>
                  </a:lnTo>
                  <a:lnTo>
                    <a:pt x="209" y="296"/>
                  </a:lnTo>
                  <a:lnTo>
                    <a:pt x="207" y="292"/>
                  </a:lnTo>
                  <a:lnTo>
                    <a:pt x="206" y="287"/>
                  </a:lnTo>
                  <a:lnTo>
                    <a:pt x="204" y="283"/>
                  </a:lnTo>
                  <a:lnTo>
                    <a:pt x="203" y="279"/>
                  </a:lnTo>
                  <a:lnTo>
                    <a:pt x="201" y="274"/>
                  </a:lnTo>
                  <a:lnTo>
                    <a:pt x="200" y="270"/>
                  </a:lnTo>
                  <a:lnTo>
                    <a:pt x="199" y="266"/>
                  </a:lnTo>
                  <a:lnTo>
                    <a:pt x="197" y="261"/>
                  </a:lnTo>
                  <a:lnTo>
                    <a:pt x="196" y="257"/>
                  </a:lnTo>
                  <a:lnTo>
                    <a:pt x="194" y="253"/>
                  </a:lnTo>
                  <a:lnTo>
                    <a:pt x="193" y="249"/>
                  </a:lnTo>
                  <a:lnTo>
                    <a:pt x="191" y="244"/>
                  </a:lnTo>
                  <a:lnTo>
                    <a:pt x="190" y="240"/>
                  </a:lnTo>
                  <a:lnTo>
                    <a:pt x="188" y="236"/>
                  </a:lnTo>
                  <a:lnTo>
                    <a:pt x="187" y="232"/>
                  </a:lnTo>
                  <a:lnTo>
                    <a:pt x="185" y="228"/>
                  </a:lnTo>
                  <a:lnTo>
                    <a:pt x="184" y="224"/>
                  </a:lnTo>
                  <a:lnTo>
                    <a:pt x="182" y="220"/>
                  </a:lnTo>
                  <a:lnTo>
                    <a:pt x="180" y="216"/>
                  </a:lnTo>
                  <a:lnTo>
                    <a:pt x="179" y="212"/>
                  </a:lnTo>
                  <a:lnTo>
                    <a:pt x="177" y="208"/>
                  </a:lnTo>
                  <a:lnTo>
                    <a:pt x="176" y="205"/>
                  </a:lnTo>
                  <a:lnTo>
                    <a:pt x="174" y="201"/>
                  </a:lnTo>
                  <a:lnTo>
                    <a:pt x="173" y="197"/>
                  </a:lnTo>
                  <a:lnTo>
                    <a:pt x="171" y="193"/>
                  </a:lnTo>
                  <a:lnTo>
                    <a:pt x="170" y="190"/>
                  </a:lnTo>
                  <a:lnTo>
                    <a:pt x="168" y="186"/>
                  </a:lnTo>
                  <a:lnTo>
                    <a:pt x="167" y="182"/>
                  </a:lnTo>
                  <a:lnTo>
                    <a:pt x="165" y="179"/>
                  </a:lnTo>
                  <a:lnTo>
                    <a:pt x="163" y="175"/>
                  </a:lnTo>
                  <a:lnTo>
                    <a:pt x="162" y="171"/>
                  </a:lnTo>
                  <a:lnTo>
                    <a:pt x="160" y="168"/>
                  </a:lnTo>
                  <a:lnTo>
                    <a:pt x="159" y="164"/>
                  </a:lnTo>
                  <a:lnTo>
                    <a:pt x="157" y="161"/>
                  </a:lnTo>
                  <a:lnTo>
                    <a:pt x="156" y="158"/>
                  </a:lnTo>
                  <a:lnTo>
                    <a:pt x="154" y="154"/>
                  </a:lnTo>
                  <a:lnTo>
                    <a:pt x="152" y="151"/>
                  </a:lnTo>
                  <a:lnTo>
                    <a:pt x="151" y="148"/>
                  </a:lnTo>
                  <a:lnTo>
                    <a:pt x="149" y="144"/>
                  </a:lnTo>
                  <a:lnTo>
                    <a:pt x="148" y="141"/>
                  </a:lnTo>
                  <a:lnTo>
                    <a:pt x="146" y="138"/>
                  </a:lnTo>
                  <a:lnTo>
                    <a:pt x="144" y="135"/>
                  </a:lnTo>
                  <a:lnTo>
                    <a:pt x="143" y="132"/>
                  </a:lnTo>
                  <a:lnTo>
                    <a:pt x="141" y="128"/>
                  </a:lnTo>
                  <a:lnTo>
                    <a:pt x="139" y="125"/>
                  </a:lnTo>
                  <a:lnTo>
                    <a:pt x="138" y="122"/>
                  </a:lnTo>
                  <a:lnTo>
                    <a:pt x="136" y="119"/>
                  </a:lnTo>
                  <a:lnTo>
                    <a:pt x="135" y="116"/>
                  </a:lnTo>
                  <a:lnTo>
                    <a:pt x="133" y="113"/>
                  </a:lnTo>
                  <a:lnTo>
                    <a:pt x="131" y="111"/>
                  </a:lnTo>
                  <a:lnTo>
                    <a:pt x="130" y="108"/>
                  </a:lnTo>
                  <a:lnTo>
                    <a:pt x="128" y="105"/>
                  </a:lnTo>
                  <a:lnTo>
                    <a:pt x="126" y="102"/>
                  </a:lnTo>
                  <a:lnTo>
                    <a:pt x="125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20" y="91"/>
                  </a:lnTo>
                  <a:lnTo>
                    <a:pt x="118" y="89"/>
                  </a:lnTo>
                  <a:lnTo>
                    <a:pt x="116" y="86"/>
                  </a:lnTo>
                  <a:lnTo>
                    <a:pt x="115" y="84"/>
                  </a:lnTo>
                  <a:lnTo>
                    <a:pt x="113" y="81"/>
                  </a:lnTo>
                  <a:lnTo>
                    <a:pt x="111" y="79"/>
                  </a:lnTo>
                  <a:lnTo>
                    <a:pt x="110" y="76"/>
                  </a:lnTo>
                  <a:lnTo>
                    <a:pt x="108" y="74"/>
                  </a:lnTo>
                  <a:lnTo>
                    <a:pt x="106" y="71"/>
                  </a:lnTo>
                  <a:lnTo>
                    <a:pt x="105" y="69"/>
                  </a:lnTo>
                  <a:lnTo>
                    <a:pt x="103" y="67"/>
                  </a:lnTo>
                  <a:lnTo>
                    <a:pt x="101" y="65"/>
                  </a:lnTo>
                  <a:lnTo>
                    <a:pt x="100" y="62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0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4" y="44"/>
                  </a:lnTo>
                  <a:lnTo>
                    <a:pt x="82" y="42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7" y="37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7" y="27"/>
                  </a:lnTo>
                  <a:lnTo>
                    <a:pt x="65" y="26"/>
                  </a:lnTo>
                  <a:lnTo>
                    <a:pt x="63" y="25"/>
                  </a:lnTo>
                  <a:lnTo>
                    <a:pt x="62" y="23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4" y="18"/>
                  </a:lnTo>
                  <a:lnTo>
                    <a:pt x="53" y="17"/>
                  </a:lnTo>
                  <a:lnTo>
                    <a:pt x="51" y="16"/>
                  </a:lnTo>
                  <a:lnTo>
                    <a:pt x="49" y="15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121275" y="1905000"/>
              <a:ext cx="625475" cy="3127375"/>
            </a:xfrm>
            <a:custGeom>
              <a:avLst/>
              <a:gdLst/>
              <a:ahLst/>
              <a:cxnLst>
                <a:cxn ang="0">
                  <a:pos x="0" y="1923"/>
                </a:cxn>
                <a:cxn ang="0">
                  <a:pos x="0" y="1869"/>
                </a:cxn>
                <a:cxn ang="0">
                  <a:pos x="1" y="1815"/>
                </a:cxn>
                <a:cxn ang="0">
                  <a:pos x="2" y="1761"/>
                </a:cxn>
                <a:cxn ang="0">
                  <a:pos x="3" y="1708"/>
                </a:cxn>
                <a:cxn ang="0">
                  <a:pos x="5" y="1655"/>
                </a:cxn>
                <a:cxn ang="0">
                  <a:pos x="6" y="1602"/>
                </a:cxn>
                <a:cxn ang="0">
                  <a:pos x="9" y="1551"/>
                </a:cxn>
                <a:cxn ang="0">
                  <a:pos x="11" y="1499"/>
                </a:cxn>
                <a:cxn ang="0">
                  <a:pos x="14" y="1448"/>
                </a:cxn>
                <a:cxn ang="0">
                  <a:pos x="16" y="1398"/>
                </a:cxn>
                <a:cxn ang="0">
                  <a:pos x="20" y="1348"/>
                </a:cxn>
                <a:cxn ang="0">
                  <a:pos x="23" y="1299"/>
                </a:cxn>
                <a:cxn ang="0">
                  <a:pos x="27" y="1250"/>
                </a:cxn>
                <a:cxn ang="0">
                  <a:pos x="31" y="1202"/>
                </a:cxn>
                <a:cxn ang="0">
                  <a:pos x="35" y="1155"/>
                </a:cxn>
                <a:cxn ang="0">
                  <a:pos x="39" y="1108"/>
                </a:cxn>
                <a:cxn ang="0">
                  <a:pos x="44" y="1062"/>
                </a:cxn>
                <a:cxn ang="0">
                  <a:pos x="49" y="1017"/>
                </a:cxn>
                <a:cxn ang="0">
                  <a:pos x="54" y="972"/>
                </a:cxn>
                <a:cxn ang="0">
                  <a:pos x="59" y="929"/>
                </a:cxn>
                <a:cxn ang="0">
                  <a:pos x="65" y="885"/>
                </a:cxn>
                <a:cxn ang="0">
                  <a:pos x="70" y="843"/>
                </a:cxn>
                <a:cxn ang="0">
                  <a:pos x="76" y="803"/>
                </a:cxn>
                <a:cxn ang="0">
                  <a:pos x="82" y="762"/>
                </a:cxn>
                <a:cxn ang="0">
                  <a:pos x="89" y="722"/>
                </a:cxn>
                <a:cxn ang="0">
                  <a:pos x="95" y="683"/>
                </a:cxn>
                <a:cxn ang="0">
                  <a:pos x="102" y="645"/>
                </a:cxn>
                <a:cxn ang="0">
                  <a:pos x="109" y="608"/>
                </a:cxn>
                <a:cxn ang="0">
                  <a:pos x="116" y="571"/>
                </a:cxn>
                <a:cxn ang="0">
                  <a:pos x="124" y="536"/>
                </a:cxn>
                <a:cxn ang="0">
                  <a:pos x="131" y="501"/>
                </a:cxn>
                <a:cxn ang="0">
                  <a:pos x="139" y="468"/>
                </a:cxn>
                <a:cxn ang="0">
                  <a:pos x="147" y="435"/>
                </a:cxn>
                <a:cxn ang="0">
                  <a:pos x="155" y="404"/>
                </a:cxn>
                <a:cxn ang="0">
                  <a:pos x="163" y="373"/>
                </a:cxn>
                <a:cxn ang="0">
                  <a:pos x="171" y="344"/>
                </a:cxn>
                <a:cxn ang="0">
                  <a:pos x="180" y="315"/>
                </a:cxn>
                <a:cxn ang="0">
                  <a:pos x="188" y="288"/>
                </a:cxn>
                <a:cxn ang="0">
                  <a:pos x="197" y="262"/>
                </a:cxn>
                <a:cxn ang="0">
                  <a:pos x="206" y="237"/>
                </a:cxn>
                <a:cxn ang="0">
                  <a:pos x="215" y="213"/>
                </a:cxn>
                <a:cxn ang="0">
                  <a:pos x="225" y="190"/>
                </a:cxn>
                <a:cxn ang="0">
                  <a:pos x="233" y="169"/>
                </a:cxn>
                <a:cxn ang="0">
                  <a:pos x="242" y="148"/>
                </a:cxn>
                <a:cxn ang="0">
                  <a:pos x="252" y="129"/>
                </a:cxn>
                <a:cxn ang="0">
                  <a:pos x="262" y="111"/>
                </a:cxn>
                <a:cxn ang="0">
                  <a:pos x="272" y="95"/>
                </a:cxn>
                <a:cxn ang="0">
                  <a:pos x="282" y="79"/>
                </a:cxn>
                <a:cxn ang="0">
                  <a:pos x="292" y="65"/>
                </a:cxn>
                <a:cxn ang="0">
                  <a:pos x="302" y="52"/>
                </a:cxn>
                <a:cxn ang="0">
                  <a:pos x="312" y="41"/>
                </a:cxn>
                <a:cxn ang="0">
                  <a:pos x="323" y="31"/>
                </a:cxn>
                <a:cxn ang="0">
                  <a:pos x="333" y="22"/>
                </a:cxn>
                <a:cxn ang="0">
                  <a:pos x="344" y="15"/>
                </a:cxn>
                <a:cxn ang="0">
                  <a:pos x="355" y="9"/>
                </a:cxn>
                <a:cxn ang="0">
                  <a:pos x="365" y="5"/>
                </a:cxn>
                <a:cxn ang="0">
                  <a:pos x="376" y="2"/>
                </a:cxn>
                <a:cxn ang="0">
                  <a:pos x="387" y="0"/>
                </a:cxn>
              </a:cxnLst>
              <a:rect l="0" t="0" r="r" b="b"/>
              <a:pathLst>
                <a:path w="394" h="1970">
                  <a:moveTo>
                    <a:pt x="0" y="1969"/>
                  </a:moveTo>
                  <a:lnTo>
                    <a:pt x="0" y="1960"/>
                  </a:lnTo>
                  <a:lnTo>
                    <a:pt x="0" y="1951"/>
                  </a:lnTo>
                  <a:lnTo>
                    <a:pt x="0" y="1942"/>
                  </a:lnTo>
                  <a:lnTo>
                    <a:pt x="0" y="1933"/>
                  </a:lnTo>
                  <a:lnTo>
                    <a:pt x="0" y="1923"/>
                  </a:lnTo>
                  <a:lnTo>
                    <a:pt x="0" y="1914"/>
                  </a:lnTo>
                  <a:lnTo>
                    <a:pt x="0" y="1905"/>
                  </a:lnTo>
                  <a:lnTo>
                    <a:pt x="0" y="1896"/>
                  </a:lnTo>
                  <a:lnTo>
                    <a:pt x="0" y="1887"/>
                  </a:lnTo>
                  <a:lnTo>
                    <a:pt x="0" y="1878"/>
                  </a:lnTo>
                  <a:lnTo>
                    <a:pt x="0" y="1869"/>
                  </a:lnTo>
                  <a:lnTo>
                    <a:pt x="0" y="1860"/>
                  </a:lnTo>
                  <a:lnTo>
                    <a:pt x="0" y="1851"/>
                  </a:lnTo>
                  <a:lnTo>
                    <a:pt x="0" y="1842"/>
                  </a:lnTo>
                  <a:lnTo>
                    <a:pt x="0" y="1833"/>
                  </a:lnTo>
                  <a:lnTo>
                    <a:pt x="1" y="1824"/>
                  </a:lnTo>
                  <a:lnTo>
                    <a:pt x="1" y="1815"/>
                  </a:lnTo>
                  <a:lnTo>
                    <a:pt x="1" y="1806"/>
                  </a:lnTo>
                  <a:lnTo>
                    <a:pt x="1" y="1797"/>
                  </a:lnTo>
                  <a:lnTo>
                    <a:pt x="1" y="1788"/>
                  </a:lnTo>
                  <a:lnTo>
                    <a:pt x="1" y="1779"/>
                  </a:lnTo>
                  <a:lnTo>
                    <a:pt x="2" y="1770"/>
                  </a:lnTo>
                  <a:lnTo>
                    <a:pt x="2" y="1761"/>
                  </a:lnTo>
                  <a:lnTo>
                    <a:pt x="2" y="1752"/>
                  </a:lnTo>
                  <a:lnTo>
                    <a:pt x="2" y="1743"/>
                  </a:lnTo>
                  <a:lnTo>
                    <a:pt x="2" y="1734"/>
                  </a:lnTo>
                  <a:lnTo>
                    <a:pt x="3" y="1725"/>
                  </a:lnTo>
                  <a:lnTo>
                    <a:pt x="3" y="1717"/>
                  </a:lnTo>
                  <a:lnTo>
                    <a:pt x="3" y="1708"/>
                  </a:lnTo>
                  <a:lnTo>
                    <a:pt x="3" y="1699"/>
                  </a:lnTo>
                  <a:lnTo>
                    <a:pt x="3" y="1690"/>
                  </a:lnTo>
                  <a:lnTo>
                    <a:pt x="4" y="1681"/>
                  </a:lnTo>
                  <a:lnTo>
                    <a:pt x="4" y="1672"/>
                  </a:lnTo>
                  <a:lnTo>
                    <a:pt x="4" y="1664"/>
                  </a:lnTo>
                  <a:lnTo>
                    <a:pt x="5" y="1655"/>
                  </a:lnTo>
                  <a:lnTo>
                    <a:pt x="5" y="1646"/>
                  </a:lnTo>
                  <a:lnTo>
                    <a:pt x="5" y="1637"/>
                  </a:lnTo>
                  <a:lnTo>
                    <a:pt x="5" y="1629"/>
                  </a:lnTo>
                  <a:lnTo>
                    <a:pt x="6" y="1620"/>
                  </a:lnTo>
                  <a:lnTo>
                    <a:pt x="6" y="1611"/>
                  </a:lnTo>
                  <a:lnTo>
                    <a:pt x="6" y="1602"/>
                  </a:lnTo>
                  <a:lnTo>
                    <a:pt x="7" y="1594"/>
                  </a:lnTo>
                  <a:lnTo>
                    <a:pt x="7" y="1585"/>
                  </a:lnTo>
                  <a:lnTo>
                    <a:pt x="7" y="1576"/>
                  </a:lnTo>
                  <a:lnTo>
                    <a:pt x="8" y="1568"/>
                  </a:lnTo>
                  <a:lnTo>
                    <a:pt x="8" y="1559"/>
                  </a:lnTo>
                  <a:lnTo>
                    <a:pt x="9" y="1551"/>
                  </a:lnTo>
                  <a:lnTo>
                    <a:pt x="9" y="1542"/>
                  </a:lnTo>
                  <a:lnTo>
                    <a:pt x="9" y="1533"/>
                  </a:lnTo>
                  <a:lnTo>
                    <a:pt x="10" y="1525"/>
                  </a:lnTo>
                  <a:lnTo>
                    <a:pt x="10" y="1516"/>
                  </a:lnTo>
                  <a:lnTo>
                    <a:pt x="10" y="1508"/>
                  </a:lnTo>
                  <a:lnTo>
                    <a:pt x="11" y="1499"/>
                  </a:lnTo>
                  <a:lnTo>
                    <a:pt x="11" y="1491"/>
                  </a:lnTo>
                  <a:lnTo>
                    <a:pt x="12" y="1482"/>
                  </a:lnTo>
                  <a:lnTo>
                    <a:pt x="12" y="1474"/>
                  </a:lnTo>
                  <a:lnTo>
                    <a:pt x="13" y="1465"/>
                  </a:lnTo>
                  <a:lnTo>
                    <a:pt x="13" y="1457"/>
                  </a:lnTo>
                  <a:lnTo>
                    <a:pt x="14" y="1448"/>
                  </a:lnTo>
                  <a:lnTo>
                    <a:pt x="14" y="1440"/>
                  </a:lnTo>
                  <a:lnTo>
                    <a:pt x="14" y="1431"/>
                  </a:lnTo>
                  <a:lnTo>
                    <a:pt x="15" y="1423"/>
                  </a:lnTo>
                  <a:lnTo>
                    <a:pt x="15" y="1415"/>
                  </a:lnTo>
                  <a:lnTo>
                    <a:pt x="16" y="1406"/>
                  </a:lnTo>
                  <a:lnTo>
                    <a:pt x="16" y="1398"/>
                  </a:lnTo>
                  <a:lnTo>
                    <a:pt x="17" y="1390"/>
                  </a:lnTo>
                  <a:lnTo>
                    <a:pt x="17" y="1381"/>
                  </a:lnTo>
                  <a:lnTo>
                    <a:pt x="18" y="1373"/>
                  </a:lnTo>
                  <a:lnTo>
                    <a:pt x="19" y="1365"/>
                  </a:lnTo>
                  <a:lnTo>
                    <a:pt x="19" y="1356"/>
                  </a:lnTo>
                  <a:lnTo>
                    <a:pt x="20" y="1348"/>
                  </a:lnTo>
                  <a:lnTo>
                    <a:pt x="20" y="1340"/>
                  </a:lnTo>
                  <a:lnTo>
                    <a:pt x="21" y="1332"/>
                  </a:lnTo>
                  <a:lnTo>
                    <a:pt x="21" y="1323"/>
                  </a:lnTo>
                  <a:lnTo>
                    <a:pt x="22" y="1315"/>
                  </a:lnTo>
                  <a:lnTo>
                    <a:pt x="22" y="1307"/>
                  </a:lnTo>
                  <a:lnTo>
                    <a:pt x="23" y="1299"/>
                  </a:lnTo>
                  <a:lnTo>
                    <a:pt x="24" y="1291"/>
                  </a:lnTo>
                  <a:lnTo>
                    <a:pt x="24" y="1283"/>
                  </a:lnTo>
                  <a:lnTo>
                    <a:pt x="25" y="1275"/>
                  </a:lnTo>
                  <a:lnTo>
                    <a:pt x="25" y="1266"/>
                  </a:lnTo>
                  <a:lnTo>
                    <a:pt x="26" y="1258"/>
                  </a:lnTo>
                  <a:lnTo>
                    <a:pt x="27" y="1250"/>
                  </a:lnTo>
                  <a:lnTo>
                    <a:pt x="27" y="1242"/>
                  </a:lnTo>
                  <a:lnTo>
                    <a:pt x="28" y="1234"/>
                  </a:lnTo>
                  <a:lnTo>
                    <a:pt x="29" y="1226"/>
                  </a:lnTo>
                  <a:lnTo>
                    <a:pt x="29" y="1218"/>
                  </a:lnTo>
                  <a:lnTo>
                    <a:pt x="30" y="1210"/>
                  </a:lnTo>
                  <a:lnTo>
                    <a:pt x="31" y="1202"/>
                  </a:lnTo>
                  <a:lnTo>
                    <a:pt x="31" y="1194"/>
                  </a:lnTo>
                  <a:lnTo>
                    <a:pt x="32" y="1187"/>
                  </a:lnTo>
                  <a:lnTo>
                    <a:pt x="33" y="1179"/>
                  </a:lnTo>
                  <a:lnTo>
                    <a:pt x="33" y="1171"/>
                  </a:lnTo>
                  <a:lnTo>
                    <a:pt x="34" y="1163"/>
                  </a:lnTo>
                  <a:lnTo>
                    <a:pt x="35" y="1155"/>
                  </a:lnTo>
                  <a:lnTo>
                    <a:pt x="35" y="1147"/>
                  </a:lnTo>
                  <a:lnTo>
                    <a:pt x="36" y="1139"/>
                  </a:lnTo>
                  <a:lnTo>
                    <a:pt x="37" y="1132"/>
                  </a:lnTo>
                  <a:lnTo>
                    <a:pt x="38" y="1124"/>
                  </a:lnTo>
                  <a:lnTo>
                    <a:pt x="38" y="1116"/>
                  </a:lnTo>
                  <a:lnTo>
                    <a:pt x="39" y="1108"/>
                  </a:lnTo>
                  <a:lnTo>
                    <a:pt x="40" y="1101"/>
                  </a:lnTo>
                  <a:lnTo>
                    <a:pt x="41" y="1093"/>
                  </a:lnTo>
                  <a:lnTo>
                    <a:pt x="41" y="1085"/>
                  </a:lnTo>
                  <a:lnTo>
                    <a:pt x="42" y="1078"/>
                  </a:lnTo>
                  <a:lnTo>
                    <a:pt x="43" y="1070"/>
                  </a:lnTo>
                  <a:lnTo>
                    <a:pt x="44" y="1062"/>
                  </a:lnTo>
                  <a:lnTo>
                    <a:pt x="45" y="1055"/>
                  </a:lnTo>
                  <a:lnTo>
                    <a:pt x="45" y="1047"/>
                  </a:lnTo>
                  <a:lnTo>
                    <a:pt x="46" y="1040"/>
                  </a:lnTo>
                  <a:lnTo>
                    <a:pt x="47" y="1032"/>
                  </a:lnTo>
                  <a:lnTo>
                    <a:pt x="48" y="1025"/>
                  </a:lnTo>
                  <a:lnTo>
                    <a:pt x="49" y="1017"/>
                  </a:lnTo>
                  <a:lnTo>
                    <a:pt x="49" y="1010"/>
                  </a:lnTo>
                  <a:lnTo>
                    <a:pt x="50" y="1002"/>
                  </a:lnTo>
                  <a:lnTo>
                    <a:pt x="51" y="995"/>
                  </a:lnTo>
                  <a:lnTo>
                    <a:pt x="52" y="987"/>
                  </a:lnTo>
                  <a:lnTo>
                    <a:pt x="53" y="980"/>
                  </a:lnTo>
                  <a:lnTo>
                    <a:pt x="54" y="972"/>
                  </a:lnTo>
                  <a:lnTo>
                    <a:pt x="55" y="965"/>
                  </a:lnTo>
                  <a:lnTo>
                    <a:pt x="55" y="958"/>
                  </a:lnTo>
                  <a:lnTo>
                    <a:pt x="56" y="950"/>
                  </a:lnTo>
                  <a:lnTo>
                    <a:pt x="57" y="943"/>
                  </a:lnTo>
                  <a:lnTo>
                    <a:pt x="58" y="936"/>
                  </a:lnTo>
                  <a:lnTo>
                    <a:pt x="59" y="929"/>
                  </a:lnTo>
                  <a:lnTo>
                    <a:pt x="60" y="921"/>
                  </a:lnTo>
                  <a:lnTo>
                    <a:pt x="61" y="914"/>
                  </a:lnTo>
                  <a:lnTo>
                    <a:pt x="62" y="907"/>
                  </a:lnTo>
                  <a:lnTo>
                    <a:pt x="63" y="900"/>
                  </a:lnTo>
                  <a:lnTo>
                    <a:pt x="64" y="893"/>
                  </a:lnTo>
                  <a:lnTo>
                    <a:pt x="65" y="885"/>
                  </a:lnTo>
                  <a:lnTo>
                    <a:pt x="66" y="878"/>
                  </a:lnTo>
                  <a:lnTo>
                    <a:pt x="66" y="871"/>
                  </a:lnTo>
                  <a:lnTo>
                    <a:pt x="67" y="864"/>
                  </a:lnTo>
                  <a:lnTo>
                    <a:pt x="68" y="857"/>
                  </a:lnTo>
                  <a:lnTo>
                    <a:pt x="69" y="850"/>
                  </a:lnTo>
                  <a:lnTo>
                    <a:pt x="70" y="843"/>
                  </a:lnTo>
                  <a:lnTo>
                    <a:pt x="71" y="836"/>
                  </a:lnTo>
                  <a:lnTo>
                    <a:pt x="72" y="829"/>
                  </a:lnTo>
                  <a:lnTo>
                    <a:pt x="73" y="822"/>
                  </a:lnTo>
                  <a:lnTo>
                    <a:pt x="74" y="815"/>
                  </a:lnTo>
                  <a:lnTo>
                    <a:pt x="75" y="809"/>
                  </a:lnTo>
                  <a:lnTo>
                    <a:pt x="76" y="803"/>
                  </a:lnTo>
                  <a:lnTo>
                    <a:pt x="77" y="796"/>
                  </a:lnTo>
                  <a:lnTo>
                    <a:pt x="78" y="789"/>
                  </a:lnTo>
                  <a:lnTo>
                    <a:pt x="79" y="782"/>
                  </a:lnTo>
                  <a:lnTo>
                    <a:pt x="80" y="775"/>
                  </a:lnTo>
                  <a:lnTo>
                    <a:pt x="81" y="769"/>
                  </a:lnTo>
                  <a:lnTo>
                    <a:pt x="82" y="762"/>
                  </a:lnTo>
                  <a:lnTo>
                    <a:pt x="83" y="755"/>
                  </a:lnTo>
                  <a:lnTo>
                    <a:pt x="85" y="749"/>
                  </a:lnTo>
                  <a:lnTo>
                    <a:pt x="86" y="742"/>
                  </a:lnTo>
                  <a:lnTo>
                    <a:pt x="87" y="735"/>
                  </a:lnTo>
                  <a:lnTo>
                    <a:pt x="88" y="729"/>
                  </a:lnTo>
                  <a:lnTo>
                    <a:pt x="89" y="722"/>
                  </a:lnTo>
                  <a:lnTo>
                    <a:pt x="90" y="715"/>
                  </a:lnTo>
                  <a:lnTo>
                    <a:pt x="91" y="709"/>
                  </a:lnTo>
                  <a:lnTo>
                    <a:pt x="92" y="702"/>
                  </a:lnTo>
                  <a:lnTo>
                    <a:pt x="93" y="696"/>
                  </a:lnTo>
                  <a:lnTo>
                    <a:pt x="94" y="689"/>
                  </a:lnTo>
                  <a:lnTo>
                    <a:pt x="95" y="683"/>
                  </a:lnTo>
                  <a:lnTo>
                    <a:pt x="96" y="677"/>
                  </a:lnTo>
                  <a:lnTo>
                    <a:pt x="98" y="670"/>
                  </a:lnTo>
                  <a:lnTo>
                    <a:pt x="99" y="664"/>
                  </a:lnTo>
                  <a:lnTo>
                    <a:pt x="100" y="657"/>
                  </a:lnTo>
                  <a:lnTo>
                    <a:pt x="101" y="651"/>
                  </a:lnTo>
                  <a:lnTo>
                    <a:pt x="102" y="645"/>
                  </a:lnTo>
                  <a:lnTo>
                    <a:pt x="103" y="639"/>
                  </a:lnTo>
                  <a:lnTo>
                    <a:pt x="104" y="632"/>
                  </a:lnTo>
                  <a:lnTo>
                    <a:pt x="106" y="626"/>
                  </a:lnTo>
                  <a:lnTo>
                    <a:pt x="107" y="620"/>
                  </a:lnTo>
                  <a:lnTo>
                    <a:pt x="108" y="614"/>
                  </a:lnTo>
                  <a:lnTo>
                    <a:pt x="109" y="608"/>
                  </a:lnTo>
                  <a:lnTo>
                    <a:pt x="110" y="601"/>
                  </a:lnTo>
                  <a:lnTo>
                    <a:pt x="111" y="595"/>
                  </a:lnTo>
                  <a:lnTo>
                    <a:pt x="113" y="589"/>
                  </a:lnTo>
                  <a:lnTo>
                    <a:pt x="114" y="583"/>
                  </a:lnTo>
                  <a:lnTo>
                    <a:pt x="115" y="577"/>
                  </a:lnTo>
                  <a:lnTo>
                    <a:pt x="116" y="571"/>
                  </a:lnTo>
                  <a:lnTo>
                    <a:pt x="117" y="565"/>
                  </a:lnTo>
                  <a:lnTo>
                    <a:pt x="119" y="559"/>
                  </a:lnTo>
                  <a:lnTo>
                    <a:pt x="120" y="553"/>
                  </a:lnTo>
                  <a:lnTo>
                    <a:pt x="121" y="548"/>
                  </a:lnTo>
                  <a:lnTo>
                    <a:pt x="122" y="542"/>
                  </a:lnTo>
                  <a:lnTo>
                    <a:pt x="124" y="536"/>
                  </a:lnTo>
                  <a:lnTo>
                    <a:pt x="125" y="530"/>
                  </a:lnTo>
                  <a:lnTo>
                    <a:pt x="126" y="524"/>
                  </a:lnTo>
                  <a:lnTo>
                    <a:pt x="127" y="518"/>
                  </a:lnTo>
                  <a:lnTo>
                    <a:pt x="129" y="513"/>
                  </a:lnTo>
                  <a:lnTo>
                    <a:pt x="130" y="507"/>
                  </a:lnTo>
                  <a:lnTo>
                    <a:pt x="131" y="501"/>
                  </a:lnTo>
                  <a:lnTo>
                    <a:pt x="132" y="496"/>
                  </a:lnTo>
                  <a:lnTo>
                    <a:pt x="134" y="490"/>
                  </a:lnTo>
                  <a:lnTo>
                    <a:pt x="135" y="484"/>
                  </a:lnTo>
                  <a:lnTo>
                    <a:pt x="136" y="479"/>
                  </a:lnTo>
                  <a:lnTo>
                    <a:pt x="137" y="473"/>
                  </a:lnTo>
                  <a:lnTo>
                    <a:pt x="139" y="468"/>
                  </a:lnTo>
                  <a:lnTo>
                    <a:pt x="140" y="462"/>
                  </a:lnTo>
                  <a:lnTo>
                    <a:pt x="141" y="457"/>
                  </a:lnTo>
                  <a:lnTo>
                    <a:pt x="143" y="451"/>
                  </a:lnTo>
                  <a:lnTo>
                    <a:pt x="144" y="446"/>
                  </a:lnTo>
                  <a:lnTo>
                    <a:pt x="145" y="441"/>
                  </a:lnTo>
                  <a:lnTo>
                    <a:pt x="147" y="435"/>
                  </a:lnTo>
                  <a:lnTo>
                    <a:pt x="148" y="430"/>
                  </a:lnTo>
                  <a:lnTo>
                    <a:pt x="149" y="425"/>
                  </a:lnTo>
                  <a:lnTo>
                    <a:pt x="151" y="419"/>
                  </a:lnTo>
                  <a:lnTo>
                    <a:pt x="152" y="414"/>
                  </a:lnTo>
                  <a:lnTo>
                    <a:pt x="153" y="409"/>
                  </a:lnTo>
                  <a:lnTo>
                    <a:pt x="155" y="404"/>
                  </a:lnTo>
                  <a:lnTo>
                    <a:pt x="156" y="399"/>
                  </a:lnTo>
                  <a:lnTo>
                    <a:pt x="157" y="394"/>
                  </a:lnTo>
                  <a:lnTo>
                    <a:pt x="159" y="388"/>
                  </a:lnTo>
                  <a:lnTo>
                    <a:pt x="160" y="383"/>
                  </a:lnTo>
                  <a:lnTo>
                    <a:pt x="162" y="378"/>
                  </a:lnTo>
                  <a:lnTo>
                    <a:pt x="163" y="373"/>
                  </a:lnTo>
                  <a:lnTo>
                    <a:pt x="164" y="368"/>
                  </a:lnTo>
                  <a:lnTo>
                    <a:pt x="166" y="363"/>
                  </a:lnTo>
                  <a:lnTo>
                    <a:pt x="167" y="358"/>
                  </a:lnTo>
                  <a:lnTo>
                    <a:pt x="168" y="354"/>
                  </a:lnTo>
                  <a:lnTo>
                    <a:pt x="170" y="349"/>
                  </a:lnTo>
                  <a:lnTo>
                    <a:pt x="171" y="344"/>
                  </a:lnTo>
                  <a:lnTo>
                    <a:pt x="173" y="339"/>
                  </a:lnTo>
                  <a:lnTo>
                    <a:pt x="174" y="334"/>
                  </a:lnTo>
                  <a:lnTo>
                    <a:pt x="175" y="330"/>
                  </a:lnTo>
                  <a:lnTo>
                    <a:pt x="177" y="325"/>
                  </a:lnTo>
                  <a:lnTo>
                    <a:pt x="178" y="320"/>
                  </a:lnTo>
                  <a:lnTo>
                    <a:pt x="180" y="315"/>
                  </a:lnTo>
                  <a:lnTo>
                    <a:pt x="181" y="311"/>
                  </a:lnTo>
                  <a:lnTo>
                    <a:pt x="183" y="306"/>
                  </a:lnTo>
                  <a:lnTo>
                    <a:pt x="184" y="302"/>
                  </a:lnTo>
                  <a:lnTo>
                    <a:pt x="186" y="297"/>
                  </a:lnTo>
                  <a:lnTo>
                    <a:pt x="187" y="293"/>
                  </a:lnTo>
                  <a:lnTo>
                    <a:pt x="188" y="288"/>
                  </a:lnTo>
                  <a:lnTo>
                    <a:pt x="190" y="284"/>
                  </a:lnTo>
                  <a:lnTo>
                    <a:pt x="191" y="279"/>
                  </a:lnTo>
                  <a:lnTo>
                    <a:pt x="193" y="275"/>
                  </a:lnTo>
                  <a:lnTo>
                    <a:pt x="194" y="271"/>
                  </a:lnTo>
                  <a:lnTo>
                    <a:pt x="196" y="266"/>
                  </a:lnTo>
                  <a:lnTo>
                    <a:pt x="197" y="262"/>
                  </a:lnTo>
                  <a:lnTo>
                    <a:pt x="199" y="258"/>
                  </a:lnTo>
                  <a:lnTo>
                    <a:pt x="200" y="254"/>
                  </a:lnTo>
                  <a:lnTo>
                    <a:pt x="202" y="249"/>
                  </a:lnTo>
                  <a:lnTo>
                    <a:pt x="203" y="245"/>
                  </a:lnTo>
                  <a:lnTo>
                    <a:pt x="205" y="241"/>
                  </a:lnTo>
                  <a:lnTo>
                    <a:pt x="206" y="237"/>
                  </a:lnTo>
                  <a:lnTo>
                    <a:pt x="208" y="233"/>
                  </a:lnTo>
                  <a:lnTo>
                    <a:pt x="209" y="229"/>
                  </a:lnTo>
                  <a:lnTo>
                    <a:pt x="211" y="225"/>
                  </a:lnTo>
                  <a:lnTo>
                    <a:pt x="212" y="221"/>
                  </a:lnTo>
                  <a:lnTo>
                    <a:pt x="214" y="217"/>
                  </a:lnTo>
                  <a:lnTo>
                    <a:pt x="215" y="213"/>
                  </a:lnTo>
                  <a:lnTo>
                    <a:pt x="217" y="209"/>
                  </a:lnTo>
                  <a:lnTo>
                    <a:pt x="218" y="205"/>
                  </a:lnTo>
                  <a:lnTo>
                    <a:pt x="220" y="202"/>
                  </a:lnTo>
                  <a:lnTo>
                    <a:pt x="221" y="198"/>
                  </a:lnTo>
                  <a:lnTo>
                    <a:pt x="223" y="194"/>
                  </a:lnTo>
                  <a:lnTo>
                    <a:pt x="225" y="190"/>
                  </a:lnTo>
                  <a:lnTo>
                    <a:pt x="226" y="187"/>
                  </a:lnTo>
                  <a:lnTo>
                    <a:pt x="227" y="183"/>
                  </a:lnTo>
                  <a:lnTo>
                    <a:pt x="228" y="179"/>
                  </a:lnTo>
                  <a:lnTo>
                    <a:pt x="230" y="176"/>
                  </a:lnTo>
                  <a:lnTo>
                    <a:pt x="231" y="172"/>
                  </a:lnTo>
                  <a:lnTo>
                    <a:pt x="233" y="169"/>
                  </a:lnTo>
                  <a:lnTo>
                    <a:pt x="235" y="165"/>
                  </a:lnTo>
                  <a:lnTo>
                    <a:pt x="236" y="162"/>
                  </a:lnTo>
                  <a:lnTo>
                    <a:pt x="238" y="158"/>
                  </a:lnTo>
                  <a:lnTo>
                    <a:pt x="239" y="155"/>
                  </a:lnTo>
                  <a:lnTo>
                    <a:pt x="241" y="152"/>
                  </a:lnTo>
                  <a:lnTo>
                    <a:pt x="242" y="148"/>
                  </a:lnTo>
                  <a:lnTo>
                    <a:pt x="244" y="145"/>
                  </a:lnTo>
                  <a:lnTo>
                    <a:pt x="246" y="142"/>
                  </a:lnTo>
                  <a:lnTo>
                    <a:pt x="247" y="139"/>
                  </a:lnTo>
                  <a:lnTo>
                    <a:pt x="249" y="135"/>
                  </a:lnTo>
                  <a:lnTo>
                    <a:pt x="251" y="132"/>
                  </a:lnTo>
                  <a:lnTo>
                    <a:pt x="252" y="129"/>
                  </a:lnTo>
                  <a:lnTo>
                    <a:pt x="254" y="126"/>
                  </a:lnTo>
                  <a:lnTo>
                    <a:pt x="255" y="123"/>
                  </a:lnTo>
                  <a:lnTo>
                    <a:pt x="257" y="120"/>
                  </a:lnTo>
                  <a:lnTo>
                    <a:pt x="259" y="117"/>
                  </a:lnTo>
                  <a:lnTo>
                    <a:pt x="260" y="114"/>
                  </a:lnTo>
                  <a:lnTo>
                    <a:pt x="262" y="111"/>
                  </a:lnTo>
                  <a:lnTo>
                    <a:pt x="264" y="108"/>
                  </a:lnTo>
                  <a:lnTo>
                    <a:pt x="265" y="106"/>
                  </a:lnTo>
                  <a:lnTo>
                    <a:pt x="267" y="103"/>
                  </a:lnTo>
                  <a:lnTo>
                    <a:pt x="268" y="100"/>
                  </a:lnTo>
                  <a:lnTo>
                    <a:pt x="270" y="97"/>
                  </a:lnTo>
                  <a:lnTo>
                    <a:pt x="272" y="95"/>
                  </a:lnTo>
                  <a:lnTo>
                    <a:pt x="273" y="92"/>
                  </a:lnTo>
                  <a:lnTo>
                    <a:pt x="275" y="89"/>
                  </a:lnTo>
                  <a:lnTo>
                    <a:pt x="277" y="87"/>
                  </a:lnTo>
                  <a:lnTo>
                    <a:pt x="278" y="84"/>
                  </a:lnTo>
                  <a:lnTo>
                    <a:pt x="280" y="82"/>
                  </a:lnTo>
                  <a:lnTo>
                    <a:pt x="282" y="79"/>
                  </a:lnTo>
                  <a:lnTo>
                    <a:pt x="283" y="77"/>
                  </a:lnTo>
                  <a:lnTo>
                    <a:pt x="285" y="74"/>
                  </a:lnTo>
                  <a:lnTo>
                    <a:pt x="287" y="72"/>
                  </a:lnTo>
                  <a:lnTo>
                    <a:pt x="288" y="70"/>
                  </a:lnTo>
                  <a:lnTo>
                    <a:pt x="290" y="67"/>
                  </a:lnTo>
                  <a:lnTo>
                    <a:pt x="292" y="65"/>
                  </a:lnTo>
                  <a:lnTo>
                    <a:pt x="294" y="63"/>
                  </a:lnTo>
                  <a:lnTo>
                    <a:pt x="295" y="61"/>
                  </a:lnTo>
                  <a:lnTo>
                    <a:pt x="297" y="59"/>
                  </a:lnTo>
                  <a:lnTo>
                    <a:pt x="299" y="56"/>
                  </a:lnTo>
                  <a:lnTo>
                    <a:pt x="300" y="54"/>
                  </a:lnTo>
                  <a:lnTo>
                    <a:pt x="302" y="52"/>
                  </a:lnTo>
                  <a:lnTo>
                    <a:pt x="304" y="50"/>
                  </a:lnTo>
                  <a:lnTo>
                    <a:pt x="306" y="48"/>
                  </a:lnTo>
                  <a:lnTo>
                    <a:pt x="307" y="46"/>
                  </a:lnTo>
                  <a:lnTo>
                    <a:pt x="309" y="45"/>
                  </a:lnTo>
                  <a:lnTo>
                    <a:pt x="311" y="43"/>
                  </a:lnTo>
                  <a:lnTo>
                    <a:pt x="312" y="41"/>
                  </a:lnTo>
                  <a:lnTo>
                    <a:pt x="314" y="39"/>
                  </a:lnTo>
                  <a:lnTo>
                    <a:pt x="316" y="37"/>
                  </a:lnTo>
                  <a:lnTo>
                    <a:pt x="318" y="36"/>
                  </a:lnTo>
                  <a:lnTo>
                    <a:pt x="319" y="34"/>
                  </a:lnTo>
                  <a:lnTo>
                    <a:pt x="321" y="32"/>
                  </a:lnTo>
                  <a:lnTo>
                    <a:pt x="323" y="31"/>
                  </a:lnTo>
                  <a:lnTo>
                    <a:pt x="325" y="29"/>
                  </a:lnTo>
                  <a:lnTo>
                    <a:pt x="326" y="28"/>
                  </a:lnTo>
                  <a:lnTo>
                    <a:pt x="328" y="26"/>
                  </a:lnTo>
                  <a:lnTo>
                    <a:pt x="330" y="25"/>
                  </a:lnTo>
                  <a:lnTo>
                    <a:pt x="332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337" y="20"/>
                  </a:lnTo>
                  <a:lnTo>
                    <a:pt x="339" y="18"/>
                  </a:lnTo>
                  <a:lnTo>
                    <a:pt x="340" y="17"/>
                  </a:lnTo>
                  <a:lnTo>
                    <a:pt x="342" y="16"/>
                  </a:lnTo>
                  <a:lnTo>
                    <a:pt x="344" y="15"/>
                  </a:lnTo>
                  <a:lnTo>
                    <a:pt x="346" y="14"/>
                  </a:lnTo>
                  <a:lnTo>
                    <a:pt x="347" y="13"/>
                  </a:lnTo>
                  <a:lnTo>
                    <a:pt x="349" y="12"/>
                  </a:lnTo>
                  <a:lnTo>
                    <a:pt x="351" y="11"/>
                  </a:lnTo>
                  <a:lnTo>
                    <a:pt x="353" y="10"/>
                  </a:lnTo>
                  <a:lnTo>
                    <a:pt x="355" y="9"/>
                  </a:lnTo>
                  <a:lnTo>
                    <a:pt x="356" y="8"/>
                  </a:lnTo>
                  <a:lnTo>
                    <a:pt x="358" y="7"/>
                  </a:lnTo>
                  <a:lnTo>
                    <a:pt x="360" y="7"/>
                  </a:lnTo>
                  <a:lnTo>
                    <a:pt x="362" y="6"/>
                  </a:lnTo>
                  <a:lnTo>
                    <a:pt x="364" y="5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3" y="2"/>
                  </a:lnTo>
                  <a:lnTo>
                    <a:pt x="374" y="2"/>
                  </a:lnTo>
                  <a:lnTo>
                    <a:pt x="376" y="2"/>
                  </a:lnTo>
                  <a:lnTo>
                    <a:pt x="378" y="1"/>
                  </a:lnTo>
                  <a:lnTo>
                    <a:pt x="380" y="1"/>
                  </a:lnTo>
                  <a:lnTo>
                    <a:pt x="382" y="1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3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498850" y="4616450"/>
            <a:ext cx="1616075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4310063" y="1905000"/>
            <a:ext cx="1588" cy="3136900"/>
          </a:xfrm>
          <a:custGeom>
            <a:avLst/>
            <a:gdLst/>
            <a:ahLst/>
            <a:cxnLst>
              <a:cxn ang="0">
                <a:pos x="0" y="1975"/>
              </a:cxn>
              <a:cxn ang="0">
                <a:pos x="0" y="0"/>
              </a:cxn>
            </a:cxnLst>
            <a:rect l="0" t="0" r="r" b="b"/>
            <a:pathLst>
              <a:path w="1" h="1976">
                <a:moveTo>
                  <a:pt x="0" y="1975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8" name="B0 ion"/>
          <p:cNvGrpSpPr/>
          <p:nvPr/>
        </p:nvGrpSpPr>
        <p:grpSpPr>
          <a:xfrm>
            <a:off x="4014788" y="4568825"/>
            <a:ext cx="695325" cy="411163"/>
            <a:chOff x="4014788" y="4568825"/>
            <a:chExt cx="695325" cy="411163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624388" y="4899025"/>
              <a:ext cx="85725" cy="36513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0" y="0"/>
                </a:cxn>
              </a:cxnLst>
              <a:rect l="0" t="0" r="r" b="b"/>
              <a:pathLst>
                <a:path w="54" h="23">
                  <a:moveTo>
                    <a:pt x="53" y="22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640263" y="4933950"/>
              <a:ext cx="65088" cy="460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8"/>
                </a:cxn>
              </a:cxnLst>
              <a:rect l="0" t="0" r="r" b="b"/>
              <a:pathLst>
                <a:path w="41" h="29">
                  <a:moveTo>
                    <a:pt x="40" y="0"/>
                  </a:moveTo>
                  <a:lnTo>
                    <a:pt x="0" y="2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014788" y="4568825"/>
              <a:ext cx="77788" cy="539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8" y="0"/>
                </a:cxn>
              </a:cxnLst>
              <a:rect l="0" t="0" r="r" b="b"/>
              <a:pathLst>
                <a:path w="49" h="34">
                  <a:moveTo>
                    <a:pt x="0" y="33"/>
                  </a:moveTo>
                  <a:lnTo>
                    <a:pt x="48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022725" y="4618038"/>
              <a:ext cx="60325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25"/>
                </a:cxn>
              </a:cxnLst>
              <a:rect l="0" t="0" r="r" b="b"/>
              <a:pathLst>
                <a:path w="38" h="26">
                  <a:moveTo>
                    <a:pt x="0" y="0"/>
                  </a:moveTo>
                  <a:lnTo>
                    <a:pt x="37" y="25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B 0"/>
          <p:cNvGrpSpPr/>
          <p:nvPr/>
        </p:nvGrpSpPr>
        <p:grpSpPr>
          <a:xfrm>
            <a:off x="3481388" y="4745038"/>
            <a:ext cx="1635125" cy="73025"/>
            <a:chOff x="3481388" y="4745038"/>
            <a:chExt cx="1635125" cy="73025"/>
          </a:xfrm>
        </p:grpSpPr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598988" y="4781550"/>
              <a:ext cx="517525" cy="158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0"/>
                </a:cxn>
              </a:cxnLst>
              <a:rect l="0" t="0" r="r" b="b"/>
              <a:pathLst>
                <a:path w="326" h="1">
                  <a:moveTo>
                    <a:pt x="32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481388" y="4786313"/>
              <a:ext cx="517525" cy="158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0"/>
                </a:cxn>
              </a:cxnLst>
              <a:rect l="0" t="0" r="r" b="b"/>
              <a:pathLst>
                <a:path w="326" h="1">
                  <a:moveTo>
                    <a:pt x="32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98988" y="4745038"/>
              <a:ext cx="58738" cy="428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6" y="0"/>
                </a:cxn>
              </a:cxnLst>
              <a:rect l="0" t="0" r="r" b="b"/>
              <a:pathLst>
                <a:path w="37" h="27">
                  <a:moveTo>
                    <a:pt x="0" y="26"/>
                  </a:moveTo>
                  <a:lnTo>
                    <a:pt x="36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606925" y="4786313"/>
              <a:ext cx="42863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4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26" y="1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941763" y="4756150"/>
              <a:ext cx="53975" cy="31750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0" y="0"/>
                </a:cxn>
              </a:cxnLst>
              <a:rect l="0" t="0" r="r" b="b"/>
              <a:pathLst>
                <a:path w="34" h="20">
                  <a:moveTo>
                    <a:pt x="33" y="19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948113" y="4786313"/>
              <a:ext cx="42863" cy="317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9"/>
                </a:cxn>
              </a:cxnLst>
              <a:rect l="0" t="0" r="r" b="b"/>
              <a:pathLst>
                <a:path w="27" h="20">
                  <a:moveTo>
                    <a:pt x="26" y="0"/>
                  </a:move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2255838" y="3055938"/>
            <a:ext cx="9667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500" b="1">
                <a:solidFill>
                  <a:srgbClr val="000000"/>
                </a:solidFill>
              </a:rPr>
              <a:t>Magnetic field lines outside the Penning trap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3051175" y="5935663"/>
            <a:ext cx="25463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000000"/>
                </a:solidFill>
              </a:rPr>
              <a:t>Ions from the Penning trap</a:t>
            </a:r>
          </a:p>
        </p:txBody>
      </p:sp>
      <p:grpSp>
        <p:nvGrpSpPr>
          <p:cNvPr id="52" name="Group 94"/>
          <p:cNvGrpSpPr/>
          <p:nvPr/>
        </p:nvGrpSpPr>
        <p:grpSpPr>
          <a:xfrm>
            <a:off x="3979863" y="5181600"/>
            <a:ext cx="669925" cy="766763"/>
            <a:chOff x="3979863" y="5181600"/>
            <a:chExt cx="669925" cy="766763"/>
          </a:xfrm>
        </p:grpSpPr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979863" y="5283200"/>
              <a:ext cx="652463" cy="665163"/>
            </a:xfrm>
            <a:custGeom>
              <a:avLst/>
              <a:gdLst/>
              <a:ahLst/>
              <a:cxnLst>
                <a:cxn ang="0">
                  <a:pos x="207" y="1"/>
                </a:cxn>
                <a:cxn ang="0">
                  <a:pos x="215" y="7"/>
                </a:cxn>
                <a:cxn ang="0">
                  <a:pos x="229" y="17"/>
                </a:cxn>
                <a:cxn ang="0">
                  <a:pos x="248" y="30"/>
                </a:cxn>
                <a:cxn ang="0">
                  <a:pos x="270" y="46"/>
                </a:cxn>
                <a:cxn ang="0">
                  <a:pos x="296" y="64"/>
                </a:cxn>
                <a:cxn ang="0">
                  <a:pos x="324" y="84"/>
                </a:cxn>
                <a:cxn ang="0">
                  <a:pos x="353" y="104"/>
                </a:cxn>
                <a:cxn ang="0">
                  <a:pos x="382" y="125"/>
                </a:cxn>
                <a:cxn ang="0">
                  <a:pos x="410" y="145"/>
                </a:cxn>
                <a:cxn ang="0">
                  <a:pos x="399" y="145"/>
                </a:cxn>
                <a:cxn ang="0">
                  <a:pos x="364" y="145"/>
                </a:cxn>
                <a:cxn ang="0">
                  <a:pos x="326" y="145"/>
                </a:cxn>
                <a:cxn ang="0">
                  <a:pos x="308" y="145"/>
                </a:cxn>
                <a:cxn ang="0">
                  <a:pos x="308" y="160"/>
                </a:cxn>
                <a:cxn ang="0">
                  <a:pos x="308" y="186"/>
                </a:cxn>
                <a:cxn ang="0">
                  <a:pos x="308" y="216"/>
                </a:cxn>
                <a:cxn ang="0">
                  <a:pos x="308" y="250"/>
                </a:cxn>
                <a:cxn ang="0">
                  <a:pos x="308" y="284"/>
                </a:cxn>
                <a:cxn ang="0">
                  <a:pos x="308" y="318"/>
                </a:cxn>
                <a:cxn ang="0">
                  <a:pos x="308" y="349"/>
                </a:cxn>
                <a:cxn ang="0">
                  <a:pos x="308" y="377"/>
                </a:cxn>
                <a:cxn ang="0">
                  <a:pos x="308" y="399"/>
                </a:cxn>
                <a:cxn ang="0">
                  <a:pos x="308" y="413"/>
                </a:cxn>
                <a:cxn ang="0">
                  <a:pos x="308" y="418"/>
                </a:cxn>
                <a:cxn ang="0">
                  <a:pos x="302" y="418"/>
                </a:cxn>
                <a:cxn ang="0">
                  <a:pos x="282" y="418"/>
                </a:cxn>
                <a:cxn ang="0">
                  <a:pos x="251" y="418"/>
                </a:cxn>
                <a:cxn ang="0">
                  <a:pos x="214" y="418"/>
                </a:cxn>
                <a:cxn ang="0">
                  <a:pos x="176" y="418"/>
                </a:cxn>
                <a:cxn ang="0">
                  <a:pos x="142" y="418"/>
                </a:cxn>
                <a:cxn ang="0">
                  <a:pos x="116" y="418"/>
                </a:cxn>
                <a:cxn ang="0">
                  <a:pos x="103" y="418"/>
                </a:cxn>
                <a:cxn ang="0">
                  <a:pos x="102" y="417"/>
                </a:cxn>
                <a:cxn ang="0">
                  <a:pos x="102" y="407"/>
                </a:cxn>
                <a:cxn ang="0">
                  <a:pos x="102" y="388"/>
                </a:cxn>
                <a:cxn ang="0">
                  <a:pos x="102" y="364"/>
                </a:cxn>
                <a:cxn ang="0">
                  <a:pos x="102" y="334"/>
                </a:cxn>
                <a:cxn ang="0">
                  <a:pos x="102" y="301"/>
                </a:cxn>
                <a:cxn ang="0">
                  <a:pos x="102" y="267"/>
                </a:cxn>
                <a:cxn ang="0">
                  <a:pos x="102" y="233"/>
                </a:cxn>
                <a:cxn ang="0">
                  <a:pos x="102" y="201"/>
                </a:cxn>
                <a:cxn ang="0">
                  <a:pos x="102" y="172"/>
                </a:cxn>
                <a:cxn ang="0">
                  <a:pos x="102" y="149"/>
                </a:cxn>
                <a:cxn ang="0">
                  <a:pos x="97" y="145"/>
                </a:cxn>
                <a:cxn ang="0">
                  <a:pos x="66" y="145"/>
                </a:cxn>
                <a:cxn ang="0">
                  <a:pos x="26" y="145"/>
                </a:cxn>
                <a:cxn ang="0">
                  <a:pos x="1" y="145"/>
                </a:cxn>
                <a:cxn ang="0">
                  <a:pos x="14" y="135"/>
                </a:cxn>
                <a:cxn ang="0">
                  <a:pos x="43" y="114"/>
                </a:cxn>
                <a:cxn ang="0">
                  <a:pos x="72" y="94"/>
                </a:cxn>
                <a:cxn ang="0">
                  <a:pos x="100" y="74"/>
                </a:cxn>
                <a:cxn ang="0">
                  <a:pos x="127" y="55"/>
                </a:cxn>
                <a:cxn ang="0">
                  <a:pos x="151" y="38"/>
                </a:cxn>
                <a:cxn ang="0">
                  <a:pos x="172" y="23"/>
                </a:cxn>
                <a:cxn ang="0">
                  <a:pos x="188" y="12"/>
                </a:cxn>
                <a:cxn ang="0">
                  <a:pos x="199" y="4"/>
                </a:cxn>
                <a:cxn ang="0">
                  <a:pos x="205" y="0"/>
                </a:cxn>
              </a:cxnLst>
              <a:rect l="0" t="0" r="r" b="b"/>
              <a:pathLst>
                <a:path w="411" h="419">
                  <a:moveTo>
                    <a:pt x="205" y="0"/>
                  </a:moveTo>
                  <a:lnTo>
                    <a:pt x="205" y="0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10" y="4"/>
                  </a:lnTo>
                  <a:lnTo>
                    <a:pt x="212" y="5"/>
                  </a:lnTo>
                  <a:lnTo>
                    <a:pt x="215" y="7"/>
                  </a:lnTo>
                  <a:lnTo>
                    <a:pt x="218" y="9"/>
                  </a:lnTo>
                  <a:lnTo>
                    <a:pt x="221" y="12"/>
                  </a:lnTo>
                  <a:lnTo>
                    <a:pt x="225" y="14"/>
                  </a:lnTo>
                  <a:lnTo>
                    <a:pt x="229" y="17"/>
                  </a:lnTo>
                  <a:lnTo>
                    <a:pt x="233" y="20"/>
                  </a:lnTo>
                  <a:lnTo>
                    <a:pt x="238" y="23"/>
                  </a:lnTo>
                  <a:lnTo>
                    <a:pt x="243" y="27"/>
                  </a:lnTo>
                  <a:lnTo>
                    <a:pt x="248" y="30"/>
                  </a:lnTo>
                  <a:lnTo>
                    <a:pt x="253" y="34"/>
                  </a:lnTo>
                  <a:lnTo>
                    <a:pt x="259" y="38"/>
                  </a:lnTo>
                  <a:lnTo>
                    <a:pt x="265" y="42"/>
                  </a:lnTo>
                  <a:lnTo>
                    <a:pt x="270" y="46"/>
                  </a:lnTo>
                  <a:lnTo>
                    <a:pt x="277" y="51"/>
                  </a:lnTo>
                  <a:lnTo>
                    <a:pt x="283" y="55"/>
                  </a:lnTo>
                  <a:lnTo>
                    <a:pt x="289" y="60"/>
                  </a:lnTo>
                  <a:lnTo>
                    <a:pt x="296" y="64"/>
                  </a:lnTo>
                  <a:lnTo>
                    <a:pt x="303" y="69"/>
                  </a:lnTo>
                  <a:lnTo>
                    <a:pt x="310" y="74"/>
                  </a:lnTo>
                  <a:lnTo>
                    <a:pt x="317" y="79"/>
                  </a:lnTo>
                  <a:lnTo>
                    <a:pt x="324" y="84"/>
                  </a:lnTo>
                  <a:lnTo>
                    <a:pt x="331" y="89"/>
                  </a:lnTo>
                  <a:lnTo>
                    <a:pt x="338" y="94"/>
                  </a:lnTo>
                  <a:lnTo>
                    <a:pt x="345" y="99"/>
                  </a:lnTo>
                  <a:lnTo>
                    <a:pt x="353" y="104"/>
                  </a:lnTo>
                  <a:lnTo>
                    <a:pt x="360" y="109"/>
                  </a:lnTo>
                  <a:lnTo>
                    <a:pt x="367" y="114"/>
                  </a:lnTo>
                  <a:lnTo>
                    <a:pt x="374" y="120"/>
                  </a:lnTo>
                  <a:lnTo>
                    <a:pt x="382" y="125"/>
                  </a:lnTo>
                  <a:lnTo>
                    <a:pt x="389" y="130"/>
                  </a:lnTo>
                  <a:lnTo>
                    <a:pt x="396" y="135"/>
                  </a:lnTo>
                  <a:lnTo>
                    <a:pt x="403" y="140"/>
                  </a:lnTo>
                  <a:lnTo>
                    <a:pt x="410" y="145"/>
                  </a:lnTo>
                  <a:lnTo>
                    <a:pt x="410" y="145"/>
                  </a:lnTo>
                  <a:lnTo>
                    <a:pt x="409" y="145"/>
                  </a:lnTo>
                  <a:lnTo>
                    <a:pt x="405" y="145"/>
                  </a:lnTo>
                  <a:lnTo>
                    <a:pt x="399" y="145"/>
                  </a:lnTo>
                  <a:lnTo>
                    <a:pt x="392" y="145"/>
                  </a:lnTo>
                  <a:lnTo>
                    <a:pt x="384" y="145"/>
                  </a:lnTo>
                  <a:lnTo>
                    <a:pt x="374" y="145"/>
                  </a:lnTo>
                  <a:lnTo>
                    <a:pt x="364" y="145"/>
                  </a:lnTo>
                  <a:lnTo>
                    <a:pt x="354" y="145"/>
                  </a:lnTo>
                  <a:lnTo>
                    <a:pt x="344" y="145"/>
                  </a:lnTo>
                  <a:lnTo>
                    <a:pt x="334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12" y="145"/>
                  </a:lnTo>
                  <a:lnTo>
                    <a:pt x="309" y="145"/>
                  </a:lnTo>
                  <a:lnTo>
                    <a:pt x="308" y="145"/>
                  </a:lnTo>
                  <a:lnTo>
                    <a:pt x="308" y="145"/>
                  </a:lnTo>
                  <a:lnTo>
                    <a:pt x="308" y="149"/>
                  </a:lnTo>
                  <a:lnTo>
                    <a:pt x="308" y="155"/>
                  </a:lnTo>
                  <a:lnTo>
                    <a:pt x="308" y="160"/>
                  </a:lnTo>
                  <a:lnTo>
                    <a:pt x="308" y="166"/>
                  </a:lnTo>
                  <a:lnTo>
                    <a:pt x="308" y="172"/>
                  </a:lnTo>
                  <a:lnTo>
                    <a:pt x="308" y="179"/>
                  </a:lnTo>
                  <a:lnTo>
                    <a:pt x="308" y="186"/>
                  </a:lnTo>
                  <a:lnTo>
                    <a:pt x="308" y="193"/>
                  </a:lnTo>
                  <a:lnTo>
                    <a:pt x="308" y="201"/>
                  </a:lnTo>
                  <a:lnTo>
                    <a:pt x="308" y="208"/>
                  </a:lnTo>
                  <a:lnTo>
                    <a:pt x="308" y="216"/>
                  </a:lnTo>
                  <a:lnTo>
                    <a:pt x="308" y="225"/>
                  </a:lnTo>
                  <a:lnTo>
                    <a:pt x="308" y="233"/>
                  </a:lnTo>
                  <a:lnTo>
                    <a:pt x="308" y="241"/>
                  </a:lnTo>
                  <a:lnTo>
                    <a:pt x="308" y="250"/>
                  </a:lnTo>
                  <a:lnTo>
                    <a:pt x="308" y="258"/>
                  </a:lnTo>
                  <a:lnTo>
                    <a:pt x="308" y="267"/>
                  </a:lnTo>
                  <a:lnTo>
                    <a:pt x="308" y="275"/>
                  </a:lnTo>
                  <a:lnTo>
                    <a:pt x="308" y="284"/>
                  </a:lnTo>
                  <a:lnTo>
                    <a:pt x="308" y="293"/>
                  </a:lnTo>
                  <a:lnTo>
                    <a:pt x="308" y="301"/>
                  </a:lnTo>
                  <a:lnTo>
                    <a:pt x="308" y="310"/>
                  </a:lnTo>
                  <a:lnTo>
                    <a:pt x="308" y="318"/>
                  </a:lnTo>
                  <a:lnTo>
                    <a:pt x="308" y="326"/>
                  </a:lnTo>
                  <a:lnTo>
                    <a:pt x="308" y="334"/>
                  </a:lnTo>
                  <a:lnTo>
                    <a:pt x="308" y="342"/>
                  </a:lnTo>
                  <a:lnTo>
                    <a:pt x="308" y="349"/>
                  </a:lnTo>
                  <a:lnTo>
                    <a:pt x="308" y="357"/>
                  </a:lnTo>
                  <a:lnTo>
                    <a:pt x="308" y="364"/>
                  </a:lnTo>
                  <a:lnTo>
                    <a:pt x="308" y="370"/>
                  </a:lnTo>
                  <a:lnTo>
                    <a:pt x="308" y="377"/>
                  </a:lnTo>
                  <a:lnTo>
                    <a:pt x="308" y="383"/>
                  </a:lnTo>
                  <a:lnTo>
                    <a:pt x="308" y="388"/>
                  </a:lnTo>
                  <a:lnTo>
                    <a:pt x="308" y="394"/>
                  </a:lnTo>
                  <a:lnTo>
                    <a:pt x="308" y="399"/>
                  </a:lnTo>
                  <a:lnTo>
                    <a:pt x="308" y="403"/>
                  </a:lnTo>
                  <a:lnTo>
                    <a:pt x="308" y="407"/>
                  </a:lnTo>
                  <a:lnTo>
                    <a:pt x="308" y="410"/>
                  </a:lnTo>
                  <a:lnTo>
                    <a:pt x="308" y="413"/>
                  </a:lnTo>
                  <a:lnTo>
                    <a:pt x="308" y="415"/>
                  </a:lnTo>
                  <a:lnTo>
                    <a:pt x="308" y="417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7" y="418"/>
                  </a:lnTo>
                  <a:lnTo>
                    <a:pt x="305" y="418"/>
                  </a:lnTo>
                  <a:lnTo>
                    <a:pt x="302" y="418"/>
                  </a:lnTo>
                  <a:lnTo>
                    <a:pt x="299" y="418"/>
                  </a:lnTo>
                  <a:lnTo>
                    <a:pt x="294" y="418"/>
                  </a:lnTo>
                  <a:lnTo>
                    <a:pt x="289" y="418"/>
                  </a:lnTo>
                  <a:lnTo>
                    <a:pt x="282" y="418"/>
                  </a:lnTo>
                  <a:lnTo>
                    <a:pt x="275" y="418"/>
                  </a:lnTo>
                  <a:lnTo>
                    <a:pt x="268" y="418"/>
                  </a:lnTo>
                  <a:lnTo>
                    <a:pt x="260" y="418"/>
                  </a:lnTo>
                  <a:lnTo>
                    <a:pt x="251" y="418"/>
                  </a:lnTo>
                  <a:lnTo>
                    <a:pt x="243" y="418"/>
                  </a:lnTo>
                  <a:lnTo>
                    <a:pt x="233" y="418"/>
                  </a:lnTo>
                  <a:lnTo>
                    <a:pt x="224" y="418"/>
                  </a:lnTo>
                  <a:lnTo>
                    <a:pt x="214" y="418"/>
                  </a:lnTo>
                  <a:lnTo>
                    <a:pt x="205" y="418"/>
                  </a:lnTo>
                  <a:lnTo>
                    <a:pt x="195" y="418"/>
                  </a:lnTo>
                  <a:lnTo>
                    <a:pt x="186" y="418"/>
                  </a:lnTo>
                  <a:lnTo>
                    <a:pt x="176" y="418"/>
                  </a:lnTo>
                  <a:lnTo>
                    <a:pt x="167" y="418"/>
                  </a:lnTo>
                  <a:lnTo>
                    <a:pt x="158" y="418"/>
                  </a:lnTo>
                  <a:lnTo>
                    <a:pt x="150" y="418"/>
                  </a:lnTo>
                  <a:lnTo>
                    <a:pt x="142" y="418"/>
                  </a:lnTo>
                  <a:lnTo>
                    <a:pt x="134" y="418"/>
                  </a:lnTo>
                  <a:lnTo>
                    <a:pt x="127" y="418"/>
                  </a:lnTo>
                  <a:lnTo>
                    <a:pt x="121" y="418"/>
                  </a:lnTo>
                  <a:lnTo>
                    <a:pt x="116" y="418"/>
                  </a:lnTo>
                  <a:lnTo>
                    <a:pt x="111" y="418"/>
                  </a:lnTo>
                  <a:lnTo>
                    <a:pt x="107" y="418"/>
                  </a:lnTo>
                  <a:lnTo>
                    <a:pt x="104" y="418"/>
                  </a:lnTo>
                  <a:lnTo>
                    <a:pt x="103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7"/>
                  </a:lnTo>
                  <a:lnTo>
                    <a:pt x="102" y="415"/>
                  </a:lnTo>
                  <a:lnTo>
                    <a:pt x="102" y="413"/>
                  </a:lnTo>
                  <a:lnTo>
                    <a:pt x="102" y="410"/>
                  </a:lnTo>
                  <a:lnTo>
                    <a:pt x="102" y="407"/>
                  </a:lnTo>
                  <a:lnTo>
                    <a:pt x="102" y="403"/>
                  </a:lnTo>
                  <a:lnTo>
                    <a:pt x="102" y="399"/>
                  </a:lnTo>
                  <a:lnTo>
                    <a:pt x="102" y="394"/>
                  </a:lnTo>
                  <a:lnTo>
                    <a:pt x="102" y="388"/>
                  </a:lnTo>
                  <a:lnTo>
                    <a:pt x="102" y="383"/>
                  </a:lnTo>
                  <a:lnTo>
                    <a:pt x="102" y="377"/>
                  </a:lnTo>
                  <a:lnTo>
                    <a:pt x="102" y="370"/>
                  </a:lnTo>
                  <a:lnTo>
                    <a:pt x="102" y="364"/>
                  </a:lnTo>
                  <a:lnTo>
                    <a:pt x="102" y="357"/>
                  </a:lnTo>
                  <a:lnTo>
                    <a:pt x="102" y="349"/>
                  </a:lnTo>
                  <a:lnTo>
                    <a:pt x="102" y="342"/>
                  </a:lnTo>
                  <a:lnTo>
                    <a:pt x="102" y="334"/>
                  </a:lnTo>
                  <a:lnTo>
                    <a:pt x="102" y="326"/>
                  </a:lnTo>
                  <a:lnTo>
                    <a:pt x="102" y="318"/>
                  </a:lnTo>
                  <a:lnTo>
                    <a:pt x="102" y="310"/>
                  </a:lnTo>
                  <a:lnTo>
                    <a:pt x="102" y="301"/>
                  </a:lnTo>
                  <a:lnTo>
                    <a:pt x="102" y="293"/>
                  </a:lnTo>
                  <a:lnTo>
                    <a:pt x="102" y="284"/>
                  </a:lnTo>
                  <a:lnTo>
                    <a:pt x="102" y="275"/>
                  </a:lnTo>
                  <a:lnTo>
                    <a:pt x="102" y="267"/>
                  </a:lnTo>
                  <a:lnTo>
                    <a:pt x="102" y="258"/>
                  </a:lnTo>
                  <a:lnTo>
                    <a:pt x="102" y="250"/>
                  </a:lnTo>
                  <a:lnTo>
                    <a:pt x="102" y="241"/>
                  </a:lnTo>
                  <a:lnTo>
                    <a:pt x="102" y="233"/>
                  </a:lnTo>
                  <a:lnTo>
                    <a:pt x="102" y="225"/>
                  </a:lnTo>
                  <a:lnTo>
                    <a:pt x="102" y="216"/>
                  </a:lnTo>
                  <a:lnTo>
                    <a:pt x="102" y="208"/>
                  </a:lnTo>
                  <a:lnTo>
                    <a:pt x="102" y="201"/>
                  </a:lnTo>
                  <a:lnTo>
                    <a:pt x="102" y="193"/>
                  </a:lnTo>
                  <a:lnTo>
                    <a:pt x="102" y="186"/>
                  </a:lnTo>
                  <a:lnTo>
                    <a:pt x="102" y="179"/>
                  </a:lnTo>
                  <a:lnTo>
                    <a:pt x="102" y="172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5"/>
                  </a:lnTo>
                  <a:lnTo>
                    <a:pt x="102" y="149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1" y="145"/>
                  </a:lnTo>
                  <a:lnTo>
                    <a:pt x="97" y="145"/>
                  </a:lnTo>
                  <a:lnTo>
                    <a:pt x="92" y="145"/>
                  </a:lnTo>
                  <a:lnTo>
                    <a:pt x="84" y="145"/>
                  </a:lnTo>
                  <a:lnTo>
                    <a:pt x="76" y="145"/>
                  </a:lnTo>
                  <a:lnTo>
                    <a:pt x="66" y="145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36" y="145"/>
                  </a:lnTo>
                  <a:lnTo>
                    <a:pt x="26" y="145"/>
                  </a:lnTo>
                  <a:lnTo>
                    <a:pt x="18" y="145"/>
                  </a:lnTo>
                  <a:lnTo>
                    <a:pt x="10" y="145"/>
                  </a:lnTo>
                  <a:lnTo>
                    <a:pt x="5" y="145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0"/>
                  </a:lnTo>
                  <a:lnTo>
                    <a:pt x="14" y="135"/>
                  </a:lnTo>
                  <a:lnTo>
                    <a:pt x="21" y="130"/>
                  </a:lnTo>
                  <a:lnTo>
                    <a:pt x="28" y="125"/>
                  </a:lnTo>
                  <a:lnTo>
                    <a:pt x="35" y="120"/>
                  </a:lnTo>
                  <a:lnTo>
                    <a:pt x="43" y="114"/>
                  </a:lnTo>
                  <a:lnTo>
                    <a:pt x="50" y="109"/>
                  </a:lnTo>
                  <a:lnTo>
                    <a:pt x="57" y="104"/>
                  </a:lnTo>
                  <a:lnTo>
                    <a:pt x="65" y="99"/>
                  </a:lnTo>
                  <a:lnTo>
                    <a:pt x="72" y="94"/>
                  </a:lnTo>
                  <a:lnTo>
                    <a:pt x="79" y="89"/>
                  </a:lnTo>
                  <a:lnTo>
                    <a:pt x="86" y="84"/>
                  </a:lnTo>
                  <a:lnTo>
                    <a:pt x="93" y="79"/>
                  </a:lnTo>
                  <a:lnTo>
                    <a:pt x="100" y="74"/>
                  </a:lnTo>
                  <a:lnTo>
                    <a:pt x="107" y="69"/>
                  </a:lnTo>
                  <a:lnTo>
                    <a:pt x="114" y="64"/>
                  </a:lnTo>
                  <a:lnTo>
                    <a:pt x="120" y="60"/>
                  </a:lnTo>
                  <a:lnTo>
                    <a:pt x="127" y="55"/>
                  </a:lnTo>
                  <a:lnTo>
                    <a:pt x="133" y="51"/>
                  </a:lnTo>
                  <a:lnTo>
                    <a:pt x="139" y="46"/>
                  </a:lnTo>
                  <a:lnTo>
                    <a:pt x="145" y="42"/>
                  </a:lnTo>
                  <a:lnTo>
                    <a:pt x="151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7" y="27"/>
                  </a:lnTo>
                  <a:lnTo>
                    <a:pt x="172" y="23"/>
                  </a:lnTo>
                  <a:lnTo>
                    <a:pt x="176" y="20"/>
                  </a:lnTo>
                  <a:lnTo>
                    <a:pt x="181" y="17"/>
                  </a:lnTo>
                  <a:lnTo>
                    <a:pt x="185" y="14"/>
                  </a:lnTo>
                  <a:lnTo>
                    <a:pt x="188" y="12"/>
                  </a:lnTo>
                  <a:lnTo>
                    <a:pt x="192" y="9"/>
                  </a:lnTo>
                  <a:lnTo>
                    <a:pt x="195" y="7"/>
                  </a:lnTo>
                  <a:lnTo>
                    <a:pt x="197" y="5"/>
                  </a:lnTo>
                  <a:lnTo>
                    <a:pt x="199" y="4"/>
                  </a:lnTo>
                  <a:lnTo>
                    <a:pt x="201" y="2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997325" y="5181600"/>
              <a:ext cx="652463" cy="665163"/>
            </a:xfrm>
            <a:custGeom>
              <a:avLst/>
              <a:gdLst/>
              <a:ahLst/>
              <a:cxnLst>
                <a:cxn ang="0">
                  <a:pos x="207" y="1"/>
                </a:cxn>
                <a:cxn ang="0">
                  <a:pos x="215" y="7"/>
                </a:cxn>
                <a:cxn ang="0">
                  <a:pos x="229" y="17"/>
                </a:cxn>
                <a:cxn ang="0">
                  <a:pos x="248" y="30"/>
                </a:cxn>
                <a:cxn ang="0">
                  <a:pos x="270" y="46"/>
                </a:cxn>
                <a:cxn ang="0">
                  <a:pos x="296" y="64"/>
                </a:cxn>
                <a:cxn ang="0">
                  <a:pos x="324" y="84"/>
                </a:cxn>
                <a:cxn ang="0">
                  <a:pos x="353" y="104"/>
                </a:cxn>
                <a:cxn ang="0">
                  <a:pos x="382" y="125"/>
                </a:cxn>
                <a:cxn ang="0">
                  <a:pos x="410" y="145"/>
                </a:cxn>
                <a:cxn ang="0">
                  <a:pos x="399" y="145"/>
                </a:cxn>
                <a:cxn ang="0">
                  <a:pos x="364" y="145"/>
                </a:cxn>
                <a:cxn ang="0">
                  <a:pos x="326" y="145"/>
                </a:cxn>
                <a:cxn ang="0">
                  <a:pos x="308" y="145"/>
                </a:cxn>
                <a:cxn ang="0">
                  <a:pos x="308" y="160"/>
                </a:cxn>
                <a:cxn ang="0">
                  <a:pos x="308" y="186"/>
                </a:cxn>
                <a:cxn ang="0">
                  <a:pos x="308" y="216"/>
                </a:cxn>
                <a:cxn ang="0">
                  <a:pos x="308" y="250"/>
                </a:cxn>
                <a:cxn ang="0">
                  <a:pos x="308" y="284"/>
                </a:cxn>
                <a:cxn ang="0">
                  <a:pos x="308" y="318"/>
                </a:cxn>
                <a:cxn ang="0">
                  <a:pos x="308" y="349"/>
                </a:cxn>
                <a:cxn ang="0">
                  <a:pos x="308" y="377"/>
                </a:cxn>
                <a:cxn ang="0">
                  <a:pos x="308" y="399"/>
                </a:cxn>
                <a:cxn ang="0">
                  <a:pos x="308" y="413"/>
                </a:cxn>
                <a:cxn ang="0">
                  <a:pos x="308" y="418"/>
                </a:cxn>
                <a:cxn ang="0">
                  <a:pos x="302" y="418"/>
                </a:cxn>
                <a:cxn ang="0">
                  <a:pos x="282" y="418"/>
                </a:cxn>
                <a:cxn ang="0">
                  <a:pos x="251" y="418"/>
                </a:cxn>
                <a:cxn ang="0">
                  <a:pos x="214" y="418"/>
                </a:cxn>
                <a:cxn ang="0">
                  <a:pos x="176" y="418"/>
                </a:cxn>
                <a:cxn ang="0">
                  <a:pos x="142" y="418"/>
                </a:cxn>
                <a:cxn ang="0">
                  <a:pos x="116" y="418"/>
                </a:cxn>
                <a:cxn ang="0">
                  <a:pos x="103" y="418"/>
                </a:cxn>
                <a:cxn ang="0">
                  <a:pos x="102" y="417"/>
                </a:cxn>
                <a:cxn ang="0">
                  <a:pos x="102" y="407"/>
                </a:cxn>
                <a:cxn ang="0">
                  <a:pos x="102" y="388"/>
                </a:cxn>
                <a:cxn ang="0">
                  <a:pos x="102" y="364"/>
                </a:cxn>
                <a:cxn ang="0">
                  <a:pos x="102" y="334"/>
                </a:cxn>
                <a:cxn ang="0">
                  <a:pos x="102" y="301"/>
                </a:cxn>
                <a:cxn ang="0">
                  <a:pos x="102" y="267"/>
                </a:cxn>
                <a:cxn ang="0">
                  <a:pos x="102" y="233"/>
                </a:cxn>
                <a:cxn ang="0">
                  <a:pos x="102" y="201"/>
                </a:cxn>
                <a:cxn ang="0">
                  <a:pos x="102" y="172"/>
                </a:cxn>
                <a:cxn ang="0">
                  <a:pos x="102" y="149"/>
                </a:cxn>
                <a:cxn ang="0">
                  <a:pos x="97" y="145"/>
                </a:cxn>
                <a:cxn ang="0">
                  <a:pos x="66" y="145"/>
                </a:cxn>
                <a:cxn ang="0">
                  <a:pos x="26" y="145"/>
                </a:cxn>
                <a:cxn ang="0">
                  <a:pos x="1" y="145"/>
                </a:cxn>
                <a:cxn ang="0">
                  <a:pos x="14" y="135"/>
                </a:cxn>
                <a:cxn ang="0">
                  <a:pos x="43" y="114"/>
                </a:cxn>
                <a:cxn ang="0">
                  <a:pos x="72" y="94"/>
                </a:cxn>
                <a:cxn ang="0">
                  <a:pos x="100" y="74"/>
                </a:cxn>
                <a:cxn ang="0">
                  <a:pos x="127" y="55"/>
                </a:cxn>
                <a:cxn ang="0">
                  <a:pos x="151" y="38"/>
                </a:cxn>
                <a:cxn ang="0">
                  <a:pos x="172" y="23"/>
                </a:cxn>
                <a:cxn ang="0">
                  <a:pos x="188" y="12"/>
                </a:cxn>
                <a:cxn ang="0">
                  <a:pos x="199" y="4"/>
                </a:cxn>
                <a:cxn ang="0">
                  <a:pos x="205" y="0"/>
                </a:cxn>
              </a:cxnLst>
              <a:rect l="0" t="0" r="r" b="b"/>
              <a:pathLst>
                <a:path w="411" h="419">
                  <a:moveTo>
                    <a:pt x="205" y="0"/>
                  </a:moveTo>
                  <a:lnTo>
                    <a:pt x="205" y="0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10" y="4"/>
                  </a:lnTo>
                  <a:lnTo>
                    <a:pt x="212" y="5"/>
                  </a:lnTo>
                  <a:lnTo>
                    <a:pt x="215" y="7"/>
                  </a:lnTo>
                  <a:lnTo>
                    <a:pt x="218" y="9"/>
                  </a:lnTo>
                  <a:lnTo>
                    <a:pt x="221" y="12"/>
                  </a:lnTo>
                  <a:lnTo>
                    <a:pt x="225" y="14"/>
                  </a:lnTo>
                  <a:lnTo>
                    <a:pt x="229" y="17"/>
                  </a:lnTo>
                  <a:lnTo>
                    <a:pt x="233" y="20"/>
                  </a:lnTo>
                  <a:lnTo>
                    <a:pt x="238" y="23"/>
                  </a:lnTo>
                  <a:lnTo>
                    <a:pt x="243" y="27"/>
                  </a:lnTo>
                  <a:lnTo>
                    <a:pt x="248" y="30"/>
                  </a:lnTo>
                  <a:lnTo>
                    <a:pt x="253" y="34"/>
                  </a:lnTo>
                  <a:lnTo>
                    <a:pt x="259" y="38"/>
                  </a:lnTo>
                  <a:lnTo>
                    <a:pt x="265" y="42"/>
                  </a:lnTo>
                  <a:lnTo>
                    <a:pt x="270" y="46"/>
                  </a:lnTo>
                  <a:lnTo>
                    <a:pt x="277" y="51"/>
                  </a:lnTo>
                  <a:lnTo>
                    <a:pt x="283" y="55"/>
                  </a:lnTo>
                  <a:lnTo>
                    <a:pt x="289" y="60"/>
                  </a:lnTo>
                  <a:lnTo>
                    <a:pt x="296" y="64"/>
                  </a:lnTo>
                  <a:lnTo>
                    <a:pt x="303" y="69"/>
                  </a:lnTo>
                  <a:lnTo>
                    <a:pt x="310" y="74"/>
                  </a:lnTo>
                  <a:lnTo>
                    <a:pt x="317" y="79"/>
                  </a:lnTo>
                  <a:lnTo>
                    <a:pt x="324" y="84"/>
                  </a:lnTo>
                  <a:lnTo>
                    <a:pt x="331" y="89"/>
                  </a:lnTo>
                  <a:lnTo>
                    <a:pt x="338" y="94"/>
                  </a:lnTo>
                  <a:lnTo>
                    <a:pt x="345" y="99"/>
                  </a:lnTo>
                  <a:lnTo>
                    <a:pt x="353" y="104"/>
                  </a:lnTo>
                  <a:lnTo>
                    <a:pt x="360" y="109"/>
                  </a:lnTo>
                  <a:lnTo>
                    <a:pt x="367" y="114"/>
                  </a:lnTo>
                  <a:lnTo>
                    <a:pt x="374" y="120"/>
                  </a:lnTo>
                  <a:lnTo>
                    <a:pt x="382" y="125"/>
                  </a:lnTo>
                  <a:lnTo>
                    <a:pt x="389" y="130"/>
                  </a:lnTo>
                  <a:lnTo>
                    <a:pt x="396" y="135"/>
                  </a:lnTo>
                  <a:lnTo>
                    <a:pt x="403" y="140"/>
                  </a:lnTo>
                  <a:lnTo>
                    <a:pt x="410" y="145"/>
                  </a:lnTo>
                  <a:lnTo>
                    <a:pt x="410" y="145"/>
                  </a:lnTo>
                  <a:lnTo>
                    <a:pt x="409" y="145"/>
                  </a:lnTo>
                  <a:lnTo>
                    <a:pt x="405" y="145"/>
                  </a:lnTo>
                  <a:lnTo>
                    <a:pt x="399" y="145"/>
                  </a:lnTo>
                  <a:lnTo>
                    <a:pt x="392" y="145"/>
                  </a:lnTo>
                  <a:lnTo>
                    <a:pt x="384" y="145"/>
                  </a:lnTo>
                  <a:lnTo>
                    <a:pt x="374" y="145"/>
                  </a:lnTo>
                  <a:lnTo>
                    <a:pt x="364" y="145"/>
                  </a:lnTo>
                  <a:lnTo>
                    <a:pt x="354" y="145"/>
                  </a:lnTo>
                  <a:lnTo>
                    <a:pt x="344" y="145"/>
                  </a:lnTo>
                  <a:lnTo>
                    <a:pt x="334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12" y="145"/>
                  </a:lnTo>
                  <a:lnTo>
                    <a:pt x="309" y="145"/>
                  </a:lnTo>
                  <a:lnTo>
                    <a:pt x="308" y="145"/>
                  </a:lnTo>
                  <a:lnTo>
                    <a:pt x="308" y="145"/>
                  </a:lnTo>
                  <a:lnTo>
                    <a:pt x="308" y="149"/>
                  </a:lnTo>
                  <a:lnTo>
                    <a:pt x="308" y="155"/>
                  </a:lnTo>
                  <a:lnTo>
                    <a:pt x="308" y="160"/>
                  </a:lnTo>
                  <a:lnTo>
                    <a:pt x="308" y="166"/>
                  </a:lnTo>
                  <a:lnTo>
                    <a:pt x="308" y="172"/>
                  </a:lnTo>
                  <a:lnTo>
                    <a:pt x="308" y="179"/>
                  </a:lnTo>
                  <a:lnTo>
                    <a:pt x="308" y="186"/>
                  </a:lnTo>
                  <a:lnTo>
                    <a:pt x="308" y="193"/>
                  </a:lnTo>
                  <a:lnTo>
                    <a:pt x="308" y="201"/>
                  </a:lnTo>
                  <a:lnTo>
                    <a:pt x="308" y="208"/>
                  </a:lnTo>
                  <a:lnTo>
                    <a:pt x="308" y="216"/>
                  </a:lnTo>
                  <a:lnTo>
                    <a:pt x="308" y="225"/>
                  </a:lnTo>
                  <a:lnTo>
                    <a:pt x="308" y="233"/>
                  </a:lnTo>
                  <a:lnTo>
                    <a:pt x="308" y="241"/>
                  </a:lnTo>
                  <a:lnTo>
                    <a:pt x="308" y="250"/>
                  </a:lnTo>
                  <a:lnTo>
                    <a:pt x="308" y="258"/>
                  </a:lnTo>
                  <a:lnTo>
                    <a:pt x="308" y="267"/>
                  </a:lnTo>
                  <a:lnTo>
                    <a:pt x="308" y="275"/>
                  </a:lnTo>
                  <a:lnTo>
                    <a:pt x="308" y="284"/>
                  </a:lnTo>
                  <a:lnTo>
                    <a:pt x="308" y="293"/>
                  </a:lnTo>
                  <a:lnTo>
                    <a:pt x="308" y="301"/>
                  </a:lnTo>
                  <a:lnTo>
                    <a:pt x="308" y="310"/>
                  </a:lnTo>
                  <a:lnTo>
                    <a:pt x="308" y="318"/>
                  </a:lnTo>
                  <a:lnTo>
                    <a:pt x="308" y="326"/>
                  </a:lnTo>
                  <a:lnTo>
                    <a:pt x="308" y="334"/>
                  </a:lnTo>
                  <a:lnTo>
                    <a:pt x="308" y="342"/>
                  </a:lnTo>
                  <a:lnTo>
                    <a:pt x="308" y="349"/>
                  </a:lnTo>
                  <a:lnTo>
                    <a:pt x="308" y="357"/>
                  </a:lnTo>
                  <a:lnTo>
                    <a:pt x="308" y="364"/>
                  </a:lnTo>
                  <a:lnTo>
                    <a:pt x="308" y="370"/>
                  </a:lnTo>
                  <a:lnTo>
                    <a:pt x="308" y="377"/>
                  </a:lnTo>
                  <a:lnTo>
                    <a:pt x="308" y="383"/>
                  </a:lnTo>
                  <a:lnTo>
                    <a:pt x="308" y="388"/>
                  </a:lnTo>
                  <a:lnTo>
                    <a:pt x="308" y="394"/>
                  </a:lnTo>
                  <a:lnTo>
                    <a:pt x="308" y="399"/>
                  </a:lnTo>
                  <a:lnTo>
                    <a:pt x="308" y="403"/>
                  </a:lnTo>
                  <a:lnTo>
                    <a:pt x="308" y="407"/>
                  </a:lnTo>
                  <a:lnTo>
                    <a:pt x="308" y="410"/>
                  </a:lnTo>
                  <a:lnTo>
                    <a:pt x="308" y="413"/>
                  </a:lnTo>
                  <a:lnTo>
                    <a:pt x="308" y="415"/>
                  </a:lnTo>
                  <a:lnTo>
                    <a:pt x="308" y="417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7" y="418"/>
                  </a:lnTo>
                  <a:lnTo>
                    <a:pt x="305" y="418"/>
                  </a:lnTo>
                  <a:lnTo>
                    <a:pt x="302" y="418"/>
                  </a:lnTo>
                  <a:lnTo>
                    <a:pt x="299" y="418"/>
                  </a:lnTo>
                  <a:lnTo>
                    <a:pt x="294" y="418"/>
                  </a:lnTo>
                  <a:lnTo>
                    <a:pt x="289" y="418"/>
                  </a:lnTo>
                  <a:lnTo>
                    <a:pt x="282" y="418"/>
                  </a:lnTo>
                  <a:lnTo>
                    <a:pt x="275" y="418"/>
                  </a:lnTo>
                  <a:lnTo>
                    <a:pt x="268" y="418"/>
                  </a:lnTo>
                  <a:lnTo>
                    <a:pt x="260" y="418"/>
                  </a:lnTo>
                  <a:lnTo>
                    <a:pt x="251" y="418"/>
                  </a:lnTo>
                  <a:lnTo>
                    <a:pt x="243" y="418"/>
                  </a:lnTo>
                  <a:lnTo>
                    <a:pt x="233" y="418"/>
                  </a:lnTo>
                  <a:lnTo>
                    <a:pt x="224" y="418"/>
                  </a:lnTo>
                  <a:lnTo>
                    <a:pt x="214" y="418"/>
                  </a:lnTo>
                  <a:lnTo>
                    <a:pt x="205" y="418"/>
                  </a:lnTo>
                  <a:lnTo>
                    <a:pt x="195" y="418"/>
                  </a:lnTo>
                  <a:lnTo>
                    <a:pt x="186" y="418"/>
                  </a:lnTo>
                  <a:lnTo>
                    <a:pt x="176" y="418"/>
                  </a:lnTo>
                  <a:lnTo>
                    <a:pt x="167" y="418"/>
                  </a:lnTo>
                  <a:lnTo>
                    <a:pt x="158" y="418"/>
                  </a:lnTo>
                  <a:lnTo>
                    <a:pt x="150" y="418"/>
                  </a:lnTo>
                  <a:lnTo>
                    <a:pt x="142" y="418"/>
                  </a:lnTo>
                  <a:lnTo>
                    <a:pt x="134" y="418"/>
                  </a:lnTo>
                  <a:lnTo>
                    <a:pt x="127" y="418"/>
                  </a:lnTo>
                  <a:lnTo>
                    <a:pt x="121" y="418"/>
                  </a:lnTo>
                  <a:lnTo>
                    <a:pt x="116" y="418"/>
                  </a:lnTo>
                  <a:lnTo>
                    <a:pt x="111" y="418"/>
                  </a:lnTo>
                  <a:lnTo>
                    <a:pt x="107" y="418"/>
                  </a:lnTo>
                  <a:lnTo>
                    <a:pt x="104" y="418"/>
                  </a:lnTo>
                  <a:lnTo>
                    <a:pt x="103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7"/>
                  </a:lnTo>
                  <a:lnTo>
                    <a:pt x="102" y="415"/>
                  </a:lnTo>
                  <a:lnTo>
                    <a:pt x="102" y="413"/>
                  </a:lnTo>
                  <a:lnTo>
                    <a:pt x="102" y="410"/>
                  </a:lnTo>
                  <a:lnTo>
                    <a:pt x="102" y="407"/>
                  </a:lnTo>
                  <a:lnTo>
                    <a:pt x="102" y="403"/>
                  </a:lnTo>
                  <a:lnTo>
                    <a:pt x="102" y="399"/>
                  </a:lnTo>
                  <a:lnTo>
                    <a:pt x="102" y="394"/>
                  </a:lnTo>
                  <a:lnTo>
                    <a:pt x="102" y="388"/>
                  </a:lnTo>
                  <a:lnTo>
                    <a:pt x="102" y="383"/>
                  </a:lnTo>
                  <a:lnTo>
                    <a:pt x="102" y="377"/>
                  </a:lnTo>
                  <a:lnTo>
                    <a:pt x="102" y="370"/>
                  </a:lnTo>
                  <a:lnTo>
                    <a:pt x="102" y="364"/>
                  </a:lnTo>
                  <a:lnTo>
                    <a:pt x="102" y="357"/>
                  </a:lnTo>
                  <a:lnTo>
                    <a:pt x="102" y="349"/>
                  </a:lnTo>
                  <a:lnTo>
                    <a:pt x="102" y="342"/>
                  </a:lnTo>
                  <a:lnTo>
                    <a:pt x="102" y="334"/>
                  </a:lnTo>
                  <a:lnTo>
                    <a:pt x="102" y="326"/>
                  </a:lnTo>
                  <a:lnTo>
                    <a:pt x="102" y="318"/>
                  </a:lnTo>
                  <a:lnTo>
                    <a:pt x="102" y="310"/>
                  </a:lnTo>
                  <a:lnTo>
                    <a:pt x="102" y="301"/>
                  </a:lnTo>
                  <a:lnTo>
                    <a:pt x="102" y="293"/>
                  </a:lnTo>
                  <a:lnTo>
                    <a:pt x="102" y="284"/>
                  </a:lnTo>
                  <a:lnTo>
                    <a:pt x="102" y="275"/>
                  </a:lnTo>
                  <a:lnTo>
                    <a:pt x="102" y="267"/>
                  </a:lnTo>
                  <a:lnTo>
                    <a:pt x="102" y="258"/>
                  </a:lnTo>
                  <a:lnTo>
                    <a:pt x="102" y="250"/>
                  </a:lnTo>
                  <a:lnTo>
                    <a:pt x="102" y="241"/>
                  </a:lnTo>
                  <a:lnTo>
                    <a:pt x="102" y="233"/>
                  </a:lnTo>
                  <a:lnTo>
                    <a:pt x="102" y="225"/>
                  </a:lnTo>
                  <a:lnTo>
                    <a:pt x="102" y="216"/>
                  </a:lnTo>
                  <a:lnTo>
                    <a:pt x="102" y="208"/>
                  </a:lnTo>
                  <a:lnTo>
                    <a:pt x="102" y="201"/>
                  </a:lnTo>
                  <a:lnTo>
                    <a:pt x="102" y="193"/>
                  </a:lnTo>
                  <a:lnTo>
                    <a:pt x="102" y="186"/>
                  </a:lnTo>
                  <a:lnTo>
                    <a:pt x="102" y="179"/>
                  </a:lnTo>
                  <a:lnTo>
                    <a:pt x="102" y="172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5"/>
                  </a:lnTo>
                  <a:lnTo>
                    <a:pt x="102" y="149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1" y="145"/>
                  </a:lnTo>
                  <a:lnTo>
                    <a:pt x="97" y="145"/>
                  </a:lnTo>
                  <a:lnTo>
                    <a:pt x="92" y="145"/>
                  </a:lnTo>
                  <a:lnTo>
                    <a:pt x="84" y="145"/>
                  </a:lnTo>
                  <a:lnTo>
                    <a:pt x="76" y="145"/>
                  </a:lnTo>
                  <a:lnTo>
                    <a:pt x="66" y="145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36" y="145"/>
                  </a:lnTo>
                  <a:lnTo>
                    <a:pt x="26" y="145"/>
                  </a:lnTo>
                  <a:lnTo>
                    <a:pt x="18" y="145"/>
                  </a:lnTo>
                  <a:lnTo>
                    <a:pt x="10" y="145"/>
                  </a:lnTo>
                  <a:lnTo>
                    <a:pt x="5" y="145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0"/>
                  </a:lnTo>
                  <a:lnTo>
                    <a:pt x="14" y="135"/>
                  </a:lnTo>
                  <a:lnTo>
                    <a:pt x="21" y="130"/>
                  </a:lnTo>
                  <a:lnTo>
                    <a:pt x="28" y="125"/>
                  </a:lnTo>
                  <a:lnTo>
                    <a:pt x="35" y="120"/>
                  </a:lnTo>
                  <a:lnTo>
                    <a:pt x="43" y="114"/>
                  </a:lnTo>
                  <a:lnTo>
                    <a:pt x="50" y="109"/>
                  </a:lnTo>
                  <a:lnTo>
                    <a:pt x="57" y="104"/>
                  </a:lnTo>
                  <a:lnTo>
                    <a:pt x="65" y="99"/>
                  </a:lnTo>
                  <a:lnTo>
                    <a:pt x="72" y="94"/>
                  </a:lnTo>
                  <a:lnTo>
                    <a:pt x="79" y="89"/>
                  </a:lnTo>
                  <a:lnTo>
                    <a:pt x="86" y="84"/>
                  </a:lnTo>
                  <a:lnTo>
                    <a:pt x="93" y="79"/>
                  </a:lnTo>
                  <a:lnTo>
                    <a:pt x="100" y="74"/>
                  </a:lnTo>
                  <a:lnTo>
                    <a:pt x="107" y="69"/>
                  </a:lnTo>
                  <a:lnTo>
                    <a:pt x="114" y="64"/>
                  </a:lnTo>
                  <a:lnTo>
                    <a:pt x="120" y="60"/>
                  </a:lnTo>
                  <a:lnTo>
                    <a:pt x="127" y="55"/>
                  </a:lnTo>
                  <a:lnTo>
                    <a:pt x="133" y="51"/>
                  </a:lnTo>
                  <a:lnTo>
                    <a:pt x="139" y="46"/>
                  </a:lnTo>
                  <a:lnTo>
                    <a:pt x="145" y="42"/>
                  </a:lnTo>
                  <a:lnTo>
                    <a:pt x="151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7" y="27"/>
                  </a:lnTo>
                  <a:lnTo>
                    <a:pt x="172" y="23"/>
                  </a:lnTo>
                  <a:lnTo>
                    <a:pt x="176" y="20"/>
                  </a:lnTo>
                  <a:lnTo>
                    <a:pt x="181" y="17"/>
                  </a:lnTo>
                  <a:lnTo>
                    <a:pt x="185" y="14"/>
                  </a:lnTo>
                  <a:lnTo>
                    <a:pt x="188" y="12"/>
                  </a:lnTo>
                  <a:lnTo>
                    <a:pt x="192" y="9"/>
                  </a:lnTo>
                  <a:lnTo>
                    <a:pt x="195" y="7"/>
                  </a:lnTo>
                  <a:lnTo>
                    <a:pt x="197" y="5"/>
                  </a:lnTo>
                  <a:lnTo>
                    <a:pt x="199" y="4"/>
                  </a:lnTo>
                  <a:lnTo>
                    <a:pt x="201" y="2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7" name="Object 48"/>
          <p:cNvGraphicFramePr>
            <a:graphicFrameLocks noChangeAspect="1"/>
          </p:cNvGraphicFramePr>
          <p:nvPr/>
        </p:nvGraphicFramePr>
        <p:xfrm>
          <a:off x="2239963" y="4573588"/>
          <a:ext cx="9001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3" name="Equation" r:id="rId3" imgW="533160" imgH="215640" progId="Equation.3">
                  <p:embed/>
                </p:oleObj>
              </mc:Choice>
              <mc:Fallback>
                <p:oleObj name="Equation" r:id="rId3" imgW="5331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573588"/>
                        <a:ext cx="900112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rbital Energy"/>
          <p:cNvSpPr>
            <a:spLocks noChangeArrowheads="1"/>
          </p:cNvSpPr>
          <p:nvPr/>
        </p:nvSpPr>
        <p:spPr bwMode="auto">
          <a:xfrm>
            <a:off x="5741988" y="4346575"/>
            <a:ext cx="1073150" cy="831850"/>
          </a:xfrm>
          <a:prstGeom prst="rect">
            <a:avLst/>
          </a:prstGeom>
          <a:noFill/>
          <a:ln w="25400">
            <a:solidFill>
              <a:srgbClr val="2F13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Orbital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Energy</a:t>
            </a:r>
          </a:p>
        </p:txBody>
      </p:sp>
      <p:grpSp>
        <p:nvGrpSpPr>
          <p:cNvPr id="53" name="Lin Energy"/>
          <p:cNvGrpSpPr/>
          <p:nvPr/>
        </p:nvGrpSpPr>
        <p:grpSpPr>
          <a:xfrm>
            <a:off x="2241550" y="2286000"/>
            <a:ext cx="4575176" cy="1879601"/>
            <a:chOff x="2241550" y="2286000"/>
            <a:chExt cx="4575176" cy="1879601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260725" y="2295525"/>
              <a:ext cx="2082800" cy="52387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" name="Bforce"/>
            <p:cNvGrpSpPr/>
            <p:nvPr/>
          </p:nvGrpSpPr>
          <p:grpSpPr>
            <a:xfrm>
              <a:off x="3225800" y="2379663"/>
              <a:ext cx="2154238" cy="217488"/>
              <a:chOff x="3225800" y="2379663"/>
              <a:chExt cx="2154238" cy="217488"/>
            </a:xfrm>
          </p:grpSpPr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4837113" y="2559050"/>
                <a:ext cx="508000" cy="1588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0" y="0"/>
                  </a:cxn>
                </a:cxnLst>
                <a:rect l="0" t="0" r="r" b="b"/>
                <a:pathLst>
                  <a:path w="320" h="1">
                    <a:moveTo>
                      <a:pt x="319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243263" y="2554288"/>
                <a:ext cx="508000" cy="1588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0" y="0"/>
                  </a:cxn>
                </a:cxnLst>
                <a:rect l="0" t="0" r="r" b="b"/>
                <a:pathLst>
                  <a:path w="320" h="1">
                    <a:moveTo>
                      <a:pt x="319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5353050" y="2379663"/>
                <a:ext cx="1588" cy="180975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" h="114">
                    <a:moveTo>
                      <a:pt x="0" y="113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251200" y="2379663"/>
                <a:ext cx="1588" cy="180975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" h="114">
                    <a:moveTo>
                      <a:pt x="0" y="113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5" name="B force"/>
              <p:cNvGrpSpPr/>
              <p:nvPr/>
            </p:nvGrpSpPr>
            <p:grpSpPr>
              <a:xfrm>
                <a:off x="3225800" y="2381250"/>
                <a:ext cx="2154238" cy="215901"/>
                <a:chOff x="3225800" y="2381250"/>
                <a:chExt cx="2154238" cy="215901"/>
              </a:xfrm>
            </p:grpSpPr>
            <p:sp>
              <p:nvSpPr>
                <p:cNvPr id="33" name="Freeform 34"/>
                <p:cNvSpPr>
                  <a:spLocks/>
                </p:cNvSpPr>
                <p:nvPr/>
              </p:nvSpPr>
              <p:spPr bwMode="auto">
                <a:xfrm>
                  <a:off x="4840288" y="2516188"/>
                  <a:ext cx="58738" cy="42863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27">
                      <a:moveTo>
                        <a:pt x="0" y="26"/>
                      </a:moveTo>
                      <a:lnTo>
                        <a:pt x="3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5"/>
                <p:cNvSpPr>
                  <a:spLocks/>
                </p:cNvSpPr>
                <p:nvPr/>
              </p:nvSpPr>
              <p:spPr bwMode="auto">
                <a:xfrm>
                  <a:off x="4837113" y="2557463"/>
                  <a:ext cx="65088" cy="396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24"/>
                    </a:cxn>
                  </a:cxnLst>
                  <a:rect l="0" t="0" r="r" b="b"/>
                  <a:pathLst>
                    <a:path w="41" h="25">
                      <a:moveTo>
                        <a:pt x="0" y="0"/>
                      </a:moveTo>
                      <a:lnTo>
                        <a:pt x="40" y="2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6"/>
                <p:cNvSpPr>
                  <a:spLocks/>
                </p:cNvSpPr>
                <p:nvPr/>
              </p:nvSpPr>
              <p:spPr bwMode="auto">
                <a:xfrm>
                  <a:off x="5321300" y="2384425"/>
                  <a:ext cx="25400" cy="65088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" h="41">
                      <a:moveTo>
                        <a:pt x="15" y="0"/>
                      </a:moveTo>
                      <a:lnTo>
                        <a:pt x="0" y="4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5351463" y="2384425"/>
                  <a:ext cx="28575" cy="47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29"/>
                    </a:cxn>
                  </a:cxnLst>
                  <a:rect l="0" t="0" r="r" b="b"/>
                  <a:pathLst>
                    <a:path w="18" h="30">
                      <a:moveTo>
                        <a:pt x="0" y="0"/>
                      </a:moveTo>
                      <a:lnTo>
                        <a:pt x="17" y="29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8"/>
                <p:cNvSpPr>
                  <a:spLocks/>
                </p:cNvSpPr>
                <p:nvPr/>
              </p:nvSpPr>
              <p:spPr bwMode="auto">
                <a:xfrm>
                  <a:off x="3225800" y="2381250"/>
                  <a:ext cx="23813" cy="5715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5" h="36">
                      <a:moveTo>
                        <a:pt x="14" y="0"/>
                      </a:moveTo>
                      <a:lnTo>
                        <a:pt x="0" y="35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9"/>
                <p:cNvSpPr>
                  <a:spLocks/>
                </p:cNvSpPr>
                <p:nvPr/>
              </p:nvSpPr>
              <p:spPr bwMode="auto">
                <a:xfrm>
                  <a:off x="3252788" y="2381250"/>
                  <a:ext cx="31750" cy="50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31"/>
                    </a:cxn>
                  </a:cxnLst>
                  <a:rect l="0" t="0" r="r" b="b"/>
                  <a:pathLst>
                    <a:path w="20" h="32">
                      <a:moveTo>
                        <a:pt x="0" y="0"/>
                      </a:moveTo>
                      <a:lnTo>
                        <a:pt x="19" y="31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40"/>
                <p:cNvSpPr>
                  <a:spLocks/>
                </p:cNvSpPr>
                <p:nvPr/>
              </p:nvSpPr>
              <p:spPr bwMode="auto">
                <a:xfrm>
                  <a:off x="3695700" y="2520950"/>
                  <a:ext cx="52388" cy="39688"/>
                </a:xfrm>
                <a:custGeom>
                  <a:avLst/>
                  <a:gdLst/>
                  <a:ahLst/>
                  <a:cxnLst>
                    <a:cxn ang="0">
                      <a:pos x="32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25">
                      <a:moveTo>
                        <a:pt x="32" y="2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41"/>
                <p:cNvSpPr>
                  <a:spLocks/>
                </p:cNvSpPr>
                <p:nvPr/>
              </p:nvSpPr>
              <p:spPr bwMode="auto">
                <a:xfrm>
                  <a:off x="3706813" y="2554288"/>
                  <a:ext cx="41275" cy="3651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6" h="23">
                      <a:moveTo>
                        <a:pt x="25" y="0"/>
                      </a:moveTo>
                      <a:lnTo>
                        <a:pt x="0" y="22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46" name="Object 47"/>
            <p:cNvGraphicFramePr>
              <a:graphicFrameLocks noChangeAspect="1"/>
            </p:cNvGraphicFramePr>
            <p:nvPr/>
          </p:nvGraphicFramePr>
          <p:xfrm>
            <a:off x="2241550" y="2378075"/>
            <a:ext cx="8985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4" name="Equation" r:id="rId5" imgW="533160" imgH="215640" progId="Equation.3">
                    <p:embed/>
                  </p:oleObj>
                </mc:Choice>
                <mc:Fallback>
                  <p:oleObj name="Equation" r:id="rId5" imgW="5331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550" y="2378075"/>
                          <a:ext cx="898525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6" name="Bforce ion"/>
            <p:cNvGrpSpPr/>
            <p:nvPr/>
          </p:nvGrpSpPr>
          <p:grpSpPr>
            <a:xfrm>
              <a:off x="3733800" y="2286000"/>
              <a:ext cx="1143001" cy="573088"/>
              <a:chOff x="3749675" y="2270125"/>
              <a:chExt cx="1143001" cy="573088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783138" y="2733675"/>
                <a:ext cx="109538" cy="39688"/>
              </a:xfrm>
              <a:custGeom>
                <a:avLst/>
                <a:gdLst/>
                <a:ahLst/>
                <a:cxnLst>
                  <a:cxn ang="0">
                    <a:pos x="68" y="24"/>
                  </a:cxn>
                  <a:cxn ang="0">
                    <a:pos x="0" y="0"/>
                  </a:cxn>
                </a:cxnLst>
                <a:rect l="0" t="0" r="r" b="b"/>
                <a:pathLst>
                  <a:path w="69" h="25">
                    <a:moveTo>
                      <a:pt x="68" y="2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814888" y="2774950"/>
                <a:ext cx="77788" cy="6826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2"/>
                  </a:cxn>
                </a:cxnLst>
                <a:rect l="0" t="0" r="r" b="b"/>
                <a:pathLst>
                  <a:path w="49" h="43">
                    <a:moveTo>
                      <a:pt x="48" y="0"/>
                    </a:moveTo>
                    <a:lnTo>
                      <a:pt x="0" y="42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749675" y="2270125"/>
                <a:ext cx="71438" cy="5715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44" y="0"/>
                  </a:cxn>
                </a:cxnLst>
                <a:rect l="0" t="0" r="r" b="b"/>
                <a:pathLst>
                  <a:path w="45" h="36">
                    <a:moveTo>
                      <a:pt x="0" y="35"/>
                    </a:moveTo>
                    <a:lnTo>
                      <a:pt x="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757613" y="2322513"/>
                <a:ext cx="920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8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57" y="18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Linear Energy"/>
            <p:cNvGrpSpPr>
              <a:grpSpLocks/>
            </p:cNvGrpSpPr>
            <p:nvPr/>
          </p:nvGrpSpPr>
          <p:grpSpPr bwMode="auto">
            <a:xfrm>
              <a:off x="5741988" y="2386013"/>
              <a:ext cx="1074738" cy="1779588"/>
              <a:chOff x="3643" y="1612"/>
              <a:chExt cx="677" cy="1121"/>
            </a:xfrm>
          </p:grpSpPr>
          <p:sp>
            <p:nvSpPr>
              <p:cNvPr id="56" name="Rectangle 90"/>
              <p:cNvSpPr>
                <a:spLocks noChangeArrowheads="1"/>
              </p:cNvSpPr>
              <p:nvPr/>
            </p:nvSpPr>
            <p:spPr bwMode="auto">
              <a:xfrm>
                <a:off x="3643" y="1612"/>
                <a:ext cx="677" cy="481"/>
              </a:xfrm>
              <a:prstGeom prst="rect">
                <a:avLst/>
              </a:prstGeom>
              <a:noFill/>
              <a:ln w="25400">
                <a:solidFill>
                  <a:srgbClr val="2F13FF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Linear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Energy</a:t>
                </a:r>
              </a:p>
            </p:txBody>
          </p:sp>
          <p:sp>
            <p:nvSpPr>
              <p:cNvPr id="57" name="Freeform 91"/>
              <p:cNvSpPr>
                <a:spLocks/>
              </p:cNvSpPr>
              <p:nvPr/>
            </p:nvSpPr>
            <p:spPr bwMode="auto">
              <a:xfrm>
                <a:off x="3805" y="2160"/>
                <a:ext cx="353" cy="573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204" y="34"/>
                  </a:cxn>
                  <a:cxn ang="0">
                    <a:pos x="236" y="73"/>
                  </a:cxn>
                  <a:cxn ang="0">
                    <a:pos x="273" y="116"/>
                  </a:cxn>
                  <a:cxn ang="0">
                    <a:pos x="308" y="157"/>
                  </a:cxn>
                  <a:cxn ang="0">
                    <a:pos x="336" y="190"/>
                  </a:cxn>
                  <a:cxn ang="0">
                    <a:pos x="351" y="208"/>
                  </a:cxn>
                  <a:cxn ang="0">
                    <a:pos x="340" y="209"/>
                  </a:cxn>
                  <a:cxn ang="0">
                    <a:pos x="284" y="209"/>
                  </a:cxn>
                  <a:cxn ang="0">
                    <a:pos x="264" y="216"/>
                  </a:cxn>
                  <a:cxn ang="0">
                    <a:pos x="264" y="256"/>
                  </a:cxn>
                  <a:cxn ang="0">
                    <a:pos x="264" y="300"/>
                  </a:cxn>
                  <a:cxn ang="0">
                    <a:pos x="264" y="346"/>
                  </a:cxn>
                  <a:cxn ang="0">
                    <a:pos x="264" y="394"/>
                  </a:cxn>
                  <a:cxn ang="0">
                    <a:pos x="264" y="444"/>
                  </a:cxn>
                  <a:cxn ang="0">
                    <a:pos x="264" y="494"/>
                  </a:cxn>
                  <a:cxn ang="0">
                    <a:pos x="264" y="543"/>
                  </a:cxn>
                  <a:cxn ang="0">
                    <a:pos x="264" y="592"/>
                  </a:cxn>
                  <a:cxn ang="0">
                    <a:pos x="264" y="638"/>
                  </a:cxn>
                  <a:cxn ang="0">
                    <a:pos x="264" y="681"/>
                  </a:cxn>
                  <a:cxn ang="0">
                    <a:pos x="264" y="721"/>
                  </a:cxn>
                  <a:cxn ang="0">
                    <a:pos x="264" y="757"/>
                  </a:cxn>
                  <a:cxn ang="0">
                    <a:pos x="264" y="787"/>
                  </a:cxn>
                  <a:cxn ang="0">
                    <a:pos x="264" y="811"/>
                  </a:cxn>
                  <a:cxn ang="0">
                    <a:pos x="264" y="828"/>
                  </a:cxn>
                  <a:cxn ang="0">
                    <a:pos x="264" y="838"/>
                  </a:cxn>
                  <a:cxn ang="0">
                    <a:pos x="263" y="840"/>
                  </a:cxn>
                  <a:cxn ang="0">
                    <a:pos x="234" y="840"/>
                  </a:cxn>
                  <a:cxn ang="0">
                    <a:pos x="181" y="840"/>
                  </a:cxn>
                  <a:cxn ang="0">
                    <a:pos x="125" y="840"/>
                  </a:cxn>
                  <a:cxn ang="0">
                    <a:pos x="90" y="840"/>
                  </a:cxn>
                  <a:cxn ang="0">
                    <a:pos x="88" y="839"/>
                  </a:cxn>
                  <a:cxn ang="0">
                    <a:pos x="88" y="830"/>
                  </a:cxn>
                  <a:cxn ang="0">
                    <a:pos x="88" y="814"/>
                  </a:cxn>
                  <a:cxn ang="0">
                    <a:pos x="88" y="791"/>
                  </a:cxn>
                  <a:cxn ang="0">
                    <a:pos x="88" y="762"/>
                  </a:cxn>
                  <a:cxn ang="0">
                    <a:pos x="88" y="727"/>
                  </a:cxn>
                  <a:cxn ang="0">
                    <a:pos x="88" y="688"/>
                  </a:cxn>
                  <a:cxn ang="0">
                    <a:pos x="88" y="645"/>
                  </a:cxn>
                  <a:cxn ang="0">
                    <a:pos x="88" y="600"/>
                  </a:cxn>
                  <a:cxn ang="0">
                    <a:pos x="88" y="552"/>
                  </a:cxn>
                  <a:cxn ang="0">
                    <a:pos x="88" y="502"/>
                  </a:cxn>
                  <a:cxn ang="0">
                    <a:pos x="88" y="452"/>
                  </a:cxn>
                  <a:cxn ang="0">
                    <a:pos x="88" y="403"/>
                  </a:cxn>
                  <a:cxn ang="0">
                    <a:pos x="88" y="354"/>
                  </a:cxn>
                  <a:cxn ang="0">
                    <a:pos x="88" y="307"/>
                  </a:cxn>
                  <a:cxn ang="0">
                    <a:pos x="88" y="263"/>
                  </a:cxn>
                  <a:cxn ang="0">
                    <a:pos x="88" y="222"/>
                  </a:cxn>
                  <a:cxn ang="0">
                    <a:pos x="76" y="209"/>
                  </a:cxn>
                  <a:cxn ang="0">
                    <a:pos x="20" y="209"/>
                  </a:cxn>
                  <a:cxn ang="0">
                    <a:pos x="0" y="209"/>
                  </a:cxn>
                  <a:cxn ang="0">
                    <a:pos x="12" y="194"/>
                  </a:cxn>
                  <a:cxn ang="0">
                    <a:pos x="38" y="163"/>
                  </a:cxn>
                  <a:cxn ang="0">
                    <a:pos x="72" y="124"/>
                  </a:cxn>
                  <a:cxn ang="0">
                    <a:pos x="109" y="80"/>
                  </a:cxn>
                  <a:cxn ang="0">
                    <a:pos x="142" y="40"/>
                  </a:cxn>
                  <a:cxn ang="0">
                    <a:pos x="166" y="11"/>
                  </a:cxn>
                  <a:cxn ang="0">
                    <a:pos x="176" y="0"/>
                  </a:cxn>
                </a:cxnLst>
                <a:rect l="0" t="0" r="r" b="b"/>
                <a:pathLst>
                  <a:path w="353" h="841">
                    <a:moveTo>
                      <a:pt x="176" y="0"/>
                    </a:moveTo>
                    <a:lnTo>
                      <a:pt x="176" y="1"/>
                    </a:lnTo>
                    <a:lnTo>
                      <a:pt x="177" y="2"/>
                    </a:lnTo>
                    <a:lnTo>
                      <a:pt x="178" y="3"/>
                    </a:lnTo>
                    <a:lnTo>
                      <a:pt x="180" y="5"/>
                    </a:lnTo>
                    <a:lnTo>
                      <a:pt x="182" y="8"/>
                    </a:lnTo>
                    <a:lnTo>
                      <a:pt x="185" y="11"/>
                    </a:lnTo>
                    <a:lnTo>
                      <a:pt x="188" y="15"/>
                    </a:lnTo>
                    <a:lnTo>
                      <a:pt x="192" y="19"/>
                    </a:lnTo>
                    <a:lnTo>
                      <a:pt x="196" y="24"/>
                    </a:lnTo>
                    <a:lnTo>
                      <a:pt x="200" y="29"/>
                    </a:lnTo>
                    <a:lnTo>
                      <a:pt x="204" y="34"/>
                    </a:lnTo>
                    <a:lnTo>
                      <a:pt x="209" y="40"/>
                    </a:lnTo>
                    <a:lnTo>
                      <a:pt x="214" y="46"/>
                    </a:lnTo>
                    <a:lnTo>
                      <a:pt x="220" y="53"/>
                    </a:lnTo>
                    <a:lnTo>
                      <a:pt x="225" y="59"/>
                    </a:lnTo>
                    <a:lnTo>
                      <a:pt x="231" y="66"/>
                    </a:lnTo>
                    <a:lnTo>
                      <a:pt x="236" y="73"/>
                    </a:lnTo>
                    <a:lnTo>
                      <a:pt x="242" y="80"/>
                    </a:lnTo>
                    <a:lnTo>
                      <a:pt x="248" y="87"/>
                    </a:lnTo>
                    <a:lnTo>
                      <a:pt x="254" y="94"/>
                    </a:lnTo>
                    <a:lnTo>
                      <a:pt x="261" y="102"/>
                    </a:lnTo>
                    <a:lnTo>
                      <a:pt x="267" y="109"/>
                    </a:lnTo>
                    <a:lnTo>
                      <a:pt x="273" y="116"/>
                    </a:lnTo>
                    <a:lnTo>
                      <a:pt x="279" y="124"/>
                    </a:lnTo>
                    <a:lnTo>
                      <a:pt x="285" y="131"/>
                    </a:lnTo>
                    <a:lnTo>
                      <a:pt x="291" y="138"/>
                    </a:lnTo>
                    <a:lnTo>
                      <a:pt x="297" y="144"/>
                    </a:lnTo>
                    <a:lnTo>
                      <a:pt x="302" y="151"/>
                    </a:lnTo>
                    <a:lnTo>
                      <a:pt x="308" y="157"/>
                    </a:lnTo>
                    <a:lnTo>
                      <a:pt x="313" y="163"/>
                    </a:lnTo>
                    <a:lnTo>
                      <a:pt x="318" y="169"/>
                    </a:lnTo>
                    <a:lnTo>
                      <a:pt x="323" y="175"/>
                    </a:lnTo>
                    <a:lnTo>
                      <a:pt x="328" y="181"/>
                    </a:lnTo>
                    <a:lnTo>
                      <a:pt x="332" y="186"/>
                    </a:lnTo>
                    <a:lnTo>
                      <a:pt x="336" y="190"/>
                    </a:lnTo>
                    <a:lnTo>
                      <a:pt x="339" y="194"/>
                    </a:lnTo>
                    <a:lnTo>
                      <a:pt x="342" y="198"/>
                    </a:lnTo>
                    <a:lnTo>
                      <a:pt x="345" y="202"/>
                    </a:lnTo>
                    <a:lnTo>
                      <a:pt x="347" y="204"/>
                    </a:lnTo>
                    <a:lnTo>
                      <a:pt x="349" y="206"/>
                    </a:lnTo>
                    <a:lnTo>
                      <a:pt x="351" y="208"/>
                    </a:lnTo>
                    <a:lnTo>
                      <a:pt x="351" y="209"/>
                    </a:lnTo>
                    <a:lnTo>
                      <a:pt x="352" y="209"/>
                    </a:lnTo>
                    <a:lnTo>
                      <a:pt x="352" y="209"/>
                    </a:lnTo>
                    <a:lnTo>
                      <a:pt x="350" y="209"/>
                    </a:lnTo>
                    <a:lnTo>
                      <a:pt x="346" y="209"/>
                    </a:lnTo>
                    <a:lnTo>
                      <a:pt x="340" y="209"/>
                    </a:lnTo>
                    <a:lnTo>
                      <a:pt x="332" y="209"/>
                    </a:lnTo>
                    <a:lnTo>
                      <a:pt x="323" y="209"/>
                    </a:lnTo>
                    <a:lnTo>
                      <a:pt x="313" y="209"/>
                    </a:lnTo>
                    <a:lnTo>
                      <a:pt x="303" y="209"/>
                    </a:lnTo>
                    <a:lnTo>
                      <a:pt x="293" y="209"/>
                    </a:lnTo>
                    <a:lnTo>
                      <a:pt x="284" y="209"/>
                    </a:lnTo>
                    <a:lnTo>
                      <a:pt x="276" y="209"/>
                    </a:lnTo>
                    <a:lnTo>
                      <a:pt x="269" y="209"/>
                    </a:lnTo>
                    <a:lnTo>
                      <a:pt x="265" y="209"/>
                    </a:lnTo>
                    <a:lnTo>
                      <a:pt x="264" y="209"/>
                    </a:lnTo>
                    <a:lnTo>
                      <a:pt x="264" y="209"/>
                    </a:lnTo>
                    <a:lnTo>
                      <a:pt x="264" y="216"/>
                    </a:lnTo>
                    <a:lnTo>
                      <a:pt x="264" y="222"/>
                    </a:lnTo>
                    <a:lnTo>
                      <a:pt x="264" y="229"/>
                    </a:lnTo>
                    <a:lnTo>
                      <a:pt x="264" y="235"/>
                    </a:lnTo>
                    <a:lnTo>
                      <a:pt x="264" y="242"/>
                    </a:lnTo>
                    <a:lnTo>
                      <a:pt x="264" y="249"/>
                    </a:lnTo>
                    <a:lnTo>
                      <a:pt x="264" y="256"/>
                    </a:lnTo>
                    <a:lnTo>
                      <a:pt x="264" y="263"/>
                    </a:lnTo>
                    <a:lnTo>
                      <a:pt x="264" y="270"/>
                    </a:lnTo>
                    <a:lnTo>
                      <a:pt x="264" y="277"/>
                    </a:lnTo>
                    <a:lnTo>
                      <a:pt x="264" y="285"/>
                    </a:lnTo>
                    <a:lnTo>
                      <a:pt x="264" y="292"/>
                    </a:lnTo>
                    <a:lnTo>
                      <a:pt x="264" y="300"/>
                    </a:lnTo>
                    <a:lnTo>
                      <a:pt x="264" y="307"/>
                    </a:lnTo>
                    <a:lnTo>
                      <a:pt x="264" y="315"/>
                    </a:lnTo>
                    <a:lnTo>
                      <a:pt x="264" y="323"/>
                    </a:lnTo>
                    <a:lnTo>
                      <a:pt x="264" y="330"/>
                    </a:lnTo>
                    <a:lnTo>
                      <a:pt x="264" y="338"/>
                    </a:lnTo>
                    <a:lnTo>
                      <a:pt x="264" y="346"/>
                    </a:lnTo>
                    <a:lnTo>
                      <a:pt x="264" y="354"/>
                    </a:lnTo>
                    <a:lnTo>
                      <a:pt x="264" y="362"/>
                    </a:lnTo>
                    <a:lnTo>
                      <a:pt x="264" y="370"/>
                    </a:lnTo>
                    <a:lnTo>
                      <a:pt x="264" y="378"/>
                    </a:lnTo>
                    <a:lnTo>
                      <a:pt x="264" y="386"/>
                    </a:lnTo>
                    <a:lnTo>
                      <a:pt x="264" y="394"/>
                    </a:lnTo>
                    <a:lnTo>
                      <a:pt x="264" y="403"/>
                    </a:lnTo>
                    <a:lnTo>
                      <a:pt x="264" y="411"/>
                    </a:lnTo>
                    <a:lnTo>
                      <a:pt x="264" y="419"/>
                    </a:lnTo>
                    <a:lnTo>
                      <a:pt x="264" y="427"/>
                    </a:lnTo>
                    <a:lnTo>
                      <a:pt x="264" y="436"/>
                    </a:lnTo>
                    <a:lnTo>
                      <a:pt x="264" y="444"/>
                    </a:lnTo>
                    <a:lnTo>
                      <a:pt x="264" y="452"/>
                    </a:lnTo>
                    <a:lnTo>
                      <a:pt x="264" y="461"/>
                    </a:lnTo>
                    <a:lnTo>
                      <a:pt x="264" y="469"/>
                    </a:lnTo>
                    <a:lnTo>
                      <a:pt x="264" y="477"/>
                    </a:lnTo>
                    <a:lnTo>
                      <a:pt x="264" y="486"/>
                    </a:lnTo>
                    <a:lnTo>
                      <a:pt x="264" y="494"/>
                    </a:lnTo>
                    <a:lnTo>
                      <a:pt x="264" y="502"/>
                    </a:lnTo>
                    <a:lnTo>
                      <a:pt x="264" y="511"/>
                    </a:lnTo>
                    <a:lnTo>
                      <a:pt x="264" y="519"/>
                    </a:lnTo>
                    <a:lnTo>
                      <a:pt x="264" y="527"/>
                    </a:lnTo>
                    <a:lnTo>
                      <a:pt x="264" y="535"/>
                    </a:lnTo>
                    <a:lnTo>
                      <a:pt x="264" y="543"/>
                    </a:lnTo>
                    <a:lnTo>
                      <a:pt x="264" y="552"/>
                    </a:lnTo>
                    <a:lnTo>
                      <a:pt x="264" y="560"/>
                    </a:lnTo>
                    <a:lnTo>
                      <a:pt x="264" y="568"/>
                    </a:lnTo>
                    <a:lnTo>
                      <a:pt x="264" y="576"/>
                    </a:lnTo>
                    <a:lnTo>
                      <a:pt x="264" y="584"/>
                    </a:lnTo>
                    <a:lnTo>
                      <a:pt x="264" y="592"/>
                    </a:lnTo>
                    <a:lnTo>
                      <a:pt x="264" y="600"/>
                    </a:lnTo>
                    <a:lnTo>
                      <a:pt x="264" y="607"/>
                    </a:lnTo>
                    <a:lnTo>
                      <a:pt x="264" y="615"/>
                    </a:lnTo>
                    <a:lnTo>
                      <a:pt x="264" y="623"/>
                    </a:lnTo>
                    <a:lnTo>
                      <a:pt x="264" y="630"/>
                    </a:lnTo>
                    <a:lnTo>
                      <a:pt x="264" y="638"/>
                    </a:lnTo>
                    <a:lnTo>
                      <a:pt x="264" y="645"/>
                    </a:lnTo>
                    <a:lnTo>
                      <a:pt x="264" y="653"/>
                    </a:lnTo>
                    <a:lnTo>
                      <a:pt x="264" y="660"/>
                    </a:lnTo>
                    <a:lnTo>
                      <a:pt x="264" y="667"/>
                    </a:lnTo>
                    <a:lnTo>
                      <a:pt x="264" y="674"/>
                    </a:lnTo>
                    <a:lnTo>
                      <a:pt x="264" y="681"/>
                    </a:lnTo>
                    <a:lnTo>
                      <a:pt x="264" y="688"/>
                    </a:lnTo>
                    <a:lnTo>
                      <a:pt x="264" y="695"/>
                    </a:lnTo>
                    <a:lnTo>
                      <a:pt x="264" y="702"/>
                    </a:lnTo>
                    <a:lnTo>
                      <a:pt x="264" y="708"/>
                    </a:lnTo>
                    <a:lnTo>
                      <a:pt x="264" y="715"/>
                    </a:lnTo>
                    <a:lnTo>
                      <a:pt x="264" y="721"/>
                    </a:lnTo>
                    <a:lnTo>
                      <a:pt x="264" y="727"/>
                    </a:lnTo>
                    <a:lnTo>
                      <a:pt x="264" y="733"/>
                    </a:lnTo>
                    <a:lnTo>
                      <a:pt x="264" y="739"/>
                    </a:lnTo>
                    <a:lnTo>
                      <a:pt x="264" y="745"/>
                    </a:lnTo>
                    <a:lnTo>
                      <a:pt x="264" y="751"/>
                    </a:lnTo>
                    <a:lnTo>
                      <a:pt x="264" y="757"/>
                    </a:lnTo>
                    <a:lnTo>
                      <a:pt x="264" y="762"/>
                    </a:lnTo>
                    <a:lnTo>
                      <a:pt x="264" y="767"/>
                    </a:lnTo>
                    <a:lnTo>
                      <a:pt x="264" y="772"/>
                    </a:lnTo>
                    <a:lnTo>
                      <a:pt x="264" y="777"/>
                    </a:lnTo>
                    <a:lnTo>
                      <a:pt x="264" y="782"/>
                    </a:lnTo>
                    <a:lnTo>
                      <a:pt x="264" y="787"/>
                    </a:lnTo>
                    <a:lnTo>
                      <a:pt x="264" y="791"/>
                    </a:lnTo>
                    <a:lnTo>
                      <a:pt x="264" y="795"/>
                    </a:lnTo>
                    <a:lnTo>
                      <a:pt x="264" y="800"/>
                    </a:lnTo>
                    <a:lnTo>
                      <a:pt x="264" y="804"/>
                    </a:lnTo>
                    <a:lnTo>
                      <a:pt x="264" y="807"/>
                    </a:lnTo>
                    <a:lnTo>
                      <a:pt x="264" y="811"/>
                    </a:lnTo>
                    <a:lnTo>
                      <a:pt x="264" y="814"/>
                    </a:lnTo>
                    <a:lnTo>
                      <a:pt x="264" y="817"/>
                    </a:lnTo>
                    <a:lnTo>
                      <a:pt x="264" y="820"/>
                    </a:lnTo>
                    <a:lnTo>
                      <a:pt x="264" y="823"/>
                    </a:lnTo>
                    <a:lnTo>
                      <a:pt x="264" y="826"/>
                    </a:lnTo>
                    <a:lnTo>
                      <a:pt x="264" y="828"/>
                    </a:lnTo>
                    <a:lnTo>
                      <a:pt x="264" y="830"/>
                    </a:lnTo>
                    <a:lnTo>
                      <a:pt x="264" y="832"/>
                    </a:lnTo>
                    <a:lnTo>
                      <a:pt x="264" y="834"/>
                    </a:lnTo>
                    <a:lnTo>
                      <a:pt x="264" y="836"/>
                    </a:lnTo>
                    <a:lnTo>
                      <a:pt x="264" y="837"/>
                    </a:lnTo>
                    <a:lnTo>
                      <a:pt x="264" y="838"/>
                    </a:lnTo>
                    <a:lnTo>
                      <a:pt x="264" y="839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3" y="840"/>
                    </a:lnTo>
                    <a:lnTo>
                      <a:pt x="261" y="840"/>
                    </a:lnTo>
                    <a:lnTo>
                      <a:pt x="258" y="840"/>
                    </a:lnTo>
                    <a:lnTo>
                      <a:pt x="253" y="840"/>
                    </a:lnTo>
                    <a:lnTo>
                      <a:pt x="248" y="840"/>
                    </a:lnTo>
                    <a:lnTo>
                      <a:pt x="241" y="840"/>
                    </a:lnTo>
                    <a:lnTo>
                      <a:pt x="234" y="840"/>
                    </a:lnTo>
                    <a:lnTo>
                      <a:pt x="226" y="840"/>
                    </a:lnTo>
                    <a:lnTo>
                      <a:pt x="218" y="840"/>
                    </a:lnTo>
                    <a:lnTo>
                      <a:pt x="209" y="840"/>
                    </a:lnTo>
                    <a:lnTo>
                      <a:pt x="200" y="840"/>
                    </a:lnTo>
                    <a:lnTo>
                      <a:pt x="190" y="840"/>
                    </a:lnTo>
                    <a:lnTo>
                      <a:pt x="181" y="840"/>
                    </a:lnTo>
                    <a:lnTo>
                      <a:pt x="171" y="840"/>
                    </a:lnTo>
                    <a:lnTo>
                      <a:pt x="161" y="840"/>
                    </a:lnTo>
                    <a:lnTo>
                      <a:pt x="152" y="840"/>
                    </a:lnTo>
                    <a:lnTo>
                      <a:pt x="142" y="840"/>
                    </a:lnTo>
                    <a:lnTo>
                      <a:pt x="133" y="840"/>
                    </a:lnTo>
                    <a:lnTo>
                      <a:pt x="125" y="840"/>
                    </a:lnTo>
                    <a:lnTo>
                      <a:pt x="117" y="840"/>
                    </a:lnTo>
                    <a:lnTo>
                      <a:pt x="110" y="840"/>
                    </a:lnTo>
                    <a:lnTo>
                      <a:pt x="104" y="840"/>
                    </a:lnTo>
                    <a:lnTo>
                      <a:pt x="98" y="840"/>
                    </a:lnTo>
                    <a:lnTo>
                      <a:pt x="94" y="840"/>
                    </a:lnTo>
                    <a:lnTo>
                      <a:pt x="90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39"/>
                    </a:lnTo>
                    <a:lnTo>
                      <a:pt x="88" y="838"/>
                    </a:lnTo>
                    <a:lnTo>
                      <a:pt x="88" y="837"/>
                    </a:lnTo>
                    <a:lnTo>
                      <a:pt x="88" y="836"/>
                    </a:lnTo>
                    <a:lnTo>
                      <a:pt x="88" y="834"/>
                    </a:lnTo>
                    <a:lnTo>
                      <a:pt x="88" y="832"/>
                    </a:lnTo>
                    <a:lnTo>
                      <a:pt x="88" y="830"/>
                    </a:lnTo>
                    <a:lnTo>
                      <a:pt x="88" y="828"/>
                    </a:lnTo>
                    <a:lnTo>
                      <a:pt x="88" y="826"/>
                    </a:lnTo>
                    <a:lnTo>
                      <a:pt x="88" y="823"/>
                    </a:lnTo>
                    <a:lnTo>
                      <a:pt x="88" y="820"/>
                    </a:lnTo>
                    <a:lnTo>
                      <a:pt x="88" y="817"/>
                    </a:lnTo>
                    <a:lnTo>
                      <a:pt x="88" y="814"/>
                    </a:lnTo>
                    <a:lnTo>
                      <a:pt x="88" y="811"/>
                    </a:lnTo>
                    <a:lnTo>
                      <a:pt x="88" y="807"/>
                    </a:lnTo>
                    <a:lnTo>
                      <a:pt x="88" y="804"/>
                    </a:lnTo>
                    <a:lnTo>
                      <a:pt x="88" y="800"/>
                    </a:lnTo>
                    <a:lnTo>
                      <a:pt x="88" y="795"/>
                    </a:lnTo>
                    <a:lnTo>
                      <a:pt x="88" y="791"/>
                    </a:lnTo>
                    <a:lnTo>
                      <a:pt x="88" y="787"/>
                    </a:lnTo>
                    <a:lnTo>
                      <a:pt x="88" y="782"/>
                    </a:lnTo>
                    <a:lnTo>
                      <a:pt x="88" y="777"/>
                    </a:lnTo>
                    <a:lnTo>
                      <a:pt x="88" y="772"/>
                    </a:lnTo>
                    <a:lnTo>
                      <a:pt x="88" y="767"/>
                    </a:lnTo>
                    <a:lnTo>
                      <a:pt x="88" y="762"/>
                    </a:lnTo>
                    <a:lnTo>
                      <a:pt x="88" y="757"/>
                    </a:lnTo>
                    <a:lnTo>
                      <a:pt x="88" y="751"/>
                    </a:lnTo>
                    <a:lnTo>
                      <a:pt x="88" y="745"/>
                    </a:lnTo>
                    <a:lnTo>
                      <a:pt x="88" y="739"/>
                    </a:lnTo>
                    <a:lnTo>
                      <a:pt x="88" y="733"/>
                    </a:lnTo>
                    <a:lnTo>
                      <a:pt x="88" y="727"/>
                    </a:lnTo>
                    <a:lnTo>
                      <a:pt x="88" y="721"/>
                    </a:lnTo>
                    <a:lnTo>
                      <a:pt x="88" y="715"/>
                    </a:lnTo>
                    <a:lnTo>
                      <a:pt x="88" y="708"/>
                    </a:lnTo>
                    <a:lnTo>
                      <a:pt x="88" y="702"/>
                    </a:lnTo>
                    <a:lnTo>
                      <a:pt x="88" y="695"/>
                    </a:lnTo>
                    <a:lnTo>
                      <a:pt x="88" y="688"/>
                    </a:lnTo>
                    <a:lnTo>
                      <a:pt x="88" y="681"/>
                    </a:lnTo>
                    <a:lnTo>
                      <a:pt x="88" y="674"/>
                    </a:lnTo>
                    <a:lnTo>
                      <a:pt x="88" y="667"/>
                    </a:lnTo>
                    <a:lnTo>
                      <a:pt x="88" y="660"/>
                    </a:lnTo>
                    <a:lnTo>
                      <a:pt x="88" y="653"/>
                    </a:lnTo>
                    <a:lnTo>
                      <a:pt x="88" y="645"/>
                    </a:lnTo>
                    <a:lnTo>
                      <a:pt x="88" y="638"/>
                    </a:lnTo>
                    <a:lnTo>
                      <a:pt x="88" y="630"/>
                    </a:lnTo>
                    <a:lnTo>
                      <a:pt x="88" y="623"/>
                    </a:lnTo>
                    <a:lnTo>
                      <a:pt x="88" y="615"/>
                    </a:lnTo>
                    <a:lnTo>
                      <a:pt x="88" y="607"/>
                    </a:lnTo>
                    <a:lnTo>
                      <a:pt x="88" y="600"/>
                    </a:lnTo>
                    <a:lnTo>
                      <a:pt x="88" y="592"/>
                    </a:lnTo>
                    <a:lnTo>
                      <a:pt x="88" y="584"/>
                    </a:lnTo>
                    <a:lnTo>
                      <a:pt x="88" y="576"/>
                    </a:lnTo>
                    <a:lnTo>
                      <a:pt x="88" y="568"/>
                    </a:lnTo>
                    <a:lnTo>
                      <a:pt x="88" y="560"/>
                    </a:lnTo>
                    <a:lnTo>
                      <a:pt x="88" y="552"/>
                    </a:lnTo>
                    <a:lnTo>
                      <a:pt x="88" y="543"/>
                    </a:lnTo>
                    <a:lnTo>
                      <a:pt x="88" y="535"/>
                    </a:lnTo>
                    <a:lnTo>
                      <a:pt x="88" y="527"/>
                    </a:lnTo>
                    <a:lnTo>
                      <a:pt x="88" y="519"/>
                    </a:lnTo>
                    <a:lnTo>
                      <a:pt x="88" y="511"/>
                    </a:lnTo>
                    <a:lnTo>
                      <a:pt x="88" y="502"/>
                    </a:lnTo>
                    <a:lnTo>
                      <a:pt x="88" y="494"/>
                    </a:lnTo>
                    <a:lnTo>
                      <a:pt x="88" y="486"/>
                    </a:lnTo>
                    <a:lnTo>
                      <a:pt x="88" y="477"/>
                    </a:lnTo>
                    <a:lnTo>
                      <a:pt x="88" y="469"/>
                    </a:lnTo>
                    <a:lnTo>
                      <a:pt x="88" y="461"/>
                    </a:lnTo>
                    <a:lnTo>
                      <a:pt x="88" y="452"/>
                    </a:lnTo>
                    <a:lnTo>
                      <a:pt x="88" y="444"/>
                    </a:lnTo>
                    <a:lnTo>
                      <a:pt x="88" y="436"/>
                    </a:lnTo>
                    <a:lnTo>
                      <a:pt x="88" y="427"/>
                    </a:lnTo>
                    <a:lnTo>
                      <a:pt x="88" y="419"/>
                    </a:lnTo>
                    <a:lnTo>
                      <a:pt x="88" y="411"/>
                    </a:lnTo>
                    <a:lnTo>
                      <a:pt x="88" y="403"/>
                    </a:lnTo>
                    <a:lnTo>
                      <a:pt x="88" y="394"/>
                    </a:lnTo>
                    <a:lnTo>
                      <a:pt x="88" y="386"/>
                    </a:lnTo>
                    <a:lnTo>
                      <a:pt x="88" y="378"/>
                    </a:lnTo>
                    <a:lnTo>
                      <a:pt x="88" y="370"/>
                    </a:lnTo>
                    <a:lnTo>
                      <a:pt x="88" y="362"/>
                    </a:lnTo>
                    <a:lnTo>
                      <a:pt x="88" y="354"/>
                    </a:lnTo>
                    <a:lnTo>
                      <a:pt x="88" y="346"/>
                    </a:lnTo>
                    <a:lnTo>
                      <a:pt x="88" y="338"/>
                    </a:lnTo>
                    <a:lnTo>
                      <a:pt x="88" y="330"/>
                    </a:lnTo>
                    <a:lnTo>
                      <a:pt x="88" y="323"/>
                    </a:lnTo>
                    <a:lnTo>
                      <a:pt x="88" y="315"/>
                    </a:lnTo>
                    <a:lnTo>
                      <a:pt x="88" y="307"/>
                    </a:lnTo>
                    <a:lnTo>
                      <a:pt x="88" y="300"/>
                    </a:lnTo>
                    <a:lnTo>
                      <a:pt x="88" y="292"/>
                    </a:lnTo>
                    <a:lnTo>
                      <a:pt x="88" y="285"/>
                    </a:lnTo>
                    <a:lnTo>
                      <a:pt x="88" y="277"/>
                    </a:lnTo>
                    <a:lnTo>
                      <a:pt x="88" y="270"/>
                    </a:lnTo>
                    <a:lnTo>
                      <a:pt x="88" y="263"/>
                    </a:lnTo>
                    <a:lnTo>
                      <a:pt x="88" y="256"/>
                    </a:lnTo>
                    <a:lnTo>
                      <a:pt x="88" y="249"/>
                    </a:lnTo>
                    <a:lnTo>
                      <a:pt x="88" y="242"/>
                    </a:lnTo>
                    <a:lnTo>
                      <a:pt x="88" y="235"/>
                    </a:lnTo>
                    <a:lnTo>
                      <a:pt x="88" y="229"/>
                    </a:lnTo>
                    <a:lnTo>
                      <a:pt x="88" y="222"/>
                    </a:lnTo>
                    <a:lnTo>
                      <a:pt x="88" y="216"/>
                    </a:lnTo>
                    <a:lnTo>
                      <a:pt x="88" y="209"/>
                    </a:lnTo>
                    <a:lnTo>
                      <a:pt x="88" y="209"/>
                    </a:lnTo>
                    <a:lnTo>
                      <a:pt x="86" y="209"/>
                    </a:lnTo>
                    <a:lnTo>
                      <a:pt x="82" y="209"/>
                    </a:lnTo>
                    <a:lnTo>
                      <a:pt x="76" y="209"/>
                    </a:lnTo>
                    <a:lnTo>
                      <a:pt x="68" y="209"/>
                    </a:lnTo>
                    <a:lnTo>
                      <a:pt x="59" y="209"/>
                    </a:lnTo>
                    <a:lnTo>
                      <a:pt x="49" y="209"/>
                    </a:lnTo>
                    <a:lnTo>
                      <a:pt x="39" y="209"/>
                    </a:lnTo>
                    <a:lnTo>
                      <a:pt x="29" y="209"/>
                    </a:lnTo>
                    <a:lnTo>
                      <a:pt x="20" y="209"/>
                    </a:lnTo>
                    <a:lnTo>
                      <a:pt x="12" y="209"/>
                    </a:lnTo>
                    <a:lnTo>
                      <a:pt x="5" y="209"/>
                    </a:lnTo>
                    <a:lnTo>
                      <a:pt x="1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1" y="208"/>
                    </a:lnTo>
                    <a:lnTo>
                      <a:pt x="2" y="206"/>
                    </a:lnTo>
                    <a:lnTo>
                      <a:pt x="4" y="204"/>
                    </a:lnTo>
                    <a:lnTo>
                      <a:pt x="6" y="202"/>
                    </a:lnTo>
                    <a:lnTo>
                      <a:pt x="9" y="198"/>
                    </a:lnTo>
                    <a:lnTo>
                      <a:pt x="12" y="194"/>
                    </a:lnTo>
                    <a:lnTo>
                      <a:pt x="16" y="190"/>
                    </a:lnTo>
                    <a:lnTo>
                      <a:pt x="20" y="186"/>
                    </a:lnTo>
                    <a:lnTo>
                      <a:pt x="24" y="181"/>
                    </a:lnTo>
                    <a:lnTo>
                      <a:pt x="28" y="175"/>
                    </a:lnTo>
                    <a:lnTo>
                      <a:pt x="33" y="169"/>
                    </a:lnTo>
                    <a:lnTo>
                      <a:pt x="38" y="163"/>
                    </a:lnTo>
                    <a:lnTo>
                      <a:pt x="44" y="157"/>
                    </a:lnTo>
                    <a:lnTo>
                      <a:pt x="49" y="151"/>
                    </a:lnTo>
                    <a:lnTo>
                      <a:pt x="55" y="144"/>
                    </a:lnTo>
                    <a:lnTo>
                      <a:pt x="60" y="138"/>
                    </a:lnTo>
                    <a:lnTo>
                      <a:pt x="66" y="131"/>
                    </a:lnTo>
                    <a:lnTo>
                      <a:pt x="72" y="124"/>
                    </a:lnTo>
                    <a:lnTo>
                      <a:pt x="78" y="116"/>
                    </a:lnTo>
                    <a:lnTo>
                      <a:pt x="85" y="109"/>
                    </a:lnTo>
                    <a:lnTo>
                      <a:pt x="91" y="102"/>
                    </a:lnTo>
                    <a:lnTo>
                      <a:pt x="97" y="94"/>
                    </a:lnTo>
                    <a:lnTo>
                      <a:pt x="103" y="87"/>
                    </a:lnTo>
                    <a:lnTo>
                      <a:pt x="109" y="80"/>
                    </a:lnTo>
                    <a:lnTo>
                      <a:pt x="115" y="73"/>
                    </a:lnTo>
                    <a:lnTo>
                      <a:pt x="121" y="66"/>
                    </a:lnTo>
                    <a:lnTo>
                      <a:pt x="126" y="59"/>
                    </a:lnTo>
                    <a:lnTo>
                      <a:pt x="132" y="53"/>
                    </a:lnTo>
                    <a:lnTo>
                      <a:pt x="137" y="46"/>
                    </a:lnTo>
                    <a:lnTo>
                      <a:pt x="142" y="40"/>
                    </a:lnTo>
                    <a:lnTo>
                      <a:pt x="147" y="34"/>
                    </a:lnTo>
                    <a:lnTo>
                      <a:pt x="152" y="29"/>
                    </a:lnTo>
                    <a:lnTo>
                      <a:pt x="156" y="24"/>
                    </a:lnTo>
                    <a:lnTo>
                      <a:pt x="160" y="19"/>
                    </a:lnTo>
                    <a:lnTo>
                      <a:pt x="163" y="15"/>
                    </a:lnTo>
                    <a:lnTo>
                      <a:pt x="166" y="11"/>
                    </a:lnTo>
                    <a:lnTo>
                      <a:pt x="169" y="8"/>
                    </a:lnTo>
                    <a:lnTo>
                      <a:pt x="171" y="5"/>
                    </a:lnTo>
                    <a:lnTo>
                      <a:pt x="173" y="3"/>
                    </a:lnTo>
                    <a:lnTo>
                      <a:pt x="175" y="2"/>
                    </a:lnTo>
                    <a:lnTo>
                      <a:pt x="175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" name="Tof Detection"/>
          <p:cNvGrpSpPr/>
          <p:nvPr/>
        </p:nvGrpSpPr>
        <p:grpSpPr>
          <a:xfrm>
            <a:off x="2241550" y="904875"/>
            <a:ext cx="4646613" cy="1493838"/>
            <a:chOff x="2241550" y="904875"/>
            <a:chExt cx="4646613" cy="1493838"/>
          </a:xfrm>
        </p:grpSpPr>
        <p:grpSp>
          <p:nvGrpSpPr>
            <p:cNvPr id="99" name="Group 100"/>
            <p:cNvGrpSpPr/>
            <p:nvPr/>
          </p:nvGrpSpPr>
          <p:grpSpPr>
            <a:xfrm>
              <a:off x="3987800" y="1681163"/>
              <a:ext cx="654050" cy="717550"/>
              <a:chOff x="3987800" y="1681163"/>
              <a:chExt cx="654050" cy="717550"/>
            </a:xfrm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987800" y="1681163"/>
                <a:ext cx="654050" cy="717550"/>
              </a:xfrm>
              <a:custGeom>
                <a:avLst/>
                <a:gdLst/>
                <a:ahLst/>
                <a:cxnLst>
                  <a:cxn ang="0">
                    <a:pos x="207" y="2"/>
                  </a:cxn>
                  <a:cxn ang="0">
                    <a:pos x="215" y="8"/>
                  </a:cxn>
                  <a:cxn ang="0">
                    <a:pos x="229" y="19"/>
                  </a:cxn>
                  <a:cxn ang="0">
                    <a:pos x="247" y="33"/>
                  </a:cxn>
                  <a:cxn ang="0">
                    <a:pos x="269" y="51"/>
                  </a:cxn>
                  <a:cxn ang="0">
                    <a:pos x="293" y="70"/>
                  </a:cxn>
                  <a:cxn ang="0">
                    <a:pos x="319" y="90"/>
                  </a:cxn>
                  <a:cxn ang="0">
                    <a:pos x="346" y="111"/>
                  </a:cxn>
                  <a:cxn ang="0">
                    <a:pos x="373" y="132"/>
                  </a:cxn>
                  <a:cxn ang="0">
                    <a:pos x="399" y="153"/>
                  </a:cxn>
                  <a:cxn ang="0">
                    <a:pos x="409" y="162"/>
                  </a:cxn>
                  <a:cxn ang="0">
                    <a:pos x="384" y="162"/>
                  </a:cxn>
                  <a:cxn ang="0">
                    <a:pos x="344" y="162"/>
                  </a:cxn>
                  <a:cxn ang="0">
                    <a:pos x="313" y="162"/>
                  </a:cxn>
                  <a:cxn ang="0">
                    <a:pos x="308" y="167"/>
                  </a:cxn>
                  <a:cxn ang="0">
                    <a:pos x="308" y="189"/>
                  </a:cxn>
                  <a:cxn ang="0">
                    <a:pos x="308" y="216"/>
                  </a:cxn>
                  <a:cxn ang="0">
                    <a:pos x="308" y="248"/>
                  </a:cxn>
                  <a:cxn ang="0">
                    <a:pos x="308" y="282"/>
                  </a:cxn>
                  <a:cxn ang="0">
                    <a:pos x="308" y="317"/>
                  </a:cxn>
                  <a:cxn ang="0">
                    <a:pos x="308" y="351"/>
                  </a:cxn>
                  <a:cxn ang="0">
                    <a:pos x="308" y="383"/>
                  </a:cxn>
                  <a:cxn ang="0">
                    <a:pos x="308" y="410"/>
                  </a:cxn>
                  <a:cxn ang="0">
                    <a:pos x="308" y="432"/>
                  </a:cxn>
                  <a:cxn ang="0">
                    <a:pos x="308" y="446"/>
                  </a:cxn>
                  <a:cxn ang="0">
                    <a:pos x="308" y="451"/>
                  </a:cxn>
                  <a:cxn ang="0">
                    <a:pos x="303" y="451"/>
                  </a:cxn>
                  <a:cxn ang="0">
                    <a:pos x="283" y="451"/>
                  </a:cxn>
                  <a:cxn ang="0">
                    <a:pos x="252" y="451"/>
                  </a:cxn>
                  <a:cxn ang="0">
                    <a:pos x="215" y="451"/>
                  </a:cxn>
                  <a:cxn ang="0">
                    <a:pos x="177" y="451"/>
                  </a:cxn>
                  <a:cxn ang="0">
                    <a:pos x="142" y="451"/>
                  </a:cxn>
                  <a:cxn ang="0">
                    <a:pos x="116" y="451"/>
                  </a:cxn>
                  <a:cxn ang="0">
                    <a:pos x="103" y="451"/>
                  </a:cxn>
                  <a:cxn ang="0">
                    <a:pos x="103" y="450"/>
                  </a:cxn>
                  <a:cxn ang="0">
                    <a:pos x="103" y="440"/>
                  </a:cxn>
                  <a:cxn ang="0">
                    <a:pos x="103" y="422"/>
                  </a:cxn>
                  <a:cxn ang="0">
                    <a:pos x="103" y="397"/>
                  </a:cxn>
                  <a:cxn ang="0">
                    <a:pos x="103" y="368"/>
                  </a:cxn>
                  <a:cxn ang="0">
                    <a:pos x="103" y="335"/>
                  </a:cxn>
                  <a:cxn ang="0">
                    <a:pos x="103" y="300"/>
                  </a:cxn>
                  <a:cxn ang="0">
                    <a:pos x="103" y="265"/>
                  </a:cxn>
                  <a:cxn ang="0">
                    <a:pos x="103" y="232"/>
                  </a:cxn>
                  <a:cxn ang="0">
                    <a:pos x="103" y="202"/>
                  </a:cxn>
                  <a:cxn ang="0">
                    <a:pos x="103" y="177"/>
                  </a:cxn>
                  <a:cxn ang="0">
                    <a:pos x="103" y="162"/>
                  </a:cxn>
                  <a:cxn ang="0">
                    <a:pos x="85" y="162"/>
                  </a:cxn>
                  <a:cxn ang="0">
                    <a:pos x="46" y="162"/>
                  </a:cxn>
                  <a:cxn ang="0">
                    <a:pos x="11" y="162"/>
                  </a:cxn>
                  <a:cxn ang="0">
                    <a:pos x="0" y="162"/>
                  </a:cxn>
                  <a:cxn ang="0">
                    <a:pos x="25" y="143"/>
                  </a:cxn>
                  <a:cxn ang="0">
                    <a:pos x="51" y="122"/>
                  </a:cxn>
                  <a:cxn ang="0">
                    <a:pos x="78" y="101"/>
                  </a:cxn>
                  <a:cxn ang="0">
                    <a:pos x="105" y="80"/>
                  </a:cxn>
                  <a:cxn ang="0">
                    <a:pos x="130" y="60"/>
                  </a:cxn>
                  <a:cxn ang="0">
                    <a:pos x="153" y="42"/>
                  </a:cxn>
                  <a:cxn ang="0">
                    <a:pos x="173" y="26"/>
                  </a:cxn>
                  <a:cxn ang="0">
                    <a:pos x="189" y="13"/>
                  </a:cxn>
                  <a:cxn ang="0">
                    <a:pos x="200" y="5"/>
                  </a:cxn>
                  <a:cxn ang="0">
                    <a:pos x="205" y="1"/>
                  </a:cxn>
                </a:cxnLst>
                <a:rect l="0" t="0" r="r" b="b"/>
                <a:pathLst>
                  <a:path w="412" h="452">
                    <a:moveTo>
                      <a:pt x="205" y="0"/>
                    </a:moveTo>
                    <a:lnTo>
                      <a:pt x="206" y="1"/>
                    </a:lnTo>
                    <a:lnTo>
                      <a:pt x="206" y="1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11" y="5"/>
                    </a:lnTo>
                    <a:lnTo>
                      <a:pt x="213" y="6"/>
                    </a:lnTo>
                    <a:lnTo>
                      <a:pt x="215" y="8"/>
                    </a:lnTo>
                    <a:lnTo>
                      <a:pt x="218" y="11"/>
                    </a:lnTo>
                    <a:lnTo>
                      <a:pt x="222" y="13"/>
                    </a:lnTo>
                    <a:lnTo>
                      <a:pt x="225" y="16"/>
                    </a:lnTo>
                    <a:lnTo>
                      <a:pt x="229" y="19"/>
                    </a:lnTo>
                    <a:lnTo>
                      <a:pt x="233" y="22"/>
                    </a:lnTo>
                    <a:lnTo>
                      <a:pt x="237" y="26"/>
                    </a:lnTo>
                    <a:lnTo>
                      <a:pt x="242" y="30"/>
                    </a:lnTo>
                    <a:lnTo>
                      <a:pt x="247" y="33"/>
                    </a:lnTo>
                    <a:lnTo>
                      <a:pt x="252" y="37"/>
                    </a:lnTo>
                    <a:lnTo>
                      <a:pt x="258" y="42"/>
                    </a:lnTo>
                    <a:lnTo>
                      <a:pt x="263" y="46"/>
                    </a:lnTo>
                    <a:lnTo>
                      <a:pt x="269" y="51"/>
                    </a:lnTo>
                    <a:lnTo>
                      <a:pt x="275" y="55"/>
                    </a:lnTo>
                    <a:lnTo>
                      <a:pt x="281" y="60"/>
                    </a:lnTo>
                    <a:lnTo>
                      <a:pt x="287" y="65"/>
                    </a:lnTo>
                    <a:lnTo>
                      <a:pt x="293" y="70"/>
                    </a:lnTo>
                    <a:lnTo>
                      <a:pt x="300" y="75"/>
                    </a:lnTo>
                    <a:lnTo>
                      <a:pt x="306" y="80"/>
                    </a:lnTo>
                    <a:lnTo>
                      <a:pt x="313" y="85"/>
                    </a:lnTo>
                    <a:lnTo>
                      <a:pt x="319" y="90"/>
                    </a:lnTo>
                    <a:lnTo>
                      <a:pt x="326" y="96"/>
                    </a:lnTo>
                    <a:lnTo>
                      <a:pt x="333" y="101"/>
                    </a:lnTo>
                    <a:lnTo>
                      <a:pt x="339" y="106"/>
                    </a:lnTo>
                    <a:lnTo>
                      <a:pt x="346" y="111"/>
                    </a:lnTo>
                    <a:lnTo>
                      <a:pt x="353" y="117"/>
                    </a:lnTo>
                    <a:lnTo>
                      <a:pt x="360" y="122"/>
                    </a:lnTo>
                    <a:lnTo>
                      <a:pt x="366" y="127"/>
                    </a:lnTo>
                    <a:lnTo>
                      <a:pt x="373" y="132"/>
                    </a:lnTo>
                    <a:lnTo>
                      <a:pt x="379" y="138"/>
                    </a:lnTo>
                    <a:lnTo>
                      <a:pt x="386" y="143"/>
                    </a:lnTo>
                    <a:lnTo>
                      <a:pt x="392" y="148"/>
                    </a:lnTo>
                    <a:lnTo>
                      <a:pt x="399" y="153"/>
                    </a:lnTo>
                    <a:lnTo>
                      <a:pt x="405" y="157"/>
                    </a:lnTo>
                    <a:lnTo>
                      <a:pt x="411" y="162"/>
                    </a:lnTo>
                    <a:lnTo>
                      <a:pt x="411" y="162"/>
                    </a:lnTo>
                    <a:lnTo>
                      <a:pt x="409" y="162"/>
                    </a:lnTo>
                    <a:lnTo>
                      <a:pt x="406" y="162"/>
                    </a:lnTo>
                    <a:lnTo>
                      <a:pt x="400" y="162"/>
                    </a:lnTo>
                    <a:lnTo>
                      <a:pt x="393" y="162"/>
                    </a:lnTo>
                    <a:lnTo>
                      <a:pt x="384" y="162"/>
                    </a:lnTo>
                    <a:lnTo>
                      <a:pt x="375" y="162"/>
                    </a:lnTo>
                    <a:lnTo>
                      <a:pt x="364" y="162"/>
                    </a:lnTo>
                    <a:lnTo>
                      <a:pt x="354" y="162"/>
                    </a:lnTo>
                    <a:lnTo>
                      <a:pt x="344" y="162"/>
                    </a:lnTo>
                    <a:lnTo>
                      <a:pt x="335" y="162"/>
                    </a:lnTo>
                    <a:lnTo>
                      <a:pt x="326" y="162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9" y="162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08" y="167"/>
                    </a:lnTo>
                    <a:lnTo>
                      <a:pt x="308" y="171"/>
                    </a:lnTo>
                    <a:lnTo>
                      <a:pt x="308" y="177"/>
                    </a:lnTo>
                    <a:lnTo>
                      <a:pt x="308" y="183"/>
                    </a:lnTo>
                    <a:lnTo>
                      <a:pt x="308" y="189"/>
                    </a:lnTo>
                    <a:lnTo>
                      <a:pt x="308" y="195"/>
                    </a:lnTo>
                    <a:lnTo>
                      <a:pt x="308" y="202"/>
                    </a:lnTo>
                    <a:lnTo>
                      <a:pt x="308" y="209"/>
                    </a:lnTo>
                    <a:lnTo>
                      <a:pt x="308" y="216"/>
                    </a:lnTo>
                    <a:lnTo>
                      <a:pt x="308" y="224"/>
                    </a:lnTo>
                    <a:lnTo>
                      <a:pt x="308" y="232"/>
                    </a:lnTo>
                    <a:lnTo>
                      <a:pt x="308" y="240"/>
                    </a:lnTo>
                    <a:lnTo>
                      <a:pt x="308" y="248"/>
                    </a:lnTo>
                    <a:lnTo>
                      <a:pt x="308" y="257"/>
                    </a:lnTo>
                    <a:lnTo>
                      <a:pt x="308" y="265"/>
                    </a:lnTo>
                    <a:lnTo>
                      <a:pt x="308" y="274"/>
                    </a:lnTo>
                    <a:lnTo>
                      <a:pt x="308" y="282"/>
                    </a:lnTo>
                    <a:lnTo>
                      <a:pt x="308" y="291"/>
                    </a:lnTo>
                    <a:lnTo>
                      <a:pt x="308" y="300"/>
                    </a:lnTo>
                    <a:lnTo>
                      <a:pt x="308" y="309"/>
                    </a:lnTo>
                    <a:lnTo>
                      <a:pt x="308" y="317"/>
                    </a:lnTo>
                    <a:lnTo>
                      <a:pt x="308" y="326"/>
                    </a:lnTo>
                    <a:lnTo>
                      <a:pt x="308" y="335"/>
                    </a:lnTo>
                    <a:lnTo>
                      <a:pt x="308" y="343"/>
                    </a:lnTo>
                    <a:lnTo>
                      <a:pt x="308" y="351"/>
                    </a:lnTo>
                    <a:lnTo>
                      <a:pt x="308" y="360"/>
                    </a:lnTo>
                    <a:lnTo>
                      <a:pt x="308" y="368"/>
                    </a:lnTo>
                    <a:lnTo>
                      <a:pt x="308" y="375"/>
                    </a:lnTo>
                    <a:lnTo>
                      <a:pt x="308" y="383"/>
                    </a:lnTo>
                    <a:lnTo>
                      <a:pt x="308" y="390"/>
                    </a:lnTo>
                    <a:lnTo>
                      <a:pt x="308" y="397"/>
                    </a:lnTo>
                    <a:lnTo>
                      <a:pt x="308" y="404"/>
                    </a:lnTo>
                    <a:lnTo>
                      <a:pt x="308" y="410"/>
                    </a:lnTo>
                    <a:lnTo>
                      <a:pt x="308" y="416"/>
                    </a:lnTo>
                    <a:lnTo>
                      <a:pt x="308" y="422"/>
                    </a:lnTo>
                    <a:lnTo>
                      <a:pt x="308" y="427"/>
                    </a:lnTo>
                    <a:lnTo>
                      <a:pt x="308" y="432"/>
                    </a:lnTo>
                    <a:lnTo>
                      <a:pt x="308" y="436"/>
                    </a:lnTo>
                    <a:lnTo>
                      <a:pt x="308" y="440"/>
                    </a:lnTo>
                    <a:lnTo>
                      <a:pt x="308" y="443"/>
                    </a:lnTo>
                    <a:lnTo>
                      <a:pt x="308" y="446"/>
                    </a:lnTo>
                    <a:lnTo>
                      <a:pt x="308" y="448"/>
                    </a:lnTo>
                    <a:lnTo>
                      <a:pt x="308" y="450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7" y="451"/>
                    </a:lnTo>
                    <a:lnTo>
                      <a:pt x="306" y="451"/>
                    </a:lnTo>
                    <a:lnTo>
                      <a:pt x="303" y="451"/>
                    </a:lnTo>
                    <a:lnTo>
                      <a:pt x="299" y="451"/>
                    </a:lnTo>
                    <a:lnTo>
                      <a:pt x="295" y="451"/>
                    </a:lnTo>
                    <a:lnTo>
                      <a:pt x="289" y="451"/>
                    </a:lnTo>
                    <a:lnTo>
                      <a:pt x="283" y="451"/>
                    </a:lnTo>
                    <a:lnTo>
                      <a:pt x="276" y="451"/>
                    </a:lnTo>
                    <a:lnTo>
                      <a:pt x="268" y="451"/>
                    </a:lnTo>
                    <a:lnTo>
                      <a:pt x="260" y="451"/>
                    </a:lnTo>
                    <a:lnTo>
                      <a:pt x="252" y="451"/>
                    </a:lnTo>
                    <a:lnTo>
                      <a:pt x="243" y="451"/>
                    </a:lnTo>
                    <a:lnTo>
                      <a:pt x="234" y="451"/>
                    </a:lnTo>
                    <a:lnTo>
                      <a:pt x="224" y="451"/>
                    </a:lnTo>
                    <a:lnTo>
                      <a:pt x="215" y="451"/>
                    </a:lnTo>
                    <a:lnTo>
                      <a:pt x="205" y="451"/>
                    </a:lnTo>
                    <a:lnTo>
                      <a:pt x="196" y="451"/>
                    </a:lnTo>
                    <a:lnTo>
                      <a:pt x="186" y="451"/>
                    </a:lnTo>
                    <a:lnTo>
                      <a:pt x="177" y="451"/>
                    </a:lnTo>
                    <a:lnTo>
                      <a:pt x="168" y="451"/>
                    </a:lnTo>
                    <a:lnTo>
                      <a:pt x="159" y="451"/>
                    </a:lnTo>
                    <a:lnTo>
                      <a:pt x="150" y="451"/>
                    </a:lnTo>
                    <a:lnTo>
                      <a:pt x="142" y="451"/>
                    </a:lnTo>
                    <a:lnTo>
                      <a:pt x="135" y="451"/>
                    </a:lnTo>
                    <a:lnTo>
                      <a:pt x="128" y="451"/>
                    </a:lnTo>
                    <a:lnTo>
                      <a:pt x="122" y="451"/>
                    </a:lnTo>
                    <a:lnTo>
                      <a:pt x="116" y="451"/>
                    </a:lnTo>
                    <a:lnTo>
                      <a:pt x="112" y="451"/>
                    </a:lnTo>
                    <a:lnTo>
                      <a:pt x="108" y="451"/>
                    </a:lnTo>
                    <a:lnTo>
                      <a:pt x="105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0"/>
                    </a:lnTo>
                    <a:lnTo>
                      <a:pt x="103" y="448"/>
                    </a:lnTo>
                    <a:lnTo>
                      <a:pt x="103" y="446"/>
                    </a:lnTo>
                    <a:lnTo>
                      <a:pt x="103" y="443"/>
                    </a:lnTo>
                    <a:lnTo>
                      <a:pt x="103" y="440"/>
                    </a:lnTo>
                    <a:lnTo>
                      <a:pt x="103" y="436"/>
                    </a:lnTo>
                    <a:lnTo>
                      <a:pt x="103" y="432"/>
                    </a:lnTo>
                    <a:lnTo>
                      <a:pt x="103" y="427"/>
                    </a:lnTo>
                    <a:lnTo>
                      <a:pt x="103" y="422"/>
                    </a:lnTo>
                    <a:lnTo>
                      <a:pt x="103" y="416"/>
                    </a:lnTo>
                    <a:lnTo>
                      <a:pt x="103" y="410"/>
                    </a:lnTo>
                    <a:lnTo>
                      <a:pt x="103" y="404"/>
                    </a:lnTo>
                    <a:lnTo>
                      <a:pt x="103" y="397"/>
                    </a:lnTo>
                    <a:lnTo>
                      <a:pt x="103" y="390"/>
                    </a:lnTo>
                    <a:lnTo>
                      <a:pt x="103" y="383"/>
                    </a:lnTo>
                    <a:lnTo>
                      <a:pt x="103" y="375"/>
                    </a:lnTo>
                    <a:lnTo>
                      <a:pt x="103" y="368"/>
                    </a:lnTo>
                    <a:lnTo>
                      <a:pt x="103" y="360"/>
                    </a:lnTo>
                    <a:lnTo>
                      <a:pt x="103" y="351"/>
                    </a:lnTo>
                    <a:lnTo>
                      <a:pt x="103" y="343"/>
                    </a:lnTo>
                    <a:lnTo>
                      <a:pt x="103" y="335"/>
                    </a:lnTo>
                    <a:lnTo>
                      <a:pt x="103" y="326"/>
                    </a:lnTo>
                    <a:lnTo>
                      <a:pt x="103" y="317"/>
                    </a:lnTo>
                    <a:lnTo>
                      <a:pt x="103" y="309"/>
                    </a:lnTo>
                    <a:lnTo>
                      <a:pt x="103" y="300"/>
                    </a:lnTo>
                    <a:lnTo>
                      <a:pt x="103" y="291"/>
                    </a:lnTo>
                    <a:lnTo>
                      <a:pt x="103" y="282"/>
                    </a:lnTo>
                    <a:lnTo>
                      <a:pt x="103" y="274"/>
                    </a:lnTo>
                    <a:lnTo>
                      <a:pt x="103" y="265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3" y="240"/>
                    </a:lnTo>
                    <a:lnTo>
                      <a:pt x="103" y="232"/>
                    </a:lnTo>
                    <a:lnTo>
                      <a:pt x="103" y="224"/>
                    </a:lnTo>
                    <a:lnTo>
                      <a:pt x="103" y="216"/>
                    </a:lnTo>
                    <a:lnTo>
                      <a:pt x="103" y="209"/>
                    </a:lnTo>
                    <a:lnTo>
                      <a:pt x="103" y="202"/>
                    </a:lnTo>
                    <a:lnTo>
                      <a:pt x="103" y="195"/>
                    </a:lnTo>
                    <a:lnTo>
                      <a:pt x="103" y="189"/>
                    </a:lnTo>
                    <a:lnTo>
                      <a:pt x="103" y="183"/>
                    </a:lnTo>
                    <a:lnTo>
                      <a:pt x="103" y="177"/>
                    </a:lnTo>
                    <a:lnTo>
                      <a:pt x="103" y="171"/>
                    </a:lnTo>
                    <a:lnTo>
                      <a:pt x="103" y="167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1" y="162"/>
                    </a:lnTo>
                    <a:lnTo>
                      <a:pt x="98" y="162"/>
                    </a:lnTo>
                    <a:lnTo>
                      <a:pt x="92" y="162"/>
                    </a:lnTo>
                    <a:lnTo>
                      <a:pt x="85" y="162"/>
                    </a:lnTo>
                    <a:lnTo>
                      <a:pt x="76" y="162"/>
                    </a:lnTo>
                    <a:lnTo>
                      <a:pt x="67" y="162"/>
                    </a:lnTo>
                    <a:lnTo>
                      <a:pt x="57" y="162"/>
                    </a:lnTo>
                    <a:lnTo>
                      <a:pt x="46" y="162"/>
                    </a:lnTo>
                    <a:lnTo>
                      <a:pt x="36" y="162"/>
                    </a:lnTo>
                    <a:lnTo>
                      <a:pt x="27" y="162"/>
                    </a:lnTo>
                    <a:lnTo>
                      <a:pt x="18" y="162"/>
                    </a:lnTo>
                    <a:lnTo>
                      <a:pt x="11" y="162"/>
                    </a:lnTo>
                    <a:lnTo>
                      <a:pt x="5" y="162"/>
                    </a:lnTo>
                    <a:lnTo>
                      <a:pt x="2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6" y="157"/>
                    </a:lnTo>
                    <a:lnTo>
                      <a:pt x="13" y="153"/>
                    </a:lnTo>
                    <a:lnTo>
                      <a:pt x="19" y="148"/>
                    </a:lnTo>
                    <a:lnTo>
                      <a:pt x="25" y="143"/>
                    </a:lnTo>
                    <a:lnTo>
                      <a:pt x="32" y="138"/>
                    </a:lnTo>
                    <a:lnTo>
                      <a:pt x="38" y="132"/>
                    </a:lnTo>
                    <a:lnTo>
                      <a:pt x="45" y="127"/>
                    </a:lnTo>
                    <a:lnTo>
                      <a:pt x="51" y="122"/>
                    </a:lnTo>
                    <a:lnTo>
                      <a:pt x="58" y="117"/>
                    </a:lnTo>
                    <a:lnTo>
                      <a:pt x="65" y="111"/>
                    </a:lnTo>
                    <a:lnTo>
                      <a:pt x="72" y="106"/>
                    </a:lnTo>
                    <a:lnTo>
                      <a:pt x="78" y="101"/>
                    </a:lnTo>
                    <a:lnTo>
                      <a:pt x="85" y="96"/>
                    </a:lnTo>
                    <a:lnTo>
                      <a:pt x="92" y="90"/>
                    </a:lnTo>
                    <a:lnTo>
                      <a:pt x="98" y="85"/>
                    </a:lnTo>
                    <a:lnTo>
                      <a:pt x="105" y="80"/>
                    </a:lnTo>
                    <a:lnTo>
                      <a:pt x="111" y="75"/>
                    </a:lnTo>
                    <a:lnTo>
                      <a:pt x="118" y="70"/>
                    </a:lnTo>
                    <a:lnTo>
                      <a:pt x="124" y="65"/>
                    </a:lnTo>
                    <a:lnTo>
                      <a:pt x="130" y="60"/>
                    </a:lnTo>
                    <a:lnTo>
                      <a:pt x="136" y="55"/>
                    </a:lnTo>
                    <a:lnTo>
                      <a:pt x="142" y="51"/>
                    </a:lnTo>
                    <a:lnTo>
                      <a:pt x="148" y="46"/>
                    </a:lnTo>
                    <a:lnTo>
                      <a:pt x="153" y="42"/>
                    </a:lnTo>
                    <a:lnTo>
                      <a:pt x="159" y="37"/>
                    </a:lnTo>
                    <a:lnTo>
                      <a:pt x="164" y="33"/>
                    </a:lnTo>
                    <a:lnTo>
                      <a:pt x="169" y="30"/>
                    </a:lnTo>
                    <a:lnTo>
                      <a:pt x="173" y="26"/>
                    </a:lnTo>
                    <a:lnTo>
                      <a:pt x="178" y="22"/>
                    </a:lnTo>
                    <a:lnTo>
                      <a:pt x="182" y="19"/>
                    </a:lnTo>
                    <a:lnTo>
                      <a:pt x="186" y="16"/>
                    </a:lnTo>
                    <a:lnTo>
                      <a:pt x="189" y="13"/>
                    </a:lnTo>
                    <a:lnTo>
                      <a:pt x="192" y="11"/>
                    </a:lnTo>
                    <a:lnTo>
                      <a:pt x="195" y="8"/>
                    </a:lnTo>
                    <a:lnTo>
                      <a:pt x="198" y="6"/>
                    </a:lnTo>
                    <a:lnTo>
                      <a:pt x="200" y="5"/>
                    </a:lnTo>
                    <a:lnTo>
                      <a:pt x="202" y="3"/>
                    </a:lnTo>
                    <a:lnTo>
                      <a:pt x="203" y="2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987800" y="1681163"/>
                <a:ext cx="654050" cy="717550"/>
              </a:xfrm>
              <a:custGeom>
                <a:avLst/>
                <a:gdLst/>
                <a:ahLst/>
                <a:cxnLst>
                  <a:cxn ang="0">
                    <a:pos x="207" y="2"/>
                  </a:cxn>
                  <a:cxn ang="0">
                    <a:pos x="215" y="8"/>
                  </a:cxn>
                  <a:cxn ang="0">
                    <a:pos x="229" y="19"/>
                  </a:cxn>
                  <a:cxn ang="0">
                    <a:pos x="247" y="33"/>
                  </a:cxn>
                  <a:cxn ang="0">
                    <a:pos x="269" y="51"/>
                  </a:cxn>
                  <a:cxn ang="0">
                    <a:pos x="293" y="70"/>
                  </a:cxn>
                  <a:cxn ang="0">
                    <a:pos x="319" y="90"/>
                  </a:cxn>
                  <a:cxn ang="0">
                    <a:pos x="346" y="111"/>
                  </a:cxn>
                  <a:cxn ang="0">
                    <a:pos x="373" y="132"/>
                  </a:cxn>
                  <a:cxn ang="0">
                    <a:pos x="399" y="153"/>
                  </a:cxn>
                  <a:cxn ang="0">
                    <a:pos x="409" y="162"/>
                  </a:cxn>
                  <a:cxn ang="0">
                    <a:pos x="384" y="162"/>
                  </a:cxn>
                  <a:cxn ang="0">
                    <a:pos x="344" y="162"/>
                  </a:cxn>
                  <a:cxn ang="0">
                    <a:pos x="313" y="162"/>
                  </a:cxn>
                  <a:cxn ang="0">
                    <a:pos x="308" y="167"/>
                  </a:cxn>
                  <a:cxn ang="0">
                    <a:pos x="308" y="189"/>
                  </a:cxn>
                  <a:cxn ang="0">
                    <a:pos x="308" y="216"/>
                  </a:cxn>
                  <a:cxn ang="0">
                    <a:pos x="308" y="248"/>
                  </a:cxn>
                  <a:cxn ang="0">
                    <a:pos x="308" y="282"/>
                  </a:cxn>
                  <a:cxn ang="0">
                    <a:pos x="308" y="317"/>
                  </a:cxn>
                  <a:cxn ang="0">
                    <a:pos x="308" y="351"/>
                  </a:cxn>
                  <a:cxn ang="0">
                    <a:pos x="308" y="383"/>
                  </a:cxn>
                  <a:cxn ang="0">
                    <a:pos x="308" y="410"/>
                  </a:cxn>
                  <a:cxn ang="0">
                    <a:pos x="308" y="432"/>
                  </a:cxn>
                  <a:cxn ang="0">
                    <a:pos x="308" y="446"/>
                  </a:cxn>
                  <a:cxn ang="0">
                    <a:pos x="308" y="451"/>
                  </a:cxn>
                  <a:cxn ang="0">
                    <a:pos x="303" y="451"/>
                  </a:cxn>
                  <a:cxn ang="0">
                    <a:pos x="283" y="451"/>
                  </a:cxn>
                  <a:cxn ang="0">
                    <a:pos x="252" y="451"/>
                  </a:cxn>
                  <a:cxn ang="0">
                    <a:pos x="215" y="451"/>
                  </a:cxn>
                  <a:cxn ang="0">
                    <a:pos x="177" y="451"/>
                  </a:cxn>
                  <a:cxn ang="0">
                    <a:pos x="142" y="451"/>
                  </a:cxn>
                  <a:cxn ang="0">
                    <a:pos x="116" y="451"/>
                  </a:cxn>
                  <a:cxn ang="0">
                    <a:pos x="103" y="451"/>
                  </a:cxn>
                  <a:cxn ang="0">
                    <a:pos x="103" y="450"/>
                  </a:cxn>
                  <a:cxn ang="0">
                    <a:pos x="103" y="440"/>
                  </a:cxn>
                  <a:cxn ang="0">
                    <a:pos x="103" y="422"/>
                  </a:cxn>
                  <a:cxn ang="0">
                    <a:pos x="103" y="397"/>
                  </a:cxn>
                  <a:cxn ang="0">
                    <a:pos x="103" y="368"/>
                  </a:cxn>
                  <a:cxn ang="0">
                    <a:pos x="103" y="335"/>
                  </a:cxn>
                  <a:cxn ang="0">
                    <a:pos x="103" y="300"/>
                  </a:cxn>
                  <a:cxn ang="0">
                    <a:pos x="103" y="265"/>
                  </a:cxn>
                  <a:cxn ang="0">
                    <a:pos x="103" y="232"/>
                  </a:cxn>
                  <a:cxn ang="0">
                    <a:pos x="103" y="202"/>
                  </a:cxn>
                  <a:cxn ang="0">
                    <a:pos x="103" y="177"/>
                  </a:cxn>
                  <a:cxn ang="0">
                    <a:pos x="103" y="162"/>
                  </a:cxn>
                  <a:cxn ang="0">
                    <a:pos x="85" y="162"/>
                  </a:cxn>
                  <a:cxn ang="0">
                    <a:pos x="46" y="162"/>
                  </a:cxn>
                  <a:cxn ang="0">
                    <a:pos x="11" y="162"/>
                  </a:cxn>
                  <a:cxn ang="0">
                    <a:pos x="0" y="162"/>
                  </a:cxn>
                  <a:cxn ang="0">
                    <a:pos x="25" y="143"/>
                  </a:cxn>
                  <a:cxn ang="0">
                    <a:pos x="51" y="122"/>
                  </a:cxn>
                  <a:cxn ang="0">
                    <a:pos x="78" y="101"/>
                  </a:cxn>
                  <a:cxn ang="0">
                    <a:pos x="105" y="80"/>
                  </a:cxn>
                  <a:cxn ang="0">
                    <a:pos x="130" y="60"/>
                  </a:cxn>
                  <a:cxn ang="0">
                    <a:pos x="153" y="42"/>
                  </a:cxn>
                  <a:cxn ang="0">
                    <a:pos x="173" y="26"/>
                  </a:cxn>
                  <a:cxn ang="0">
                    <a:pos x="189" y="13"/>
                  </a:cxn>
                  <a:cxn ang="0">
                    <a:pos x="200" y="5"/>
                  </a:cxn>
                  <a:cxn ang="0">
                    <a:pos x="205" y="1"/>
                  </a:cxn>
                </a:cxnLst>
                <a:rect l="0" t="0" r="r" b="b"/>
                <a:pathLst>
                  <a:path w="412" h="452">
                    <a:moveTo>
                      <a:pt x="205" y="0"/>
                    </a:moveTo>
                    <a:lnTo>
                      <a:pt x="206" y="1"/>
                    </a:lnTo>
                    <a:lnTo>
                      <a:pt x="206" y="1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11" y="5"/>
                    </a:lnTo>
                    <a:lnTo>
                      <a:pt x="213" y="6"/>
                    </a:lnTo>
                    <a:lnTo>
                      <a:pt x="215" y="8"/>
                    </a:lnTo>
                    <a:lnTo>
                      <a:pt x="218" y="11"/>
                    </a:lnTo>
                    <a:lnTo>
                      <a:pt x="222" y="13"/>
                    </a:lnTo>
                    <a:lnTo>
                      <a:pt x="225" y="16"/>
                    </a:lnTo>
                    <a:lnTo>
                      <a:pt x="229" y="19"/>
                    </a:lnTo>
                    <a:lnTo>
                      <a:pt x="233" y="22"/>
                    </a:lnTo>
                    <a:lnTo>
                      <a:pt x="237" y="26"/>
                    </a:lnTo>
                    <a:lnTo>
                      <a:pt x="242" y="30"/>
                    </a:lnTo>
                    <a:lnTo>
                      <a:pt x="247" y="33"/>
                    </a:lnTo>
                    <a:lnTo>
                      <a:pt x="252" y="37"/>
                    </a:lnTo>
                    <a:lnTo>
                      <a:pt x="258" y="42"/>
                    </a:lnTo>
                    <a:lnTo>
                      <a:pt x="263" y="46"/>
                    </a:lnTo>
                    <a:lnTo>
                      <a:pt x="269" y="51"/>
                    </a:lnTo>
                    <a:lnTo>
                      <a:pt x="275" y="55"/>
                    </a:lnTo>
                    <a:lnTo>
                      <a:pt x="281" y="60"/>
                    </a:lnTo>
                    <a:lnTo>
                      <a:pt x="287" y="65"/>
                    </a:lnTo>
                    <a:lnTo>
                      <a:pt x="293" y="70"/>
                    </a:lnTo>
                    <a:lnTo>
                      <a:pt x="300" y="75"/>
                    </a:lnTo>
                    <a:lnTo>
                      <a:pt x="306" y="80"/>
                    </a:lnTo>
                    <a:lnTo>
                      <a:pt x="313" y="85"/>
                    </a:lnTo>
                    <a:lnTo>
                      <a:pt x="319" y="90"/>
                    </a:lnTo>
                    <a:lnTo>
                      <a:pt x="326" y="96"/>
                    </a:lnTo>
                    <a:lnTo>
                      <a:pt x="333" y="101"/>
                    </a:lnTo>
                    <a:lnTo>
                      <a:pt x="339" y="106"/>
                    </a:lnTo>
                    <a:lnTo>
                      <a:pt x="346" y="111"/>
                    </a:lnTo>
                    <a:lnTo>
                      <a:pt x="353" y="117"/>
                    </a:lnTo>
                    <a:lnTo>
                      <a:pt x="360" y="122"/>
                    </a:lnTo>
                    <a:lnTo>
                      <a:pt x="366" y="127"/>
                    </a:lnTo>
                    <a:lnTo>
                      <a:pt x="373" y="132"/>
                    </a:lnTo>
                    <a:lnTo>
                      <a:pt x="379" y="138"/>
                    </a:lnTo>
                    <a:lnTo>
                      <a:pt x="386" y="143"/>
                    </a:lnTo>
                    <a:lnTo>
                      <a:pt x="392" y="148"/>
                    </a:lnTo>
                    <a:lnTo>
                      <a:pt x="399" y="153"/>
                    </a:lnTo>
                    <a:lnTo>
                      <a:pt x="405" y="157"/>
                    </a:lnTo>
                    <a:lnTo>
                      <a:pt x="411" y="162"/>
                    </a:lnTo>
                    <a:lnTo>
                      <a:pt x="411" y="162"/>
                    </a:lnTo>
                    <a:lnTo>
                      <a:pt x="409" y="162"/>
                    </a:lnTo>
                    <a:lnTo>
                      <a:pt x="406" y="162"/>
                    </a:lnTo>
                    <a:lnTo>
                      <a:pt x="400" y="162"/>
                    </a:lnTo>
                    <a:lnTo>
                      <a:pt x="393" y="162"/>
                    </a:lnTo>
                    <a:lnTo>
                      <a:pt x="384" y="162"/>
                    </a:lnTo>
                    <a:lnTo>
                      <a:pt x="375" y="162"/>
                    </a:lnTo>
                    <a:lnTo>
                      <a:pt x="364" y="162"/>
                    </a:lnTo>
                    <a:lnTo>
                      <a:pt x="354" y="162"/>
                    </a:lnTo>
                    <a:lnTo>
                      <a:pt x="344" y="162"/>
                    </a:lnTo>
                    <a:lnTo>
                      <a:pt x="335" y="162"/>
                    </a:lnTo>
                    <a:lnTo>
                      <a:pt x="326" y="162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9" y="162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08" y="167"/>
                    </a:lnTo>
                    <a:lnTo>
                      <a:pt x="308" y="171"/>
                    </a:lnTo>
                    <a:lnTo>
                      <a:pt x="308" y="177"/>
                    </a:lnTo>
                    <a:lnTo>
                      <a:pt x="308" y="183"/>
                    </a:lnTo>
                    <a:lnTo>
                      <a:pt x="308" y="189"/>
                    </a:lnTo>
                    <a:lnTo>
                      <a:pt x="308" y="195"/>
                    </a:lnTo>
                    <a:lnTo>
                      <a:pt x="308" y="202"/>
                    </a:lnTo>
                    <a:lnTo>
                      <a:pt x="308" y="209"/>
                    </a:lnTo>
                    <a:lnTo>
                      <a:pt x="308" y="216"/>
                    </a:lnTo>
                    <a:lnTo>
                      <a:pt x="308" y="224"/>
                    </a:lnTo>
                    <a:lnTo>
                      <a:pt x="308" y="232"/>
                    </a:lnTo>
                    <a:lnTo>
                      <a:pt x="308" y="240"/>
                    </a:lnTo>
                    <a:lnTo>
                      <a:pt x="308" y="248"/>
                    </a:lnTo>
                    <a:lnTo>
                      <a:pt x="308" y="257"/>
                    </a:lnTo>
                    <a:lnTo>
                      <a:pt x="308" y="265"/>
                    </a:lnTo>
                    <a:lnTo>
                      <a:pt x="308" y="274"/>
                    </a:lnTo>
                    <a:lnTo>
                      <a:pt x="308" y="282"/>
                    </a:lnTo>
                    <a:lnTo>
                      <a:pt x="308" y="291"/>
                    </a:lnTo>
                    <a:lnTo>
                      <a:pt x="308" y="300"/>
                    </a:lnTo>
                    <a:lnTo>
                      <a:pt x="308" y="309"/>
                    </a:lnTo>
                    <a:lnTo>
                      <a:pt x="308" y="317"/>
                    </a:lnTo>
                    <a:lnTo>
                      <a:pt x="308" y="326"/>
                    </a:lnTo>
                    <a:lnTo>
                      <a:pt x="308" y="335"/>
                    </a:lnTo>
                    <a:lnTo>
                      <a:pt x="308" y="343"/>
                    </a:lnTo>
                    <a:lnTo>
                      <a:pt x="308" y="351"/>
                    </a:lnTo>
                    <a:lnTo>
                      <a:pt x="308" y="360"/>
                    </a:lnTo>
                    <a:lnTo>
                      <a:pt x="308" y="368"/>
                    </a:lnTo>
                    <a:lnTo>
                      <a:pt x="308" y="375"/>
                    </a:lnTo>
                    <a:lnTo>
                      <a:pt x="308" y="383"/>
                    </a:lnTo>
                    <a:lnTo>
                      <a:pt x="308" y="390"/>
                    </a:lnTo>
                    <a:lnTo>
                      <a:pt x="308" y="397"/>
                    </a:lnTo>
                    <a:lnTo>
                      <a:pt x="308" y="404"/>
                    </a:lnTo>
                    <a:lnTo>
                      <a:pt x="308" y="410"/>
                    </a:lnTo>
                    <a:lnTo>
                      <a:pt x="308" y="416"/>
                    </a:lnTo>
                    <a:lnTo>
                      <a:pt x="308" y="422"/>
                    </a:lnTo>
                    <a:lnTo>
                      <a:pt x="308" y="427"/>
                    </a:lnTo>
                    <a:lnTo>
                      <a:pt x="308" y="432"/>
                    </a:lnTo>
                    <a:lnTo>
                      <a:pt x="308" y="436"/>
                    </a:lnTo>
                    <a:lnTo>
                      <a:pt x="308" y="440"/>
                    </a:lnTo>
                    <a:lnTo>
                      <a:pt x="308" y="443"/>
                    </a:lnTo>
                    <a:lnTo>
                      <a:pt x="308" y="446"/>
                    </a:lnTo>
                    <a:lnTo>
                      <a:pt x="308" y="448"/>
                    </a:lnTo>
                    <a:lnTo>
                      <a:pt x="308" y="450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7" y="451"/>
                    </a:lnTo>
                    <a:lnTo>
                      <a:pt x="306" y="451"/>
                    </a:lnTo>
                    <a:lnTo>
                      <a:pt x="303" y="451"/>
                    </a:lnTo>
                    <a:lnTo>
                      <a:pt x="299" y="451"/>
                    </a:lnTo>
                    <a:lnTo>
                      <a:pt x="295" y="451"/>
                    </a:lnTo>
                    <a:lnTo>
                      <a:pt x="289" y="451"/>
                    </a:lnTo>
                    <a:lnTo>
                      <a:pt x="283" y="451"/>
                    </a:lnTo>
                    <a:lnTo>
                      <a:pt x="276" y="451"/>
                    </a:lnTo>
                    <a:lnTo>
                      <a:pt x="268" y="451"/>
                    </a:lnTo>
                    <a:lnTo>
                      <a:pt x="260" y="451"/>
                    </a:lnTo>
                    <a:lnTo>
                      <a:pt x="252" y="451"/>
                    </a:lnTo>
                    <a:lnTo>
                      <a:pt x="243" y="451"/>
                    </a:lnTo>
                    <a:lnTo>
                      <a:pt x="234" y="451"/>
                    </a:lnTo>
                    <a:lnTo>
                      <a:pt x="224" y="451"/>
                    </a:lnTo>
                    <a:lnTo>
                      <a:pt x="215" y="451"/>
                    </a:lnTo>
                    <a:lnTo>
                      <a:pt x="205" y="451"/>
                    </a:lnTo>
                    <a:lnTo>
                      <a:pt x="196" y="451"/>
                    </a:lnTo>
                    <a:lnTo>
                      <a:pt x="186" y="451"/>
                    </a:lnTo>
                    <a:lnTo>
                      <a:pt x="177" y="451"/>
                    </a:lnTo>
                    <a:lnTo>
                      <a:pt x="168" y="451"/>
                    </a:lnTo>
                    <a:lnTo>
                      <a:pt x="159" y="451"/>
                    </a:lnTo>
                    <a:lnTo>
                      <a:pt x="150" y="451"/>
                    </a:lnTo>
                    <a:lnTo>
                      <a:pt x="142" y="451"/>
                    </a:lnTo>
                    <a:lnTo>
                      <a:pt x="135" y="451"/>
                    </a:lnTo>
                    <a:lnTo>
                      <a:pt x="128" y="451"/>
                    </a:lnTo>
                    <a:lnTo>
                      <a:pt x="122" y="451"/>
                    </a:lnTo>
                    <a:lnTo>
                      <a:pt x="116" y="451"/>
                    </a:lnTo>
                    <a:lnTo>
                      <a:pt x="112" y="451"/>
                    </a:lnTo>
                    <a:lnTo>
                      <a:pt x="108" y="451"/>
                    </a:lnTo>
                    <a:lnTo>
                      <a:pt x="105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0"/>
                    </a:lnTo>
                    <a:lnTo>
                      <a:pt x="103" y="448"/>
                    </a:lnTo>
                    <a:lnTo>
                      <a:pt x="103" y="446"/>
                    </a:lnTo>
                    <a:lnTo>
                      <a:pt x="103" y="443"/>
                    </a:lnTo>
                    <a:lnTo>
                      <a:pt x="103" y="440"/>
                    </a:lnTo>
                    <a:lnTo>
                      <a:pt x="103" y="436"/>
                    </a:lnTo>
                    <a:lnTo>
                      <a:pt x="103" y="432"/>
                    </a:lnTo>
                    <a:lnTo>
                      <a:pt x="103" y="427"/>
                    </a:lnTo>
                    <a:lnTo>
                      <a:pt x="103" y="422"/>
                    </a:lnTo>
                    <a:lnTo>
                      <a:pt x="103" y="416"/>
                    </a:lnTo>
                    <a:lnTo>
                      <a:pt x="103" y="410"/>
                    </a:lnTo>
                    <a:lnTo>
                      <a:pt x="103" y="404"/>
                    </a:lnTo>
                    <a:lnTo>
                      <a:pt x="103" y="397"/>
                    </a:lnTo>
                    <a:lnTo>
                      <a:pt x="103" y="390"/>
                    </a:lnTo>
                    <a:lnTo>
                      <a:pt x="103" y="383"/>
                    </a:lnTo>
                    <a:lnTo>
                      <a:pt x="103" y="375"/>
                    </a:lnTo>
                    <a:lnTo>
                      <a:pt x="103" y="368"/>
                    </a:lnTo>
                    <a:lnTo>
                      <a:pt x="103" y="360"/>
                    </a:lnTo>
                    <a:lnTo>
                      <a:pt x="103" y="351"/>
                    </a:lnTo>
                    <a:lnTo>
                      <a:pt x="103" y="343"/>
                    </a:lnTo>
                    <a:lnTo>
                      <a:pt x="103" y="335"/>
                    </a:lnTo>
                    <a:lnTo>
                      <a:pt x="103" y="326"/>
                    </a:lnTo>
                    <a:lnTo>
                      <a:pt x="103" y="317"/>
                    </a:lnTo>
                    <a:lnTo>
                      <a:pt x="103" y="309"/>
                    </a:lnTo>
                    <a:lnTo>
                      <a:pt x="103" y="300"/>
                    </a:lnTo>
                    <a:lnTo>
                      <a:pt x="103" y="291"/>
                    </a:lnTo>
                    <a:lnTo>
                      <a:pt x="103" y="282"/>
                    </a:lnTo>
                    <a:lnTo>
                      <a:pt x="103" y="274"/>
                    </a:lnTo>
                    <a:lnTo>
                      <a:pt x="103" y="265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3" y="240"/>
                    </a:lnTo>
                    <a:lnTo>
                      <a:pt x="103" y="232"/>
                    </a:lnTo>
                    <a:lnTo>
                      <a:pt x="103" y="224"/>
                    </a:lnTo>
                    <a:lnTo>
                      <a:pt x="103" y="216"/>
                    </a:lnTo>
                    <a:lnTo>
                      <a:pt x="103" y="209"/>
                    </a:lnTo>
                    <a:lnTo>
                      <a:pt x="103" y="202"/>
                    </a:lnTo>
                    <a:lnTo>
                      <a:pt x="103" y="195"/>
                    </a:lnTo>
                    <a:lnTo>
                      <a:pt x="103" y="189"/>
                    </a:lnTo>
                    <a:lnTo>
                      <a:pt x="103" y="183"/>
                    </a:lnTo>
                    <a:lnTo>
                      <a:pt x="103" y="177"/>
                    </a:lnTo>
                    <a:lnTo>
                      <a:pt x="103" y="171"/>
                    </a:lnTo>
                    <a:lnTo>
                      <a:pt x="103" y="167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1" y="162"/>
                    </a:lnTo>
                    <a:lnTo>
                      <a:pt x="98" y="162"/>
                    </a:lnTo>
                    <a:lnTo>
                      <a:pt x="92" y="162"/>
                    </a:lnTo>
                    <a:lnTo>
                      <a:pt x="85" y="162"/>
                    </a:lnTo>
                    <a:lnTo>
                      <a:pt x="76" y="162"/>
                    </a:lnTo>
                    <a:lnTo>
                      <a:pt x="67" y="162"/>
                    </a:lnTo>
                    <a:lnTo>
                      <a:pt x="57" y="162"/>
                    </a:lnTo>
                    <a:lnTo>
                      <a:pt x="46" y="162"/>
                    </a:lnTo>
                    <a:lnTo>
                      <a:pt x="36" y="162"/>
                    </a:lnTo>
                    <a:lnTo>
                      <a:pt x="27" y="162"/>
                    </a:lnTo>
                    <a:lnTo>
                      <a:pt x="18" y="162"/>
                    </a:lnTo>
                    <a:lnTo>
                      <a:pt x="11" y="162"/>
                    </a:lnTo>
                    <a:lnTo>
                      <a:pt x="5" y="162"/>
                    </a:lnTo>
                    <a:lnTo>
                      <a:pt x="2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6" y="157"/>
                    </a:lnTo>
                    <a:lnTo>
                      <a:pt x="13" y="153"/>
                    </a:lnTo>
                    <a:lnTo>
                      <a:pt x="19" y="148"/>
                    </a:lnTo>
                    <a:lnTo>
                      <a:pt x="25" y="143"/>
                    </a:lnTo>
                    <a:lnTo>
                      <a:pt x="32" y="138"/>
                    </a:lnTo>
                    <a:lnTo>
                      <a:pt x="38" y="132"/>
                    </a:lnTo>
                    <a:lnTo>
                      <a:pt x="45" y="127"/>
                    </a:lnTo>
                    <a:lnTo>
                      <a:pt x="51" y="122"/>
                    </a:lnTo>
                    <a:lnTo>
                      <a:pt x="58" y="117"/>
                    </a:lnTo>
                    <a:lnTo>
                      <a:pt x="65" y="111"/>
                    </a:lnTo>
                    <a:lnTo>
                      <a:pt x="72" y="106"/>
                    </a:lnTo>
                    <a:lnTo>
                      <a:pt x="78" y="101"/>
                    </a:lnTo>
                    <a:lnTo>
                      <a:pt x="85" y="96"/>
                    </a:lnTo>
                    <a:lnTo>
                      <a:pt x="92" y="90"/>
                    </a:lnTo>
                    <a:lnTo>
                      <a:pt x="98" y="85"/>
                    </a:lnTo>
                    <a:lnTo>
                      <a:pt x="105" y="80"/>
                    </a:lnTo>
                    <a:lnTo>
                      <a:pt x="111" y="75"/>
                    </a:lnTo>
                    <a:lnTo>
                      <a:pt x="118" y="70"/>
                    </a:lnTo>
                    <a:lnTo>
                      <a:pt x="124" y="65"/>
                    </a:lnTo>
                    <a:lnTo>
                      <a:pt x="130" y="60"/>
                    </a:lnTo>
                    <a:lnTo>
                      <a:pt x="136" y="55"/>
                    </a:lnTo>
                    <a:lnTo>
                      <a:pt x="142" y="51"/>
                    </a:lnTo>
                    <a:lnTo>
                      <a:pt x="148" y="46"/>
                    </a:lnTo>
                    <a:lnTo>
                      <a:pt x="153" y="42"/>
                    </a:lnTo>
                    <a:lnTo>
                      <a:pt x="159" y="37"/>
                    </a:lnTo>
                    <a:lnTo>
                      <a:pt x="164" y="33"/>
                    </a:lnTo>
                    <a:lnTo>
                      <a:pt x="169" y="30"/>
                    </a:lnTo>
                    <a:lnTo>
                      <a:pt x="173" y="26"/>
                    </a:lnTo>
                    <a:lnTo>
                      <a:pt x="178" y="22"/>
                    </a:lnTo>
                    <a:lnTo>
                      <a:pt x="182" y="19"/>
                    </a:lnTo>
                    <a:lnTo>
                      <a:pt x="186" y="16"/>
                    </a:lnTo>
                    <a:lnTo>
                      <a:pt x="189" y="13"/>
                    </a:lnTo>
                    <a:lnTo>
                      <a:pt x="192" y="11"/>
                    </a:lnTo>
                    <a:lnTo>
                      <a:pt x="195" y="8"/>
                    </a:lnTo>
                    <a:lnTo>
                      <a:pt x="198" y="6"/>
                    </a:lnTo>
                    <a:lnTo>
                      <a:pt x="200" y="5"/>
                    </a:lnTo>
                    <a:lnTo>
                      <a:pt x="202" y="3"/>
                    </a:lnTo>
                    <a:lnTo>
                      <a:pt x="203" y="2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</a:path>
                </a:pathLst>
              </a:custGeom>
              <a:noFill/>
              <a:ln w="254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Tof Detection"/>
            <p:cNvGrpSpPr/>
            <p:nvPr/>
          </p:nvGrpSpPr>
          <p:grpSpPr>
            <a:xfrm>
              <a:off x="2241550" y="904875"/>
              <a:ext cx="4646613" cy="1423988"/>
              <a:chOff x="2241550" y="904875"/>
              <a:chExt cx="4646613" cy="1423988"/>
            </a:xfrm>
          </p:grpSpPr>
          <p:graphicFrame>
            <p:nvGraphicFramePr>
              <p:cNvPr id="45" name="MCP Eq"/>
              <p:cNvGraphicFramePr>
                <a:graphicFrameLocks noChangeAspect="1"/>
              </p:cNvGraphicFramePr>
              <p:nvPr/>
            </p:nvGraphicFramePr>
            <p:xfrm>
              <a:off x="3821113" y="1246188"/>
              <a:ext cx="935038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335" name="Equation" r:id="rId7" imgW="583920" imgH="228600" progId="Equation.3">
                      <p:embed/>
                    </p:oleObj>
                  </mc:Choice>
                  <mc:Fallback>
                    <p:oleObj name="Equation" r:id="rId7" imgW="583920" imgH="228600" progId="Equation.3">
                      <p:embed/>
                      <p:pic>
                        <p:nvPicPr>
                          <p:cNvPr id="0" name="MCP Eq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1113" y="1246188"/>
                            <a:ext cx="935038" cy="365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1" name="Group 102"/>
              <p:cNvGrpSpPr/>
              <p:nvPr/>
            </p:nvGrpSpPr>
            <p:grpSpPr>
              <a:xfrm>
                <a:off x="2241550" y="904875"/>
                <a:ext cx="4646613" cy="1423988"/>
                <a:chOff x="2241550" y="904875"/>
                <a:chExt cx="4646613" cy="1423988"/>
              </a:xfrm>
            </p:grpSpPr>
            <p:grpSp>
              <p:nvGrpSpPr>
                <p:cNvPr id="102" name="MCP"/>
                <p:cNvGrpSpPr/>
                <p:nvPr/>
              </p:nvGrpSpPr>
              <p:grpSpPr>
                <a:xfrm>
                  <a:off x="3760788" y="987425"/>
                  <a:ext cx="1092200" cy="241300"/>
                  <a:chOff x="3760788" y="987425"/>
                  <a:chExt cx="1092200" cy="241300"/>
                </a:xfrm>
              </p:grpSpPr>
              <p:grpSp>
                <p:nvGrpSpPr>
                  <p:cNvPr id="10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760788" y="987425"/>
                    <a:ext cx="1092200" cy="88900"/>
                    <a:chOff x="1797" y="768"/>
                    <a:chExt cx="688" cy="56"/>
                  </a:xfrm>
                </p:grpSpPr>
                <p:sp>
                  <p:nvSpPr>
                    <p:cNvPr id="7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7" y="768"/>
                      <a:ext cx="688" cy="56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1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9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4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7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5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6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6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71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1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4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3760788" y="1139825"/>
                    <a:ext cx="1092200" cy="88900"/>
                    <a:chOff x="1797" y="864"/>
                    <a:chExt cx="688" cy="56"/>
                  </a:xfrm>
                </p:grpSpPr>
                <p:sp>
                  <p:nvSpPr>
                    <p:cNvPr id="58" name="Rectangle 6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797" y="864"/>
                      <a:ext cx="688" cy="56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4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6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6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1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0" name="MCP text"/>
                <p:cNvSpPr txBox="1">
                  <a:spLocks noChangeArrowheads="1"/>
                </p:cNvSpPr>
                <p:nvPr/>
              </p:nvSpPr>
              <p:spPr bwMode="auto">
                <a:xfrm>
                  <a:off x="2241550" y="911225"/>
                  <a:ext cx="145415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dirty="0" err="1" smtClean="0">
                      <a:solidFill>
                        <a:schemeClr val="tx2"/>
                      </a:solidFill>
                      <a:latin typeface="Times New Roman" pitchFamily="18" charset="0"/>
                    </a:rPr>
                    <a:t>Channeltron</a:t>
                  </a:r>
                  <a:endParaRPr lang="en-CA" b="1" dirty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05" name="tof Detection"/>
                <p:cNvGrpSpPr>
                  <a:grpSpLocks/>
                </p:cNvGrpSpPr>
                <p:nvPr/>
              </p:nvGrpSpPr>
              <p:grpSpPr bwMode="auto">
                <a:xfrm>
                  <a:off x="5638800" y="904875"/>
                  <a:ext cx="1249363" cy="1423988"/>
                  <a:chOff x="3588" y="679"/>
                  <a:chExt cx="787" cy="897"/>
                </a:xfrm>
              </p:grpSpPr>
              <p:sp>
                <p:nvSpPr>
                  <p:cNvPr id="5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588" y="679"/>
                    <a:ext cx="787" cy="482"/>
                  </a:xfrm>
                  <a:prstGeom prst="rect">
                    <a:avLst/>
                  </a:prstGeom>
                  <a:noFill/>
                  <a:ln w="25400">
                    <a:solidFill>
                      <a:srgbClr val="2F13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TOF</a:t>
                    </a:r>
                    <a:endParaRPr lang="en-US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Detection</a:t>
                    </a:r>
                  </a:p>
                </p:txBody>
              </p:sp>
              <p:sp>
                <p:nvSpPr>
                  <p:cNvPr id="55" name="Freeform 94"/>
                  <p:cNvSpPr>
                    <a:spLocks/>
                  </p:cNvSpPr>
                  <p:nvPr/>
                </p:nvSpPr>
                <p:spPr bwMode="auto">
                  <a:xfrm>
                    <a:off x="3805" y="1205"/>
                    <a:ext cx="353" cy="371"/>
                  </a:xfrm>
                  <a:custGeom>
                    <a:avLst/>
                    <a:gdLst/>
                    <a:ahLst/>
                    <a:cxnLst>
                      <a:cxn ang="0">
                        <a:pos x="182" y="8"/>
                      </a:cxn>
                      <a:cxn ang="0">
                        <a:pos x="204" y="34"/>
                      </a:cxn>
                      <a:cxn ang="0">
                        <a:pos x="236" y="72"/>
                      </a:cxn>
                      <a:cxn ang="0">
                        <a:pos x="273" y="116"/>
                      </a:cxn>
                      <a:cxn ang="0">
                        <a:pos x="308" y="158"/>
                      </a:cxn>
                      <a:cxn ang="0">
                        <a:pos x="336" y="191"/>
                      </a:cxn>
                      <a:cxn ang="0">
                        <a:pos x="351" y="209"/>
                      </a:cxn>
                      <a:cxn ang="0">
                        <a:pos x="340" y="210"/>
                      </a:cxn>
                      <a:cxn ang="0">
                        <a:pos x="284" y="210"/>
                      </a:cxn>
                      <a:cxn ang="0">
                        <a:pos x="264" y="216"/>
                      </a:cxn>
                      <a:cxn ang="0">
                        <a:pos x="264" y="257"/>
                      </a:cxn>
                      <a:cxn ang="0">
                        <a:pos x="264" y="300"/>
                      </a:cxn>
                      <a:cxn ang="0">
                        <a:pos x="264" y="347"/>
                      </a:cxn>
                      <a:cxn ang="0">
                        <a:pos x="264" y="395"/>
                      </a:cxn>
                      <a:cxn ang="0">
                        <a:pos x="264" y="445"/>
                      </a:cxn>
                      <a:cxn ang="0">
                        <a:pos x="264" y="495"/>
                      </a:cxn>
                      <a:cxn ang="0">
                        <a:pos x="264" y="544"/>
                      </a:cxn>
                      <a:cxn ang="0">
                        <a:pos x="264" y="592"/>
                      </a:cxn>
                      <a:cxn ang="0">
                        <a:pos x="264" y="639"/>
                      </a:cxn>
                      <a:cxn ang="0">
                        <a:pos x="264" y="682"/>
                      </a:cxn>
                      <a:cxn ang="0">
                        <a:pos x="264" y="722"/>
                      </a:cxn>
                      <a:cxn ang="0">
                        <a:pos x="264" y="757"/>
                      </a:cxn>
                      <a:cxn ang="0">
                        <a:pos x="264" y="787"/>
                      </a:cxn>
                      <a:cxn ang="0">
                        <a:pos x="264" y="812"/>
                      </a:cxn>
                      <a:cxn ang="0">
                        <a:pos x="264" y="829"/>
                      </a:cxn>
                      <a:cxn ang="0">
                        <a:pos x="264" y="839"/>
                      </a:cxn>
                      <a:cxn ang="0">
                        <a:pos x="263" y="841"/>
                      </a:cxn>
                      <a:cxn ang="0">
                        <a:pos x="234" y="841"/>
                      </a:cxn>
                      <a:cxn ang="0">
                        <a:pos x="181" y="841"/>
                      </a:cxn>
                      <a:cxn ang="0">
                        <a:pos x="125" y="841"/>
                      </a:cxn>
                      <a:cxn ang="0">
                        <a:pos x="90" y="841"/>
                      </a:cxn>
                      <a:cxn ang="0">
                        <a:pos x="88" y="840"/>
                      </a:cxn>
                      <a:cxn ang="0">
                        <a:pos x="88" y="831"/>
                      </a:cxn>
                      <a:cxn ang="0">
                        <a:pos x="88" y="815"/>
                      </a:cxn>
                      <a:cxn ang="0">
                        <a:pos x="88" y="792"/>
                      </a:cxn>
                      <a:cxn ang="0">
                        <a:pos x="88" y="763"/>
                      </a:cxn>
                      <a:cxn ang="0">
                        <a:pos x="88" y="728"/>
                      </a:cxn>
                      <a:cxn ang="0">
                        <a:pos x="88" y="689"/>
                      </a:cxn>
                      <a:cxn ang="0">
                        <a:pos x="88" y="646"/>
                      </a:cxn>
                      <a:cxn ang="0">
                        <a:pos x="88" y="600"/>
                      </a:cxn>
                      <a:cxn ang="0">
                        <a:pos x="88" y="552"/>
                      </a:cxn>
                      <a:cxn ang="0">
                        <a:pos x="88" y="503"/>
                      </a:cxn>
                      <a:cxn ang="0">
                        <a:pos x="88" y="453"/>
                      </a:cxn>
                      <a:cxn ang="0">
                        <a:pos x="88" y="403"/>
                      </a:cxn>
                      <a:cxn ang="0">
                        <a:pos x="88" y="355"/>
                      </a:cxn>
                      <a:cxn ang="0">
                        <a:pos x="88" y="308"/>
                      </a:cxn>
                      <a:cxn ang="0">
                        <a:pos x="88" y="264"/>
                      </a:cxn>
                      <a:cxn ang="0">
                        <a:pos x="88" y="223"/>
                      </a:cxn>
                      <a:cxn ang="0">
                        <a:pos x="76" y="210"/>
                      </a:cxn>
                      <a:cxn ang="0">
                        <a:pos x="20" y="210"/>
                      </a:cxn>
                      <a:cxn ang="0">
                        <a:pos x="0" y="210"/>
                      </a:cxn>
                      <a:cxn ang="0">
                        <a:pos x="12" y="195"/>
                      </a:cxn>
                      <a:cxn ang="0">
                        <a:pos x="38" y="164"/>
                      </a:cxn>
                      <a:cxn ang="0">
                        <a:pos x="72" y="123"/>
                      </a:cxn>
                      <a:cxn ang="0">
                        <a:pos x="109" y="80"/>
                      </a:cxn>
                      <a:cxn ang="0">
                        <a:pos x="142" y="40"/>
                      </a:cxn>
                      <a:cxn ang="0">
                        <a:pos x="166" y="11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353" h="842">
                        <a:moveTo>
                          <a:pt x="176" y="0"/>
                        </a:moveTo>
                        <a:lnTo>
                          <a:pt x="176" y="0"/>
                        </a:lnTo>
                        <a:lnTo>
                          <a:pt x="177" y="1"/>
                        </a:lnTo>
                        <a:lnTo>
                          <a:pt x="178" y="3"/>
                        </a:lnTo>
                        <a:lnTo>
                          <a:pt x="180" y="5"/>
                        </a:lnTo>
                        <a:lnTo>
                          <a:pt x="182" y="8"/>
                        </a:lnTo>
                        <a:lnTo>
                          <a:pt x="185" y="11"/>
                        </a:lnTo>
                        <a:lnTo>
                          <a:pt x="188" y="15"/>
                        </a:lnTo>
                        <a:lnTo>
                          <a:pt x="192" y="19"/>
                        </a:lnTo>
                        <a:lnTo>
                          <a:pt x="196" y="24"/>
                        </a:lnTo>
                        <a:lnTo>
                          <a:pt x="200" y="29"/>
                        </a:lnTo>
                        <a:lnTo>
                          <a:pt x="204" y="34"/>
                        </a:lnTo>
                        <a:lnTo>
                          <a:pt x="209" y="40"/>
                        </a:lnTo>
                        <a:lnTo>
                          <a:pt x="214" y="46"/>
                        </a:lnTo>
                        <a:lnTo>
                          <a:pt x="220" y="52"/>
                        </a:lnTo>
                        <a:lnTo>
                          <a:pt x="225" y="59"/>
                        </a:lnTo>
                        <a:lnTo>
                          <a:pt x="231" y="66"/>
                        </a:lnTo>
                        <a:lnTo>
                          <a:pt x="236" y="72"/>
                        </a:lnTo>
                        <a:lnTo>
                          <a:pt x="242" y="80"/>
                        </a:lnTo>
                        <a:lnTo>
                          <a:pt x="248" y="87"/>
                        </a:lnTo>
                        <a:lnTo>
                          <a:pt x="254" y="94"/>
                        </a:lnTo>
                        <a:lnTo>
                          <a:pt x="261" y="101"/>
                        </a:lnTo>
                        <a:lnTo>
                          <a:pt x="267" y="109"/>
                        </a:lnTo>
                        <a:lnTo>
                          <a:pt x="273" y="116"/>
                        </a:lnTo>
                        <a:lnTo>
                          <a:pt x="279" y="123"/>
                        </a:lnTo>
                        <a:lnTo>
                          <a:pt x="285" y="130"/>
                        </a:lnTo>
                        <a:lnTo>
                          <a:pt x="291" y="137"/>
                        </a:lnTo>
                        <a:lnTo>
                          <a:pt x="297" y="144"/>
                        </a:lnTo>
                        <a:lnTo>
                          <a:pt x="302" y="151"/>
                        </a:lnTo>
                        <a:lnTo>
                          <a:pt x="308" y="158"/>
                        </a:lnTo>
                        <a:lnTo>
                          <a:pt x="313" y="164"/>
                        </a:lnTo>
                        <a:lnTo>
                          <a:pt x="318" y="170"/>
                        </a:lnTo>
                        <a:lnTo>
                          <a:pt x="323" y="176"/>
                        </a:lnTo>
                        <a:lnTo>
                          <a:pt x="328" y="181"/>
                        </a:lnTo>
                        <a:lnTo>
                          <a:pt x="332" y="186"/>
                        </a:lnTo>
                        <a:lnTo>
                          <a:pt x="336" y="191"/>
                        </a:lnTo>
                        <a:lnTo>
                          <a:pt x="339" y="195"/>
                        </a:lnTo>
                        <a:lnTo>
                          <a:pt x="342" y="199"/>
                        </a:lnTo>
                        <a:lnTo>
                          <a:pt x="345" y="202"/>
                        </a:lnTo>
                        <a:lnTo>
                          <a:pt x="347" y="205"/>
                        </a:lnTo>
                        <a:lnTo>
                          <a:pt x="349" y="207"/>
                        </a:lnTo>
                        <a:lnTo>
                          <a:pt x="351" y="209"/>
                        </a:lnTo>
                        <a:lnTo>
                          <a:pt x="351" y="210"/>
                        </a:lnTo>
                        <a:lnTo>
                          <a:pt x="352" y="210"/>
                        </a:lnTo>
                        <a:lnTo>
                          <a:pt x="352" y="210"/>
                        </a:lnTo>
                        <a:lnTo>
                          <a:pt x="350" y="210"/>
                        </a:lnTo>
                        <a:lnTo>
                          <a:pt x="346" y="210"/>
                        </a:lnTo>
                        <a:lnTo>
                          <a:pt x="340" y="210"/>
                        </a:lnTo>
                        <a:lnTo>
                          <a:pt x="332" y="210"/>
                        </a:lnTo>
                        <a:lnTo>
                          <a:pt x="323" y="210"/>
                        </a:lnTo>
                        <a:lnTo>
                          <a:pt x="313" y="210"/>
                        </a:lnTo>
                        <a:lnTo>
                          <a:pt x="303" y="210"/>
                        </a:lnTo>
                        <a:lnTo>
                          <a:pt x="293" y="210"/>
                        </a:lnTo>
                        <a:lnTo>
                          <a:pt x="284" y="210"/>
                        </a:lnTo>
                        <a:lnTo>
                          <a:pt x="276" y="210"/>
                        </a:lnTo>
                        <a:lnTo>
                          <a:pt x="269" y="210"/>
                        </a:lnTo>
                        <a:lnTo>
                          <a:pt x="265" y="210"/>
                        </a:lnTo>
                        <a:lnTo>
                          <a:pt x="264" y="210"/>
                        </a:lnTo>
                        <a:lnTo>
                          <a:pt x="264" y="210"/>
                        </a:lnTo>
                        <a:lnTo>
                          <a:pt x="264" y="216"/>
                        </a:lnTo>
                        <a:lnTo>
                          <a:pt x="264" y="223"/>
                        </a:lnTo>
                        <a:lnTo>
                          <a:pt x="264" y="229"/>
                        </a:lnTo>
                        <a:lnTo>
                          <a:pt x="264" y="236"/>
                        </a:lnTo>
                        <a:lnTo>
                          <a:pt x="264" y="243"/>
                        </a:lnTo>
                        <a:lnTo>
                          <a:pt x="264" y="250"/>
                        </a:lnTo>
                        <a:lnTo>
                          <a:pt x="264" y="257"/>
                        </a:lnTo>
                        <a:lnTo>
                          <a:pt x="264" y="264"/>
                        </a:lnTo>
                        <a:lnTo>
                          <a:pt x="264" y="271"/>
                        </a:lnTo>
                        <a:lnTo>
                          <a:pt x="264" y="278"/>
                        </a:lnTo>
                        <a:lnTo>
                          <a:pt x="264" y="285"/>
                        </a:lnTo>
                        <a:lnTo>
                          <a:pt x="264" y="293"/>
                        </a:lnTo>
                        <a:lnTo>
                          <a:pt x="264" y="300"/>
                        </a:lnTo>
                        <a:lnTo>
                          <a:pt x="264" y="308"/>
                        </a:lnTo>
                        <a:lnTo>
                          <a:pt x="264" y="315"/>
                        </a:lnTo>
                        <a:lnTo>
                          <a:pt x="264" y="323"/>
                        </a:lnTo>
                        <a:lnTo>
                          <a:pt x="264" y="331"/>
                        </a:lnTo>
                        <a:lnTo>
                          <a:pt x="264" y="339"/>
                        </a:lnTo>
                        <a:lnTo>
                          <a:pt x="264" y="347"/>
                        </a:lnTo>
                        <a:lnTo>
                          <a:pt x="264" y="355"/>
                        </a:lnTo>
                        <a:lnTo>
                          <a:pt x="264" y="363"/>
                        </a:lnTo>
                        <a:lnTo>
                          <a:pt x="264" y="371"/>
                        </a:lnTo>
                        <a:lnTo>
                          <a:pt x="264" y="379"/>
                        </a:lnTo>
                        <a:lnTo>
                          <a:pt x="264" y="387"/>
                        </a:lnTo>
                        <a:lnTo>
                          <a:pt x="264" y="395"/>
                        </a:lnTo>
                        <a:lnTo>
                          <a:pt x="264" y="403"/>
                        </a:lnTo>
                        <a:lnTo>
                          <a:pt x="264" y="412"/>
                        </a:lnTo>
                        <a:lnTo>
                          <a:pt x="264" y="420"/>
                        </a:lnTo>
                        <a:lnTo>
                          <a:pt x="264" y="428"/>
                        </a:lnTo>
                        <a:lnTo>
                          <a:pt x="264" y="436"/>
                        </a:lnTo>
                        <a:lnTo>
                          <a:pt x="264" y="445"/>
                        </a:lnTo>
                        <a:lnTo>
                          <a:pt x="264" y="453"/>
                        </a:lnTo>
                        <a:lnTo>
                          <a:pt x="264" y="461"/>
                        </a:lnTo>
                        <a:lnTo>
                          <a:pt x="264" y="470"/>
                        </a:lnTo>
                        <a:lnTo>
                          <a:pt x="264" y="478"/>
                        </a:lnTo>
                        <a:lnTo>
                          <a:pt x="264" y="486"/>
                        </a:lnTo>
                        <a:lnTo>
                          <a:pt x="264" y="495"/>
                        </a:lnTo>
                        <a:lnTo>
                          <a:pt x="264" y="503"/>
                        </a:lnTo>
                        <a:lnTo>
                          <a:pt x="264" y="511"/>
                        </a:lnTo>
                        <a:lnTo>
                          <a:pt x="264" y="519"/>
                        </a:lnTo>
                        <a:lnTo>
                          <a:pt x="264" y="528"/>
                        </a:lnTo>
                        <a:lnTo>
                          <a:pt x="264" y="536"/>
                        </a:lnTo>
                        <a:lnTo>
                          <a:pt x="264" y="544"/>
                        </a:lnTo>
                        <a:lnTo>
                          <a:pt x="264" y="552"/>
                        </a:lnTo>
                        <a:lnTo>
                          <a:pt x="264" y="560"/>
                        </a:lnTo>
                        <a:lnTo>
                          <a:pt x="264" y="568"/>
                        </a:lnTo>
                        <a:lnTo>
                          <a:pt x="264" y="576"/>
                        </a:lnTo>
                        <a:lnTo>
                          <a:pt x="264" y="584"/>
                        </a:lnTo>
                        <a:lnTo>
                          <a:pt x="264" y="592"/>
                        </a:lnTo>
                        <a:lnTo>
                          <a:pt x="264" y="600"/>
                        </a:lnTo>
                        <a:lnTo>
                          <a:pt x="264" y="608"/>
                        </a:lnTo>
                        <a:lnTo>
                          <a:pt x="264" y="616"/>
                        </a:lnTo>
                        <a:lnTo>
                          <a:pt x="264" y="623"/>
                        </a:lnTo>
                        <a:lnTo>
                          <a:pt x="264" y="631"/>
                        </a:lnTo>
                        <a:lnTo>
                          <a:pt x="264" y="639"/>
                        </a:lnTo>
                        <a:lnTo>
                          <a:pt x="264" y="646"/>
                        </a:lnTo>
                        <a:lnTo>
                          <a:pt x="264" y="653"/>
                        </a:lnTo>
                        <a:lnTo>
                          <a:pt x="264" y="661"/>
                        </a:lnTo>
                        <a:lnTo>
                          <a:pt x="264" y="668"/>
                        </a:lnTo>
                        <a:lnTo>
                          <a:pt x="264" y="675"/>
                        </a:lnTo>
                        <a:lnTo>
                          <a:pt x="264" y="682"/>
                        </a:lnTo>
                        <a:lnTo>
                          <a:pt x="264" y="689"/>
                        </a:lnTo>
                        <a:lnTo>
                          <a:pt x="264" y="696"/>
                        </a:lnTo>
                        <a:lnTo>
                          <a:pt x="264" y="702"/>
                        </a:lnTo>
                        <a:lnTo>
                          <a:pt x="264" y="709"/>
                        </a:lnTo>
                        <a:lnTo>
                          <a:pt x="264" y="715"/>
                        </a:lnTo>
                        <a:lnTo>
                          <a:pt x="264" y="722"/>
                        </a:lnTo>
                        <a:lnTo>
                          <a:pt x="264" y="728"/>
                        </a:lnTo>
                        <a:lnTo>
                          <a:pt x="264" y="734"/>
                        </a:lnTo>
                        <a:lnTo>
                          <a:pt x="264" y="740"/>
                        </a:lnTo>
                        <a:lnTo>
                          <a:pt x="264" y="746"/>
                        </a:lnTo>
                        <a:lnTo>
                          <a:pt x="264" y="752"/>
                        </a:lnTo>
                        <a:lnTo>
                          <a:pt x="264" y="757"/>
                        </a:lnTo>
                        <a:lnTo>
                          <a:pt x="264" y="763"/>
                        </a:lnTo>
                        <a:lnTo>
                          <a:pt x="264" y="768"/>
                        </a:lnTo>
                        <a:lnTo>
                          <a:pt x="264" y="773"/>
                        </a:lnTo>
                        <a:lnTo>
                          <a:pt x="264" y="778"/>
                        </a:lnTo>
                        <a:lnTo>
                          <a:pt x="264" y="783"/>
                        </a:lnTo>
                        <a:lnTo>
                          <a:pt x="264" y="787"/>
                        </a:lnTo>
                        <a:lnTo>
                          <a:pt x="264" y="792"/>
                        </a:lnTo>
                        <a:lnTo>
                          <a:pt x="264" y="796"/>
                        </a:lnTo>
                        <a:lnTo>
                          <a:pt x="264" y="800"/>
                        </a:lnTo>
                        <a:lnTo>
                          <a:pt x="264" y="804"/>
                        </a:lnTo>
                        <a:lnTo>
                          <a:pt x="264" y="808"/>
                        </a:lnTo>
                        <a:lnTo>
                          <a:pt x="264" y="812"/>
                        </a:lnTo>
                        <a:lnTo>
                          <a:pt x="264" y="815"/>
                        </a:lnTo>
                        <a:lnTo>
                          <a:pt x="264" y="818"/>
                        </a:lnTo>
                        <a:lnTo>
                          <a:pt x="264" y="821"/>
                        </a:lnTo>
                        <a:lnTo>
                          <a:pt x="264" y="824"/>
                        </a:lnTo>
                        <a:lnTo>
                          <a:pt x="264" y="827"/>
                        </a:lnTo>
                        <a:lnTo>
                          <a:pt x="264" y="829"/>
                        </a:lnTo>
                        <a:lnTo>
                          <a:pt x="264" y="831"/>
                        </a:lnTo>
                        <a:lnTo>
                          <a:pt x="264" y="833"/>
                        </a:lnTo>
                        <a:lnTo>
                          <a:pt x="264" y="835"/>
                        </a:lnTo>
                        <a:lnTo>
                          <a:pt x="264" y="836"/>
                        </a:lnTo>
                        <a:lnTo>
                          <a:pt x="264" y="838"/>
                        </a:lnTo>
                        <a:lnTo>
                          <a:pt x="264" y="839"/>
                        </a:lnTo>
                        <a:lnTo>
                          <a:pt x="264" y="840"/>
                        </a:lnTo>
                        <a:lnTo>
                          <a:pt x="264" y="840"/>
                        </a:lnTo>
                        <a:lnTo>
                          <a:pt x="264" y="841"/>
                        </a:lnTo>
                        <a:lnTo>
                          <a:pt x="264" y="841"/>
                        </a:lnTo>
                        <a:lnTo>
                          <a:pt x="264" y="841"/>
                        </a:lnTo>
                        <a:lnTo>
                          <a:pt x="263" y="841"/>
                        </a:lnTo>
                        <a:lnTo>
                          <a:pt x="261" y="841"/>
                        </a:lnTo>
                        <a:lnTo>
                          <a:pt x="258" y="841"/>
                        </a:lnTo>
                        <a:lnTo>
                          <a:pt x="253" y="841"/>
                        </a:lnTo>
                        <a:lnTo>
                          <a:pt x="248" y="841"/>
                        </a:lnTo>
                        <a:lnTo>
                          <a:pt x="241" y="841"/>
                        </a:lnTo>
                        <a:lnTo>
                          <a:pt x="234" y="841"/>
                        </a:lnTo>
                        <a:lnTo>
                          <a:pt x="226" y="841"/>
                        </a:lnTo>
                        <a:lnTo>
                          <a:pt x="218" y="841"/>
                        </a:lnTo>
                        <a:lnTo>
                          <a:pt x="209" y="841"/>
                        </a:lnTo>
                        <a:lnTo>
                          <a:pt x="200" y="841"/>
                        </a:lnTo>
                        <a:lnTo>
                          <a:pt x="190" y="841"/>
                        </a:lnTo>
                        <a:lnTo>
                          <a:pt x="181" y="841"/>
                        </a:lnTo>
                        <a:lnTo>
                          <a:pt x="171" y="841"/>
                        </a:lnTo>
                        <a:lnTo>
                          <a:pt x="161" y="841"/>
                        </a:lnTo>
                        <a:lnTo>
                          <a:pt x="152" y="841"/>
                        </a:lnTo>
                        <a:lnTo>
                          <a:pt x="142" y="841"/>
                        </a:lnTo>
                        <a:lnTo>
                          <a:pt x="133" y="841"/>
                        </a:lnTo>
                        <a:lnTo>
                          <a:pt x="125" y="841"/>
                        </a:lnTo>
                        <a:lnTo>
                          <a:pt x="117" y="841"/>
                        </a:lnTo>
                        <a:lnTo>
                          <a:pt x="110" y="841"/>
                        </a:lnTo>
                        <a:lnTo>
                          <a:pt x="104" y="841"/>
                        </a:lnTo>
                        <a:lnTo>
                          <a:pt x="98" y="841"/>
                        </a:lnTo>
                        <a:lnTo>
                          <a:pt x="94" y="841"/>
                        </a:lnTo>
                        <a:lnTo>
                          <a:pt x="90" y="841"/>
                        </a:lnTo>
                        <a:lnTo>
                          <a:pt x="88" y="841"/>
                        </a:lnTo>
                        <a:lnTo>
                          <a:pt x="88" y="841"/>
                        </a:lnTo>
                        <a:lnTo>
                          <a:pt x="88" y="841"/>
                        </a:lnTo>
                        <a:lnTo>
                          <a:pt x="88" y="841"/>
                        </a:lnTo>
                        <a:lnTo>
                          <a:pt x="88" y="840"/>
                        </a:lnTo>
                        <a:lnTo>
                          <a:pt x="88" y="840"/>
                        </a:lnTo>
                        <a:lnTo>
                          <a:pt x="88" y="839"/>
                        </a:lnTo>
                        <a:lnTo>
                          <a:pt x="88" y="838"/>
                        </a:lnTo>
                        <a:lnTo>
                          <a:pt x="88" y="836"/>
                        </a:lnTo>
                        <a:lnTo>
                          <a:pt x="88" y="835"/>
                        </a:lnTo>
                        <a:lnTo>
                          <a:pt x="88" y="833"/>
                        </a:lnTo>
                        <a:lnTo>
                          <a:pt x="88" y="831"/>
                        </a:lnTo>
                        <a:lnTo>
                          <a:pt x="88" y="829"/>
                        </a:lnTo>
                        <a:lnTo>
                          <a:pt x="88" y="827"/>
                        </a:lnTo>
                        <a:lnTo>
                          <a:pt x="88" y="824"/>
                        </a:lnTo>
                        <a:lnTo>
                          <a:pt x="88" y="821"/>
                        </a:lnTo>
                        <a:lnTo>
                          <a:pt x="88" y="818"/>
                        </a:lnTo>
                        <a:lnTo>
                          <a:pt x="88" y="815"/>
                        </a:lnTo>
                        <a:lnTo>
                          <a:pt x="88" y="812"/>
                        </a:lnTo>
                        <a:lnTo>
                          <a:pt x="88" y="808"/>
                        </a:lnTo>
                        <a:lnTo>
                          <a:pt x="88" y="804"/>
                        </a:lnTo>
                        <a:lnTo>
                          <a:pt x="88" y="800"/>
                        </a:lnTo>
                        <a:lnTo>
                          <a:pt x="88" y="796"/>
                        </a:lnTo>
                        <a:lnTo>
                          <a:pt x="88" y="792"/>
                        </a:lnTo>
                        <a:lnTo>
                          <a:pt x="88" y="787"/>
                        </a:lnTo>
                        <a:lnTo>
                          <a:pt x="88" y="783"/>
                        </a:lnTo>
                        <a:lnTo>
                          <a:pt x="88" y="778"/>
                        </a:lnTo>
                        <a:lnTo>
                          <a:pt x="88" y="773"/>
                        </a:lnTo>
                        <a:lnTo>
                          <a:pt x="88" y="768"/>
                        </a:lnTo>
                        <a:lnTo>
                          <a:pt x="88" y="763"/>
                        </a:lnTo>
                        <a:lnTo>
                          <a:pt x="88" y="757"/>
                        </a:lnTo>
                        <a:lnTo>
                          <a:pt x="88" y="752"/>
                        </a:lnTo>
                        <a:lnTo>
                          <a:pt x="88" y="746"/>
                        </a:lnTo>
                        <a:lnTo>
                          <a:pt x="88" y="740"/>
                        </a:lnTo>
                        <a:lnTo>
                          <a:pt x="88" y="734"/>
                        </a:lnTo>
                        <a:lnTo>
                          <a:pt x="88" y="728"/>
                        </a:lnTo>
                        <a:lnTo>
                          <a:pt x="88" y="722"/>
                        </a:lnTo>
                        <a:lnTo>
                          <a:pt x="88" y="715"/>
                        </a:lnTo>
                        <a:lnTo>
                          <a:pt x="88" y="709"/>
                        </a:lnTo>
                        <a:lnTo>
                          <a:pt x="88" y="702"/>
                        </a:lnTo>
                        <a:lnTo>
                          <a:pt x="88" y="696"/>
                        </a:lnTo>
                        <a:lnTo>
                          <a:pt x="88" y="689"/>
                        </a:lnTo>
                        <a:lnTo>
                          <a:pt x="88" y="682"/>
                        </a:lnTo>
                        <a:lnTo>
                          <a:pt x="88" y="675"/>
                        </a:lnTo>
                        <a:lnTo>
                          <a:pt x="88" y="668"/>
                        </a:lnTo>
                        <a:lnTo>
                          <a:pt x="88" y="661"/>
                        </a:lnTo>
                        <a:lnTo>
                          <a:pt x="88" y="653"/>
                        </a:lnTo>
                        <a:lnTo>
                          <a:pt x="88" y="646"/>
                        </a:lnTo>
                        <a:lnTo>
                          <a:pt x="88" y="639"/>
                        </a:lnTo>
                        <a:lnTo>
                          <a:pt x="88" y="631"/>
                        </a:lnTo>
                        <a:lnTo>
                          <a:pt x="88" y="623"/>
                        </a:lnTo>
                        <a:lnTo>
                          <a:pt x="88" y="616"/>
                        </a:lnTo>
                        <a:lnTo>
                          <a:pt x="88" y="608"/>
                        </a:lnTo>
                        <a:lnTo>
                          <a:pt x="88" y="600"/>
                        </a:lnTo>
                        <a:lnTo>
                          <a:pt x="88" y="592"/>
                        </a:lnTo>
                        <a:lnTo>
                          <a:pt x="88" y="584"/>
                        </a:lnTo>
                        <a:lnTo>
                          <a:pt x="88" y="576"/>
                        </a:lnTo>
                        <a:lnTo>
                          <a:pt x="88" y="568"/>
                        </a:lnTo>
                        <a:lnTo>
                          <a:pt x="88" y="560"/>
                        </a:lnTo>
                        <a:lnTo>
                          <a:pt x="88" y="552"/>
                        </a:lnTo>
                        <a:lnTo>
                          <a:pt x="88" y="544"/>
                        </a:lnTo>
                        <a:lnTo>
                          <a:pt x="88" y="536"/>
                        </a:lnTo>
                        <a:lnTo>
                          <a:pt x="88" y="528"/>
                        </a:lnTo>
                        <a:lnTo>
                          <a:pt x="88" y="519"/>
                        </a:lnTo>
                        <a:lnTo>
                          <a:pt x="88" y="511"/>
                        </a:lnTo>
                        <a:lnTo>
                          <a:pt x="88" y="503"/>
                        </a:lnTo>
                        <a:lnTo>
                          <a:pt x="88" y="495"/>
                        </a:lnTo>
                        <a:lnTo>
                          <a:pt x="88" y="486"/>
                        </a:lnTo>
                        <a:lnTo>
                          <a:pt x="88" y="478"/>
                        </a:lnTo>
                        <a:lnTo>
                          <a:pt x="88" y="470"/>
                        </a:lnTo>
                        <a:lnTo>
                          <a:pt x="88" y="461"/>
                        </a:lnTo>
                        <a:lnTo>
                          <a:pt x="88" y="453"/>
                        </a:lnTo>
                        <a:lnTo>
                          <a:pt x="88" y="445"/>
                        </a:lnTo>
                        <a:lnTo>
                          <a:pt x="88" y="436"/>
                        </a:lnTo>
                        <a:lnTo>
                          <a:pt x="88" y="428"/>
                        </a:lnTo>
                        <a:lnTo>
                          <a:pt x="88" y="420"/>
                        </a:lnTo>
                        <a:lnTo>
                          <a:pt x="88" y="412"/>
                        </a:lnTo>
                        <a:lnTo>
                          <a:pt x="88" y="403"/>
                        </a:lnTo>
                        <a:lnTo>
                          <a:pt x="88" y="395"/>
                        </a:lnTo>
                        <a:lnTo>
                          <a:pt x="88" y="387"/>
                        </a:lnTo>
                        <a:lnTo>
                          <a:pt x="88" y="379"/>
                        </a:lnTo>
                        <a:lnTo>
                          <a:pt x="88" y="371"/>
                        </a:lnTo>
                        <a:lnTo>
                          <a:pt x="88" y="363"/>
                        </a:lnTo>
                        <a:lnTo>
                          <a:pt x="88" y="355"/>
                        </a:lnTo>
                        <a:lnTo>
                          <a:pt x="88" y="347"/>
                        </a:lnTo>
                        <a:lnTo>
                          <a:pt x="88" y="339"/>
                        </a:lnTo>
                        <a:lnTo>
                          <a:pt x="88" y="331"/>
                        </a:lnTo>
                        <a:lnTo>
                          <a:pt x="88" y="323"/>
                        </a:lnTo>
                        <a:lnTo>
                          <a:pt x="88" y="315"/>
                        </a:lnTo>
                        <a:lnTo>
                          <a:pt x="88" y="308"/>
                        </a:lnTo>
                        <a:lnTo>
                          <a:pt x="88" y="300"/>
                        </a:lnTo>
                        <a:lnTo>
                          <a:pt x="88" y="293"/>
                        </a:lnTo>
                        <a:lnTo>
                          <a:pt x="88" y="285"/>
                        </a:lnTo>
                        <a:lnTo>
                          <a:pt x="88" y="278"/>
                        </a:lnTo>
                        <a:lnTo>
                          <a:pt x="88" y="271"/>
                        </a:lnTo>
                        <a:lnTo>
                          <a:pt x="88" y="264"/>
                        </a:lnTo>
                        <a:lnTo>
                          <a:pt x="88" y="257"/>
                        </a:lnTo>
                        <a:lnTo>
                          <a:pt x="88" y="250"/>
                        </a:lnTo>
                        <a:lnTo>
                          <a:pt x="88" y="243"/>
                        </a:lnTo>
                        <a:lnTo>
                          <a:pt x="88" y="236"/>
                        </a:lnTo>
                        <a:lnTo>
                          <a:pt x="88" y="229"/>
                        </a:lnTo>
                        <a:lnTo>
                          <a:pt x="88" y="223"/>
                        </a:lnTo>
                        <a:lnTo>
                          <a:pt x="88" y="216"/>
                        </a:lnTo>
                        <a:lnTo>
                          <a:pt x="88" y="210"/>
                        </a:lnTo>
                        <a:lnTo>
                          <a:pt x="88" y="210"/>
                        </a:lnTo>
                        <a:lnTo>
                          <a:pt x="86" y="210"/>
                        </a:lnTo>
                        <a:lnTo>
                          <a:pt x="82" y="210"/>
                        </a:lnTo>
                        <a:lnTo>
                          <a:pt x="76" y="210"/>
                        </a:lnTo>
                        <a:lnTo>
                          <a:pt x="68" y="210"/>
                        </a:lnTo>
                        <a:lnTo>
                          <a:pt x="59" y="210"/>
                        </a:lnTo>
                        <a:lnTo>
                          <a:pt x="49" y="210"/>
                        </a:lnTo>
                        <a:lnTo>
                          <a:pt x="39" y="210"/>
                        </a:lnTo>
                        <a:lnTo>
                          <a:pt x="29" y="210"/>
                        </a:lnTo>
                        <a:lnTo>
                          <a:pt x="20" y="210"/>
                        </a:lnTo>
                        <a:lnTo>
                          <a:pt x="12" y="210"/>
                        </a:lnTo>
                        <a:lnTo>
                          <a:pt x="5" y="210"/>
                        </a:lnTo>
                        <a:lnTo>
                          <a:pt x="1" y="210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" y="209"/>
                        </a:lnTo>
                        <a:lnTo>
                          <a:pt x="2" y="207"/>
                        </a:lnTo>
                        <a:lnTo>
                          <a:pt x="4" y="205"/>
                        </a:lnTo>
                        <a:lnTo>
                          <a:pt x="6" y="202"/>
                        </a:lnTo>
                        <a:lnTo>
                          <a:pt x="9" y="199"/>
                        </a:lnTo>
                        <a:lnTo>
                          <a:pt x="12" y="195"/>
                        </a:lnTo>
                        <a:lnTo>
                          <a:pt x="16" y="191"/>
                        </a:lnTo>
                        <a:lnTo>
                          <a:pt x="20" y="186"/>
                        </a:lnTo>
                        <a:lnTo>
                          <a:pt x="24" y="181"/>
                        </a:lnTo>
                        <a:lnTo>
                          <a:pt x="28" y="176"/>
                        </a:lnTo>
                        <a:lnTo>
                          <a:pt x="33" y="170"/>
                        </a:lnTo>
                        <a:lnTo>
                          <a:pt x="38" y="164"/>
                        </a:lnTo>
                        <a:lnTo>
                          <a:pt x="44" y="158"/>
                        </a:lnTo>
                        <a:lnTo>
                          <a:pt x="49" y="151"/>
                        </a:lnTo>
                        <a:lnTo>
                          <a:pt x="55" y="144"/>
                        </a:lnTo>
                        <a:lnTo>
                          <a:pt x="60" y="137"/>
                        </a:lnTo>
                        <a:lnTo>
                          <a:pt x="66" y="130"/>
                        </a:lnTo>
                        <a:lnTo>
                          <a:pt x="72" y="123"/>
                        </a:lnTo>
                        <a:lnTo>
                          <a:pt x="78" y="116"/>
                        </a:lnTo>
                        <a:lnTo>
                          <a:pt x="85" y="109"/>
                        </a:lnTo>
                        <a:lnTo>
                          <a:pt x="91" y="101"/>
                        </a:lnTo>
                        <a:lnTo>
                          <a:pt x="97" y="94"/>
                        </a:lnTo>
                        <a:lnTo>
                          <a:pt x="103" y="87"/>
                        </a:lnTo>
                        <a:lnTo>
                          <a:pt x="109" y="80"/>
                        </a:lnTo>
                        <a:lnTo>
                          <a:pt x="115" y="72"/>
                        </a:lnTo>
                        <a:lnTo>
                          <a:pt x="121" y="66"/>
                        </a:lnTo>
                        <a:lnTo>
                          <a:pt x="126" y="59"/>
                        </a:lnTo>
                        <a:lnTo>
                          <a:pt x="132" y="52"/>
                        </a:lnTo>
                        <a:lnTo>
                          <a:pt x="137" y="46"/>
                        </a:lnTo>
                        <a:lnTo>
                          <a:pt x="142" y="40"/>
                        </a:lnTo>
                        <a:lnTo>
                          <a:pt x="147" y="34"/>
                        </a:lnTo>
                        <a:lnTo>
                          <a:pt x="152" y="29"/>
                        </a:lnTo>
                        <a:lnTo>
                          <a:pt x="156" y="24"/>
                        </a:lnTo>
                        <a:lnTo>
                          <a:pt x="160" y="19"/>
                        </a:lnTo>
                        <a:lnTo>
                          <a:pt x="163" y="15"/>
                        </a:lnTo>
                        <a:lnTo>
                          <a:pt x="166" y="11"/>
                        </a:lnTo>
                        <a:lnTo>
                          <a:pt x="169" y="8"/>
                        </a:lnTo>
                        <a:lnTo>
                          <a:pt x="171" y="5"/>
                        </a:lnTo>
                        <a:lnTo>
                          <a:pt x="173" y="3"/>
                        </a:lnTo>
                        <a:lnTo>
                          <a:pt x="175" y="1"/>
                        </a:lnTo>
                        <a:lnTo>
                          <a:pt x="175" y="0"/>
                        </a:lnTo>
                        <a:lnTo>
                          <a:pt x="176" y="0"/>
                        </a:lnTo>
                        <a:lnTo>
                          <a:pt x="176" y="0"/>
                        </a:lnTo>
                        <a:lnTo>
                          <a:pt x="176" y="0"/>
                        </a:lnTo>
                      </a:path>
                    </a:pathLst>
                  </a:custGeom>
                  <a:solidFill>
                    <a:srgbClr val="FF0000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615113" y="1135063"/>
          <a:ext cx="1524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7" name="Equation" r:id="rId3" imgW="647640" imgH="431640" progId="Equation.3">
                  <p:embed/>
                </p:oleObj>
              </mc:Choice>
              <mc:Fallback>
                <p:oleObj name="Equation" r:id="rId3" imgW="6476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1135063"/>
                        <a:ext cx="1524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Trebuchet MS" pitchFamily="34" charset="0"/>
              </a:rPr>
              <a:t>Sample time-of-flight (TOF) spectrum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97550" y="2728913"/>
            <a:ext cx="2952750" cy="979487"/>
            <a:chOff x="3652" y="2123"/>
            <a:chExt cx="1860" cy="617"/>
          </a:xfrm>
        </p:grpSpPr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3652" y="2257"/>
              <a:ext cx="9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Unknown:</a:t>
              </a:r>
            </a:p>
          </p:txBody>
        </p:sp>
        <p:graphicFrame>
          <p:nvGraphicFramePr>
            <p:cNvPr id="76813" name="Object 13"/>
            <p:cNvGraphicFramePr>
              <a:graphicFrameLocks noChangeAspect="1"/>
            </p:cNvGraphicFramePr>
            <p:nvPr/>
          </p:nvGraphicFramePr>
          <p:xfrm>
            <a:off x="4639" y="2123"/>
            <a:ext cx="873" cy="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58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9" y="2123"/>
                          <a:ext cx="873" cy="6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5486400" y="4387850"/>
          <a:ext cx="356711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Equation" r:id="rId7" imgW="1854000" imgH="431640" progId="Equation.3">
                  <p:embed/>
                </p:oleObj>
              </mc:Choice>
              <mc:Fallback>
                <p:oleObj name="Equation" r:id="rId7" imgW="18540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87850"/>
                        <a:ext cx="3567113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8613775" y="4576763"/>
            <a:ext cx="530225" cy="446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8156575" y="5011738"/>
            <a:ext cx="644525" cy="654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77838" y="5624513"/>
            <a:ext cx="8188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Well-known calibrant mass is a requirement for accurate measurements.</a:t>
            </a:r>
            <a:endParaRPr lang="en-CA" sz="2400">
              <a:latin typeface="Times New Roman" pitchFamily="18" charset="0"/>
            </a:endParaRPr>
          </a:p>
        </p:txBody>
      </p:sp>
      <p:pic>
        <p:nvPicPr>
          <p:cNvPr id="77120" name="Picture 3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295400"/>
            <a:ext cx="5334000" cy="4197350"/>
          </a:xfrm>
          <a:prstGeom prst="rect">
            <a:avLst/>
          </a:prstGeom>
          <a:noFill/>
        </p:spPr>
      </p:pic>
      <p:pic>
        <p:nvPicPr>
          <p:cNvPr id="77121" name="Picture 3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538" y="1298575"/>
            <a:ext cx="5326062" cy="4191000"/>
          </a:xfrm>
          <a:prstGeom prst="rect">
            <a:avLst/>
          </a:prstGeom>
          <a:noFill/>
        </p:spPr>
      </p:pic>
      <p:sp>
        <p:nvSpPr>
          <p:cNvPr id="77122" name="Rectangle 322"/>
          <p:cNvSpPr>
            <a:spLocks noChangeArrowheads="1"/>
          </p:cNvSpPr>
          <p:nvPr/>
        </p:nvSpPr>
        <p:spPr bwMode="auto">
          <a:xfrm>
            <a:off x="762000" y="1752600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3" name="Rectangle 323"/>
          <p:cNvSpPr>
            <a:spLocks noChangeArrowheads="1"/>
          </p:cNvSpPr>
          <p:nvPr/>
        </p:nvSpPr>
        <p:spPr bwMode="auto">
          <a:xfrm>
            <a:off x="871538" y="1719263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4" name="Rectangle 324"/>
          <p:cNvSpPr>
            <a:spLocks noChangeArrowheads="1"/>
          </p:cNvSpPr>
          <p:nvPr/>
        </p:nvSpPr>
        <p:spPr bwMode="auto">
          <a:xfrm>
            <a:off x="981075" y="1747838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5" name="Rectangle 325"/>
          <p:cNvSpPr>
            <a:spLocks noChangeArrowheads="1"/>
          </p:cNvSpPr>
          <p:nvPr/>
        </p:nvSpPr>
        <p:spPr bwMode="auto">
          <a:xfrm>
            <a:off x="1076325" y="1752600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6" name="Rectangle 326"/>
          <p:cNvSpPr>
            <a:spLocks noChangeArrowheads="1"/>
          </p:cNvSpPr>
          <p:nvPr/>
        </p:nvSpPr>
        <p:spPr bwMode="auto">
          <a:xfrm>
            <a:off x="1143000" y="1600200"/>
            <a:ext cx="4191000" cy="3276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7" name="Text Box 327"/>
          <p:cNvSpPr txBox="1">
            <a:spLocks noChangeArrowheads="1"/>
          </p:cNvSpPr>
          <p:nvPr/>
        </p:nvSpPr>
        <p:spPr bwMode="auto">
          <a:xfrm>
            <a:off x="914400" y="4760913"/>
            <a:ext cx="449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f</a:t>
            </a:r>
            <a:r>
              <a:rPr lang="en-US" sz="2400" baseline="-25000">
                <a:solidFill>
                  <a:schemeClr val="hlink"/>
                </a:solidFill>
              </a:rPr>
              <a:t>c</a:t>
            </a:r>
            <a:r>
              <a:rPr lang="en-US" sz="2400">
                <a:solidFill>
                  <a:schemeClr val="hlink"/>
                </a:solidFill>
              </a:rPr>
              <a:t>=663,104.706(3) Hz (560 eV/c</a:t>
            </a:r>
            <a:r>
              <a:rPr lang="en-US" sz="2400" baseline="30000">
                <a:solidFill>
                  <a:schemeClr val="hlink"/>
                </a:solidFill>
              </a:rPr>
              <a:t>2</a:t>
            </a:r>
            <a:r>
              <a:rPr lang="en-US" sz="240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77128" name="Text Box 328"/>
          <p:cNvSpPr txBox="1">
            <a:spLocks noChangeArrowheads="1"/>
          </p:cNvSpPr>
          <p:nvPr/>
        </p:nvSpPr>
        <p:spPr bwMode="auto">
          <a:xfrm rot="16200000">
            <a:off x="-1150143" y="3283743"/>
            <a:ext cx="251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of Flight (arb units)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C0426"/>
                </a:solidFill>
              </a:rPr>
              <a:t>Slide courtesy of J. Van </a:t>
            </a:r>
            <a:r>
              <a:rPr lang="en-US" dirty="0" err="1" smtClean="0">
                <a:solidFill>
                  <a:srgbClr val="5C0426"/>
                </a:solidFill>
              </a:rPr>
              <a:t>Schelt</a:t>
            </a:r>
            <a:endParaRPr lang="en-US" dirty="0">
              <a:solidFill>
                <a:srgbClr val="5C0426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0"/>
                                        <p:tgtEl>
                                          <p:spTgt spid="77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 animBg="1"/>
      <p:bldP spid="76816" grpId="0" animBg="1"/>
      <p:bldP spid="76817" grpId="0"/>
      <p:bldP spid="77122" grpId="0" animBg="1"/>
      <p:bldP spid="77123" grpId="0" animBg="1"/>
      <p:bldP spid="77124" grpId="0" animBg="1"/>
      <p:bldP spid="77125" grpId="0" animBg="1"/>
      <p:bldP spid="77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TLAS" descr="C:\Avodah\Meetings\APS_2010\Figs\atlas_floor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4610"/>
            <a:ext cx="7620000" cy="5213684"/>
          </a:xfrm>
          <a:prstGeom prst="rect">
            <a:avLst/>
          </a:prstGeom>
          <a:noFill/>
        </p:spPr>
      </p:pic>
      <p:pic>
        <p:nvPicPr>
          <p:cNvPr id="11" name="Layout" descr="screenshot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25026">
            <a:off x="1798646" y="3160107"/>
            <a:ext cx="598917" cy="847117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181600" y="3733800"/>
            <a:ext cx="914400" cy="685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Arrow Connector 13"/>
          <p:cNvCxnSpPr>
            <a:stCxn id="12" idx="1"/>
            <a:endCxn id="11" idx="2"/>
          </p:cNvCxnSpPr>
          <p:nvPr/>
        </p:nvCxnSpPr>
        <p:spPr bwMode="auto">
          <a:xfrm flipH="1" flipV="1">
            <a:off x="2521652" y="3586748"/>
            <a:ext cx="2659948" cy="489952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/>
              <a:t>CARIBU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u="sng" dirty="0" err="1" smtClean="0"/>
              <a:t>CA</a:t>
            </a:r>
            <a:r>
              <a:rPr lang="en-US" dirty="0" err="1" smtClean="0"/>
              <a:t>lifornium</a:t>
            </a:r>
            <a:r>
              <a:rPr lang="en-US" dirty="0" smtClean="0"/>
              <a:t> </a:t>
            </a:r>
            <a:r>
              <a:rPr lang="en-US" u="sng" dirty="0" smtClean="0"/>
              <a:t>R</a:t>
            </a:r>
            <a:r>
              <a:rPr lang="en-US" dirty="0" smtClean="0"/>
              <a:t>are </a:t>
            </a:r>
            <a:r>
              <a:rPr lang="en-US" u="sng" dirty="0" smtClean="0"/>
              <a:t>I</a:t>
            </a:r>
            <a:r>
              <a:rPr lang="en-US" dirty="0" smtClean="0"/>
              <a:t>sotope </a:t>
            </a:r>
            <a:r>
              <a:rPr lang="en-US" u="sng" dirty="0" smtClean="0"/>
              <a:t>B</a:t>
            </a:r>
            <a:r>
              <a:rPr lang="en-US" dirty="0" smtClean="0"/>
              <a:t>reeder </a:t>
            </a:r>
            <a:r>
              <a:rPr lang="en-US" u="sng" dirty="0" smtClean="0"/>
              <a:t>U</a:t>
            </a:r>
            <a:r>
              <a:rPr lang="en-US" dirty="0" smtClean="0"/>
              <a:t>pgrade)</a:t>
            </a: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0" y="1219200"/>
            <a:ext cx="9144000" cy="5153799"/>
            <a:chOff x="0" y="1219200"/>
            <a:chExt cx="9144000" cy="515379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219200"/>
              <a:ext cx="91440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248400" y="6096000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5C0426"/>
                  </a:solidFill>
                </a:rPr>
                <a:t>Photo courtesy of J Van </a:t>
              </a:r>
              <a:r>
                <a:rPr lang="en-US" sz="1200" i="1" dirty="0" err="1" smtClean="0">
                  <a:solidFill>
                    <a:srgbClr val="5C0426"/>
                  </a:solidFill>
                </a:rPr>
                <a:t>Schelt</a:t>
              </a:r>
              <a:endParaRPr lang="en-US" sz="1200" i="1" dirty="0">
                <a:solidFill>
                  <a:srgbClr val="5C0426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20290" t="9023" r="29900" b="14436"/>
          <a:stretch>
            <a:fillRect/>
          </a:stretch>
        </p:blipFill>
        <p:spPr bwMode="auto">
          <a:xfrm>
            <a:off x="3568700" y="1454150"/>
            <a:ext cx="53975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CARIBU:  Big fission source in a big gas catcher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76200" y="687388"/>
            <a:ext cx="3949700" cy="5575300"/>
          </a:xfrm>
        </p:spPr>
        <p:txBody>
          <a:bodyPr/>
          <a:lstStyle/>
          <a:p>
            <a:r>
              <a:rPr lang="en-US" b="1" dirty="0">
                <a:solidFill>
                  <a:srgbClr val="5C0426"/>
                </a:solidFill>
              </a:rPr>
              <a:t>Main components of CARIBU</a:t>
            </a:r>
          </a:p>
          <a:p>
            <a:pPr lvl="1"/>
            <a:r>
              <a:rPr lang="en-US" b="1" dirty="0">
                <a:solidFill>
                  <a:srgbClr val="5C0426"/>
                </a:solidFill>
              </a:rPr>
              <a:t> “ion source” is </a:t>
            </a:r>
            <a:r>
              <a:rPr lang="en-US" b="1" baseline="30000" dirty="0">
                <a:solidFill>
                  <a:srgbClr val="5C0426"/>
                </a:solidFill>
              </a:rPr>
              <a:t>252</a:t>
            </a:r>
            <a:r>
              <a:rPr lang="en-US" b="1" dirty="0">
                <a:solidFill>
                  <a:srgbClr val="5C0426"/>
                </a:solidFill>
              </a:rPr>
              <a:t>Cf source inside gas catcher / RFQ cooler</a:t>
            </a:r>
          </a:p>
          <a:p>
            <a:pPr lvl="2"/>
            <a:r>
              <a:rPr lang="en-US" sz="1600" b="1" dirty="0" err="1">
                <a:solidFill>
                  <a:srgbClr val="5C0426"/>
                </a:solidFill>
              </a:rPr>
              <a:t>Thermalizes</a:t>
            </a:r>
            <a:r>
              <a:rPr lang="en-US" sz="1600" b="1" dirty="0">
                <a:solidFill>
                  <a:srgbClr val="5C0426"/>
                </a:solidFill>
              </a:rPr>
              <a:t> fission fragments</a:t>
            </a:r>
          </a:p>
          <a:p>
            <a:pPr lvl="2"/>
            <a:r>
              <a:rPr lang="en-US" sz="1600" b="1" dirty="0">
                <a:solidFill>
                  <a:srgbClr val="5C0426"/>
                </a:solidFill>
              </a:rPr>
              <a:t>Extracts all species quickly</a:t>
            </a:r>
          </a:p>
          <a:p>
            <a:pPr lvl="2"/>
            <a:r>
              <a:rPr lang="en-US" sz="1600" b="1" dirty="0">
                <a:solidFill>
                  <a:srgbClr val="5C0426"/>
                </a:solidFill>
              </a:rPr>
              <a:t>Forms low </a:t>
            </a:r>
            <a:r>
              <a:rPr lang="en-US" sz="1600" b="1" dirty="0" err="1">
                <a:solidFill>
                  <a:srgbClr val="5C0426"/>
                </a:solidFill>
              </a:rPr>
              <a:t>emittance</a:t>
            </a:r>
            <a:r>
              <a:rPr lang="en-US" sz="1600" b="1" dirty="0">
                <a:solidFill>
                  <a:srgbClr val="5C0426"/>
                </a:solidFill>
              </a:rPr>
              <a:t> beam</a:t>
            </a:r>
          </a:p>
          <a:p>
            <a:pPr lvl="1"/>
            <a:r>
              <a:rPr lang="en-US" b="1" dirty="0">
                <a:solidFill>
                  <a:srgbClr val="5C0426"/>
                </a:solidFill>
              </a:rPr>
              <a:t>Isobar separator</a:t>
            </a:r>
          </a:p>
          <a:p>
            <a:pPr lvl="2"/>
            <a:r>
              <a:rPr lang="en-US" sz="1600" b="1" dirty="0">
                <a:solidFill>
                  <a:srgbClr val="5C0426"/>
                </a:solidFill>
              </a:rPr>
              <a:t>Purifies </a:t>
            </a:r>
            <a:r>
              <a:rPr lang="en-US" sz="1600" b="1" dirty="0" smtClean="0">
                <a:solidFill>
                  <a:srgbClr val="5C0426"/>
                </a:solidFill>
              </a:rPr>
              <a:t>beam</a:t>
            </a:r>
          </a:p>
          <a:p>
            <a:pPr lvl="2"/>
            <a:r>
              <a:rPr lang="en-US" sz="1600" b="1" dirty="0" smtClean="0">
                <a:solidFill>
                  <a:srgbClr val="5C0426"/>
                </a:solidFill>
              </a:rPr>
              <a:t>Best Resolution Achieved : ~1 part in 14,000</a:t>
            </a:r>
            <a:endParaRPr lang="en-US" sz="1600" b="1" dirty="0">
              <a:solidFill>
                <a:srgbClr val="5C0426"/>
              </a:solidFill>
            </a:endParaRPr>
          </a:p>
          <a:p>
            <a:pPr lvl="1"/>
            <a:r>
              <a:rPr lang="en-US" b="1" dirty="0">
                <a:solidFill>
                  <a:srgbClr val="5C0426"/>
                </a:solidFill>
              </a:rPr>
              <a:t>Low energy beamline</a:t>
            </a:r>
          </a:p>
          <a:p>
            <a:pPr lvl="2"/>
            <a:r>
              <a:rPr lang="en-US" sz="1600" b="1" dirty="0">
                <a:solidFill>
                  <a:srgbClr val="5C0426"/>
                </a:solidFill>
              </a:rPr>
              <a:t>Leads to low energy </a:t>
            </a:r>
            <a:r>
              <a:rPr lang="en-US" sz="1600" b="1" dirty="0" smtClean="0">
                <a:solidFill>
                  <a:srgbClr val="5C0426"/>
                </a:solidFill>
              </a:rPr>
              <a:t>area with space for 5 stopped </a:t>
            </a:r>
            <a:r>
              <a:rPr lang="en-US" sz="1600" b="1" dirty="0">
                <a:solidFill>
                  <a:srgbClr val="5C0426"/>
                </a:solidFill>
              </a:rPr>
              <a:t>beam </a:t>
            </a:r>
            <a:r>
              <a:rPr lang="en-US" sz="1600" b="1" dirty="0" smtClean="0">
                <a:solidFill>
                  <a:srgbClr val="5C0426"/>
                </a:solidFill>
              </a:rPr>
              <a:t>experiments</a:t>
            </a:r>
            <a:endParaRPr lang="en-US" sz="1600" b="1" dirty="0">
              <a:solidFill>
                <a:srgbClr val="5C0426"/>
              </a:solidFill>
            </a:endParaRPr>
          </a:p>
          <a:p>
            <a:pPr lvl="1"/>
            <a:r>
              <a:rPr lang="en-US" b="1" dirty="0">
                <a:solidFill>
                  <a:srgbClr val="5C0426"/>
                </a:solidFill>
              </a:rPr>
              <a:t>Charge breeder</a:t>
            </a:r>
          </a:p>
          <a:p>
            <a:pPr lvl="2"/>
            <a:r>
              <a:rPr lang="en-US" sz="1600" b="1" dirty="0">
                <a:solidFill>
                  <a:srgbClr val="5C0426"/>
                </a:solidFill>
              </a:rPr>
              <a:t>Increases charge state for post-acceleration</a:t>
            </a:r>
          </a:p>
          <a:p>
            <a:pPr lvl="1"/>
            <a:r>
              <a:rPr lang="en-US" b="1" dirty="0">
                <a:solidFill>
                  <a:srgbClr val="5C0426"/>
                </a:solidFill>
              </a:rPr>
              <a:t>Post-accelerator</a:t>
            </a:r>
          </a:p>
          <a:p>
            <a:pPr lvl="2"/>
            <a:r>
              <a:rPr lang="en-US" sz="1600" b="1" dirty="0">
                <a:solidFill>
                  <a:srgbClr val="5C0426"/>
                </a:solidFill>
              </a:rPr>
              <a:t>ATLAS with energy </a:t>
            </a:r>
            <a:r>
              <a:rPr lang="en-US" sz="1600" b="1" dirty="0" smtClean="0">
                <a:solidFill>
                  <a:srgbClr val="5C0426"/>
                </a:solidFill>
              </a:rPr>
              <a:t>upgrade</a:t>
            </a: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6505575" y="1300163"/>
            <a:ext cx="257175" cy="1066800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4138613" y="1319213"/>
            <a:ext cx="2611437" cy="90487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590800" y="2667000"/>
            <a:ext cx="5049838" cy="171450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3124200" y="4648200"/>
            <a:ext cx="4292600" cy="506413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3352800" y="5486400"/>
            <a:ext cx="2039938" cy="341313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 flipV="1">
            <a:off x="4427538" y="5805488"/>
            <a:ext cx="971550" cy="28575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99150" y="2298700"/>
            <a:ext cx="882650" cy="212725"/>
            <a:chOff x="3716" y="1448"/>
            <a:chExt cx="556" cy="134"/>
          </a:xfrm>
        </p:grpSpPr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 flipV="1">
              <a:off x="4056" y="1526"/>
              <a:ext cx="0" cy="44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3" name="Line 13"/>
            <p:cNvSpPr>
              <a:spLocks noChangeShapeType="1"/>
            </p:cNvSpPr>
            <p:nvPr/>
          </p:nvSpPr>
          <p:spPr bwMode="auto">
            <a:xfrm flipV="1">
              <a:off x="4056" y="1524"/>
              <a:ext cx="160" cy="2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4218" y="1524"/>
              <a:ext cx="54" cy="52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5" name="Line 15"/>
            <p:cNvSpPr>
              <a:spLocks noChangeShapeType="1"/>
            </p:cNvSpPr>
            <p:nvPr/>
          </p:nvSpPr>
          <p:spPr bwMode="auto">
            <a:xfrm flipH="1">
              <a:off x="3984" y="1570"/>
              <a:ext cx="72" cy="0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6" name="Line 16"/>
            <p:cNvSpPr>
              <a:spLocks noChangeShapeType="1"/>
            </p:cNvSpPr>
            <p:nvPr/>
          </p:nvSpPr>
          <p:spPr bwMode="auto">
            <a:xfrm flipV="1">
              <a:off x="3982" y="1448"/>
              <a:ext cx="0" cy="12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7" name="Line 17"/>
            <p:cNvSpPr>
              <a:spLocks noChangeShapeType="1"/>
            </p:cNvSpPr>
            <p:nvPr/>
          </p:nvSpPr>
          <p:spPr bwMode="auto">
            <a:xfrm flipH="1">
              <a:off x="3718" y="1448"/>
              <a:ext cx="2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Line 18"/>
            <p:cNvSpPr>
              <a:spLocks noChangeShapeType="1"/>
            </p:cNvSpPr>
            <p:nvPr/>
          </p:nvSpPr>
          <p:spPr bwMode="auto">
            <a:xfrm>
              <a:off x="3716" y="1448"/>
              <a:ext cx="0" cy="13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Line 19"/>
            <p:cNvSpPr>
              <a:spLocks noChangeShapeType="1"/>
            </p:cNvSpPr>
            <p:nvPr/>
          </p:nvSpPr>
          <p:spPr bwMode="auto">
            <a:xfrm flipH="1">
              <a:off x="3716" y="1568"/>
              <a:ext cx="2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flipV="1">
            <a:off x="5899150" y="2517775"/>
            <a:ext cx="882650" cy="212725"/>
            <a:chOff x="3716" y="1448"/>
            <a:chExt cx="556" cy="134"/>
          </a:xfrm>
        </p:grpSpPr>
        <p:sp>
          <p:nvSpPr>
            <p:cNvPr id="107541" name="Line 21"/>
            <p:cNvSpPr>
              <a:spLocks noChangeShapeType="1"/>
            </p:cNvSpPr>
            <p:nvPr/>
          </p:nvSpPr>
          <p:spPr bwMode="auto">
            <a:xfrm flipV="1">
              <a:off x="4056" y="1526"/>
              <a:ext cx="0" cy="44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 flipV="1">
              <a:off x="4056" y="1524"/>
              <a:ext cx="160" cy="2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Line 23"/>
            <p:cNvSpPr>
              <a:spLocks noChangeShapeType="1"/>
            </p:cNvSpPr>
            <p:nvPr/>
          </p:nvSpPr>
          <p:spPr bwMode="auto">
            <a:xfrm>
              <a:off x="4218" y="1524"/>
              <a:ext cx="54" cy="52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 flipH="1">
              <a:off x="3984" y="1570"/>
              <a:ext cx="72" cy="0"/>
            </a:xfrm>
            <a:prstGeom prst="line">
              <a:avLst/>
            </a:prstGeom>
            <a:noFill/>
            <a:ln w="19050">
              <a:solidFill>
                <a:srgbClr val="EC00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Line 25"/>
            <p:cNvSpPr>
              <a:spLocks noChangeShapeType="1"/>
            </p:cNvSpPr>
            <p:nvPr/>
          </p:nvSpPr>
          <p:spPr bwMode="auto">
            <a:xfrm flipV="1">
              <a:off x="3982" y="1448"/>
              <a:ext cx="0" cy="12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 flipH="1">
              <a:off x="3718" y="1448"/>
              <a:ext cx="2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>
              <a:off x="3716" y="1448"/>
              <a:ext cx="0" cy="13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H="1">
              <a:off x="3716" y="1568"/>
              <a:ext cx="2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9" name="AutoShape 29"/>
          <p:cNvSpPr>
            <a:spLocks noChangeArrowheads="1"/>
          </p:cNvSpPr>
          <p:nvPr/>
        </p:nvSpPr>
        <p:spPr bwMode="auto">
          <a:xfrm>
            <a:off x="6343650" y="2493963"/>
            <a:ext cx="106363" cy="42862"/>
          </a:xfrm>
          <a:prstGeom prst="roundRect">
            <a:avLst>
              <a:gd name="adj" fmla="val 16667"/>
            </a:avLst>
          </a:prstGeom>
          <a:solidFill>
            <a:srgbClr val="2E3192"/>
          </a:solidFill>
          <a:ln w="9525">
            <a:solidFill>
              <a:srgbClr val="2E31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 flipV="1">
            <a:off x="2819400" y="3581400"/>
            <a:ext cx="3505200" cy="152400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9860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5C0426"/>
                </a:solidFill>
              </a:rPr>
              <a:t>Slide Courtesy of G </a:t>
            </a:r>
            <a:r>
              <a:rPr lang="en-US" sz="1600" i="1" dirty="0" err="1" smtClean="0">
                <a:solidFill>
                  <a:srgbClr val="5C0426"/>
                </a:solidFill>
              </a:rPr>
              <a:t>Savard</a:t>
            </a:r>
            <a:endParaRPr lang="en-US" sz="1600" i="1" dirty="0">
              <a:solidFill>
                <a:srgbClr val="5C0426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1A55-E41E-481E-884F-6CF489EA21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  <p:bldP spid="107528" grpId="0" animBg="1"/>
      <p:bldP spid="107529" grpId="0" animBg="1"/>
      <p:bldP spid="107530" grpId="0" animBg="1"/>
      <p:bldP spid="1075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In-Flight Isobaric Separation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990600"/>
            <a:ext cx="388620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5C0426"/>
                </a:solidFill>
              </a:rPr>
              <a:t>Beam Properties from the gas catcher:</a:t>
            </a:r>
          </a:p>
          <a:p>
            <a:pPr lvl="1"/>
            <a:r>
              <a:rPr lang="en-US" sz="2000" dirty="0" smtClean="0">
                <a:solidFill>
                  <a:srgbClr val="5C0426"/>
                </a:solidFill>
                <a:latin typeface="Symbol" pitchFamily="18" charset="2"/>
              </a:rPr>
              <a:t>e </a:t>
            </a:r>
            <a:r>
              <a:rPr lang="en-US" sz="2000" dirty="0" smtClean="0">
                <a:solidFill>
                  <a:srgbClr val="5C0426"/>
                </a:solidFill>
                <a:latin typeface="Symbol"/>
              </a:rPr>
              <a:t>» 3p (</a:t>
            </a:r>
            <a:r>
              <a:rPr lang="en-US" sz="2000" dirty="0" smtClean="0">
                <a:solidFill>
                  <a:srgbClr val="5C0426"/>
                </a:solidFill>
              </a:rPr>
              <a:t>mm · </a:t>
            </a:r>
            <a:r>
              <a:rPr lang="en-US" sz="2000" dirty="0" err="1" smtClean="0">
                <a:solidFill>
                  <a:srgbClr val="5C0426"/>
                </a:solidFill>
              </a:rPr>
              <a:t>mradian</a:t>
            </a:r>
            <a:r>
              <a:rPr lang="en-US" sz="2000" dirty="0" smtClean="0">
                <a:solidFill>
                  <a:srgbClr val="5C0426"/>
                </a:solidFill>
              </a:rPr>
              <a:t>)</a:t>
            </a:r>
          </a:p>
          <a:p>
            <a:pPr lvl="1"/>
            <a:r>
              <a:rPr lang="en-US" sz="2000" dirty="0" err="1" smtClean="0">
                <a:solidFill>
                  <a:srgbClr val="5C0426"/>
                </a:solidFill>
                <a:latin typeface="Symbol" pitchFamily="18" charset="2"/>
              </a:rPr>
              <a:t>dE</a:t>
            </a:r>
            <a:r>
              <a:rPr lang="en-US" sz="2000" dirty="0" smtClean="0">
                <a:solidFill>
                  <a:srgbClr val="5C0426"/>
                </a:solidFill>
                <a:latin typeface="Symbol" pitchFamily="18" charset="2"/>
              </a:rPr>
              <a:t> </a:t>
            </a:r>
            <a:r>
              <a:rPr lang="en-US" sz="2000" dirty="0" smtClean="0">
                <a:solidFill>
                  <a:srgbClr val="5C0426"/>
                </a:solidFill>
                <a:latin typeface="Symbol"/>
              </a:rPr>
              <a:t>» 1 </a:t>
            </a:r>
            <a:r>
              <a:rPr lang="en-US" sz="2000" dirty="0" err="1" smtClean="0">
                <a:solidFill>
                  <a:srgbClr val="5C0426"/>
                </a:solidFill>
              </a:rPr>
              <a:t>eV</a:t>
            </a:r>
            <a:endParaRPr lang="en-US" sz="2000" dirty="0" smtClean="0">
              <a:solidFill>
                <a:srgbClr val="5C0426"/>
              </a:solidFill>
            </a:endParaRP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1 mm diameter beam</a:t>
            </a:r>
          </a:p>
          <a:p>
            <a:pPr lvl="1"/>
            <a:r>
              <a:rPr lang="en-US" sz="2000" dirty="0" err="1" smtClean="0">
                <a:solidFill>
                  <a:srgbClr val="5C0426"/>
                </a:solidFill>
                <a:latin typeface="Symbol" pitchFamily="18" charset="2"/>
              </a:rPr>
              <a:t>q</a:t>
            </a:r>
            <a:r>
              <a:rPr lang="en-US" sz="2000" baseline="-25000" dirty="0" err="1" smtClean="0">
                <a:solidFill>
                  <a:srgbClr val="5C0426"/>
                </a:solidFill>
              </a:rPr>
              <a:t>max</a:t>
            </a:r>
            <a:r>
              <a:rPr lang="en-US" sz="2000" dirty="0" smtClean="0">
                <a:solidFill>
                  <a:srgbClr val="5C0426"/>
                </a:solidFill>
              </a:rPr>
              <a:t>, </a:t>
            </a:r>
            <a:r>
              <a:rPr lang="en-US" sz="2000" dirty="0" err="1" smtClean="0">
                <a:solidFill>
                  <a:srgbClr val="5C0426"/>
                </a:solidFill>
                <a:latin typeface="Symbol" pitchFamily="18" charset="2"/>
              </a:rPr>
              <a:t>j</a:t>
            </a:r>
            <a:r>
              <a:rPr lang="en-US" sz="2000" baseline="-25000" dirty="0" err="1" smtClean="0">
                <a:solidFill>
                  <a:srgbClr val="5C0426"/>
                </a:solidFill>
              </a:rPr>
              <a:t>max</a:t>
            </a:r>
            <a:r>
              <a:rPr lang="en-US" sz="2000" dirty="0" smtClean="0">
                <a:solidFill>
                  <a:srgbClr val="5C0426"/>
                </a:solidFill>
              </a:rPr>
              <a:t>, = ±</a:t>
            </a:r>
            <a:r>
              <a:rPr lang="en-US" sz="2000" dirty="0" smtClean="0">
                <a:solidFill>
                  <a:srgbClr val="5C0426"/>
                </a:solidFill>
                <a:latin typeface="Symbol" pitchFamily="18" charset="2"/>
              </a:rPr>
              <a:t> 6 </a:t>
            </a:r>
            <a:r>
              <a:rPr lang="en-US" sz="2000" dirty="0" err="1" smtClean="0">
                <a:solidFill>
                  <a:srgbClr val="5C0426"/>
                </a:solidFill>
              </a:rPr>
              <a:t>mradians</a:t>
            </a:r>
            <a:endParaRPr lang="en-US" sz="2000" dirty="0" smtClean="0">
              <a:solidFill>
                <a:srgbClr val="5C0426"/>
              </a:solidFill>
            </a:endParaRPr>
          </a:p>
          <a:p>
            <a:r>
              <a:rPr lang="en-US" sz="2400" dirty="0" smtClean="0">
                <a:solidFill>
                  <a:srgbClr val="5C0426"/>
                </a:solidFill>
              </a:rPr>
              <a:t>Calculated Mass Resolution</a:t>
            </a: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1/20,000</a:t>
            </a: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Needed to separate weakly produced isobars</a:t>
            </a:r>
          </a:p>
          <a:p>
            <a:r>
              <a:rPr lang="en-US" sz="2400" dirty="0" smtClean="0">
                <a:solidFill>
                  <a:srgbClr val="5C0426"/>
                </a:solidFill>
              </a:rPr>
              <a:t>Resolution Achieved so far</a:t>
            </a: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1/10,000 to ECR source</a:t>
            </a:r>
          </a:p>
          <a:p>
            <a:pPr lvl="1"/>
            <a:r>
              <a:rPr lang="en-US" sz="2000" dirty="0" smtClean="0">
                <a:solidFill>
                  <a:srgbClr val="5C0426"/>
                </a:solidFill>
              </a:rPr>
              <a:t>1/9,000 to CPT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Isobar Separator" descr="C:\Avodah\Meetings\APS_2010\Figs\Isobar Separator.JPG"/>
          <p:cNvPicPr>
            <a:picLocks noChangeAspect="1" noChangeArrowheads="1"/>
          </p:cNvPicPr>
          <p:nvPr/>
        </p:nvPicPr>
        <p:blipFill>
          <a:blip r:embed="rId2" cstate="print"/>
          <a:srcRect l="18367"/>
          <a:stretch>
            <a:fillRect/>
          </a:stretch>
        </p:blipFill>
        <p:spPr bwMode="auto">
          <a:xfrm>
            <a:off x="59612" y="1295400"/>
            <a:ext cx="4893388" cy="4495800"/>
          </a:xfrm>
          <a:prstGeom prst="rect">
            <a:avLst/>
          </a:prstGeom>
          <a:noFill/>
        </p:spPr>
      </p:pic>
      <p:pic>
        <p:nvPicPr>
          <p:cNvPr id="8" name="Picture 5" descr="CAlifornium Layout_isobarsep"/>
          <p:cNvPicPr>
            <a:picLocks noChangeAspect="1" noChangeArrowheads="1"/>
          </p:cNvPicPr>
          <p:nvPr/>
        </p:nvPicPr>
        <p:blipFill>
          <a:blip r:embed="rId3" cstate="print"/>
          <a:srcRect l="31476" t="16034" r="31476" b="12025"/>
          <a:stretch>
            <a:fillRect/>
          </a:stretch>
        </p:blipFill>
        <p:spPr bwMode="auto">
          <a:xfrm>
            <a:off x="257344" y="1600200"/>
            <a:ext cx="42384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/>
          <p:nvPr/>
        </p:nvGrpSpPr>
        <p:grpSpPr>
          <a:xfrm>
            <a:off x="1143000" y="1676400"/>
            <a:ext cx="3962400" cy="3112532"/>
            <a:chOff x="1143000" y="1676400"/>
            <a:chExt cx="3962400" cy="3112532"/>
          </a:xfrm>
        </p:grpSpPr>
        <p:grpSp>
          <p:nvGrpSpPr>
            <p:cNvPr id="9" name="Group 13"/>
            <p:cNvGrpSpPr/>
            <p:nvPr/>
          </p:nvGrpSpPr>
          <p:grpSpPr>
            <a:xfrm>
              <a:off x="1143000" y="2133600"/>
              <a:ext cx="1600200" cy="1436132"/>
              <a:chOff x="1143000" y="2133600"/>
              <a:chExt cx="1600200" cy="14361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143000" y="3200400"/>
                <a:ext cx="1600200" cy="369332"/>
              </a:xfrm>
              <a:prstGeom prst="rect">
                <a:avLst/>
              </a:prstGeom>
              <a:noFill/>
              <a:ln>
                <a:solidFill>
                  <a:srgbClr val="5C042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5C0426"/>
                    </a:solidFill>
                  </a:rPr>
                  <a:t>Ribbon beam</a:t>
                </a:r>
                <a:endParaRPr lang="en-US" dirty="0">
                  <a:solidFill>
                    <a:srgbClr val="5C0426"/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10" idx="0"/>
              </p:cNvCxnSpPr>
              <p:nvPr/>
            </p:nvCxnSpPr>
            <p:spPr bwMode="auto">
              <a:xfrm flipH="1" flipV="1">
                <a:off x="1676400" y="2133600"/>
                <a:ext cx="266700" cy="1066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C042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1" name="Group 20"/>
            <p:cNvGrpSpPr/>
            <p:nvPr/>
          </p:nvGrpSpPr>
          <p:grpSpPr>
            <a:xfrm>
              <a:off x="3505200" y="1676400"/>
              <a:ext cx="1371600" cy="1219200"/>
              <a:chOff x="3505200" y="1676400"/>
              <a:chExt cx="1371600" cy="12192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343400" y="1676400"/>
                <a:ext cx="533400" cy="369332"/>
              </a:xfrm>
              <a:prstGeom prst="rect">
                <a:avLst/>
              </a:prstGeom>
              <a:noFill/>
              <a:ln>
                <a:solidFill>
                  <a:srgbClr val="5C042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5C0426"/>
                    </a:solidFill>
                  </a:rPr>
                  <a:t>60</a:t>
                </a:r>
                <a:r>
                  <a:rPr lang="en-US" baseline="30000" dirty="0" smtClean="0">
                    <a:solidFill>
                      <a:srgbClr val="5C0426"/>
                    </a:solidFill>
                  </a:rPr>
                  <a:t>o</a:t>
                </a:r>
                <a:endParaRPr lang="en-US" dirty="0">
                  <a:solidFill>
                    <a:srgbClr val="5C0426"/>
                  </a:solidFill>
                </a:endParaRPr>
              </a:p>
            </p:txBody>
          </p:sp>
          <p:cxnSp>
            <p:nvCxnSpPr>
              <p:cNvPr id="17" name="Straight Arrow Connector 16"/>
              <p:cNvCxnSpPr>
                <a:stCxn id="15" idx="1"/>
              </p:cNvCxnSpPr>
              <p:nvPr/>
            </p:nvCxnSpPr>
            <p:spPr bwMode="auto">
              <a:xfrm flipH="1">
                <a:off x="3505200" y="1861066"/>
                <a:ext cx="838200" cy="4393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C042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>
                <a:stCxn id="15" idx="2"/>
              </p:cNvCxnSpPr>
              <p:nvPr/>
            </p:nvCxnSpPr>
            <p:spPr bwMode="auto">
              <a:xfrm flipH="1">
                <a:off x="4038600" y="2045732"/>
                <a:ext cx="571500" cy="8498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C042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3" name="Group 24"/>
            <p:cNvGrpSpPr/>
            <p:nvPr/>
          </p:nvGrpSpPr>
          <p:grpSpPr>
            <a:xfrm>
              <a:off x="3886200" y="3352800"/>
              <a:ext cx="1219200" cy="1436132"/>
              <a:chOff x="3886200" y="3352800"/>
              <a:chExt cx="1219200" cy="14361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86200" y="4419600"/>
                <a:ext cx="1219200" cy="369332"/>
              </a:xfrm>
              <a:prstGeom prst="rect">
                <a:avLst/>
              </a:prstGeom>
              <a:noFill/>
              <a:ln>
                <a:solidFill>
                  <a:srgbClr val="5C042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5C0426"/>
                    </a:solidFill>
                  </a:rPr>
                  <a:t>R = 50 cm</a:t>
                </a:r>
                <a:endParaRPr lang="en-US" dirty="0">
                  <a:solidFill>
                    <a:srgbClr val="5C0426"/>
                  </a:solidFill>
                </a:endParaRPr>
              </a:p>
            </p:txBody>
          </p:sp>
          <p:cxnSp>
            <p:nvCxnSpPr>
              <p:cNvPr id="24" name="Straight Arrow Connector 23"/>
              <p:cNvCxnSpPr>
                <a:stCxn id="22" idx="0"/>
              </p:cNvCxnSpPr>
              <p:nvPr/>
            </p:nvCxnSpPr>
            <p:spPr bwMode="auto">
              <a:xfrm flipH="1" flipV="1">
                <a:off x="3962400" y="3352800"/>
                <a:ext cx="533400" cy="1066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C042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4" name="Group 30"/>
          <p:cNvGrpSpPr/>
          <p:nvPr/>
        </p:nvGrpSpPr>
        <p:grpSpPr>
          <a:xfrm>
            <a:off x="1371600" y="3356126"/>
            <a:ext cx="2634647" cy="1100205"/>
            <a:chOff x="1371600" y="3356126"/>
            <a:chExt cx="2634647" cy="1100205"/>
          </a:xfrm>
        </p:grpSpPr>
        <p:sp>
          <p:nvSpPr>
            <p:cNvPr id="27" name="TextBox 26"/>
            <p:cNvSpPr txBox="1"/>
            <p:nvPr/>
          </p:nvSpPr>
          <p:spPr>
            <a:xfrm>
              <a:off x="1371600" y="3810000"/>
              <a:ext cx="1371600" cy="646331"/>
            </a:xfrm>
            <a:prstGeom prst="rect">
              <a:avLst/>
            </a:prstGeom>
            <a:noFill/>
            <a:ln>
              <a:solidFill>
                <a:srgbClr val="5C042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5C0426"/>
                  </a:solidFill>
                </a:rPr>
                <a:t>Dispersion:</a:t>
              </a:r>
            </a:p>
            <a:p>
              <a:pPr algn="ctr"/>
              <a:r>
                <a:rPr lang="en-US" dirty="0" smtClean="0">
                  <a:solidFill>
                    <a:srgbClr val="5C0426"/>
                  </a:solidFill>
                </a:rPr>
                <a:t>22.8 m</a:t>
              </a:r>
              <a:endParaRPr lang="en-US" dirty="0">
                <a:solidFill>
                  <a:srgbClr val="5C0426"/>
                </a:solidFill>
              </a:endParaRPr>
            </a:p>
          </p:txBody>
        </p:sp>
        <p:sp>
          <p:nvSpPr>
            <p:cNvPr id="28" name="Right Brace 27"/>
            <p:cNvSpPr/>
            <p:nvPr/>
          </p:nvSpPr>
          <p:spPr bwMode="auto">
            <a:xfrm rot="7296077">
              <a:off x="3432431" y="3356454"/>
              <a:ext cx="574143" cy="573488"/>
            </a:xfrm>
            <a:prstGeom prst="rightBrace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0" name="Straight Connector 29"/>
            <p:cNvCxnSpPr>
              <a:stCxn id="28" idx="1"/>
              <a:endCxn id="27" idx="3"/>
            </p:cNvCxnSpPr>
            <p:nvPr/>
          </p:nvCxnSpPr>
          <p:spPr bwMode="auto">
            <a:xfrm flipH="1">
              <a:off x="2743200" y="3887701"/>
              <a:ext cx="825876" cy="245465"/>
            </a:xfrm>
            <a:prstGeom prst="line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Oval 31"/>
          <p:cNvSpPr/>
          <p:nvPr/>
        </p:nvSpPr>
        <p:spPr bwMode="auto">
          <a:xfrm>
            <a:off x="5486400" y="5867400"/>
            <a:ext cx="2209800" cy="457200"/>
          </a:xfrm>
          <a:prstGeom prst="ellipse">
            <a:avLst/>
          </a:prstGeom>
          <a:noFill/>
          <a:ln w="57150" cap="flat" cmpd="sng" algn="ctr">
            <a:solidFill>
              <a:srgbClr val="5C04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0" y="1219200"/>
            <a:ext cx="9144000" cy="5153799"/>
            <a:chOff x="0" y="1219200"/>
            <a:chExt cx="9144000" cy="515379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19200"/>
              <a:ext cx="91440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248400" y="6096000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5C0426"/>
                  </a:solidFill>
                </a:rPr>
                <a:t>Photo courtesy of J Van </a:t>
              </a:r>
              <a:r>
                <a:rPr lang="en-US" sz="1200" i="1" dirty="0" err="1" smtClean="0">
                  <a:solidFill>
                    <a:srgbClr val="5C0426"/>
                  </a:solidFill>
                </a:rPr>
                <a:t>Schelt</a:t>
              </a:r>
              <a:endParaRPr lang="en-US" sz="1200" i="1" dirty="0">
                <a:solidFill>
                  <a:srgbClr val="5C042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/>
              <a:t>Radio Frequency </a:t>
            </a:r>
            <a:r>
              <a:rPr lang="en-US" sz="3600" dirty="0" err="1" smtClean="0"/>
              <a:t>Quadrupole</a:t>
            </a:r>
            <a:r>
              <a:rPr lang="en-US" sz="3600" dirty="0" smtClean="0"/>
              <a:t> (RFQ) Buncher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124200" y="2514600"/>
            <a:ext cx="152400" cy="1066800"/>
          </a:xfrm>
          <a:prstGeom prst="straightConnector1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LEBL" descr="C:\Avodah\Meetings\APS_2010\Figs\full_assembly_persp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81100"/>
            <a:ext cx="6781800" cy="508635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743200" y="5638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50 kV isolation</a:t>
            </a: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H="1" flipV="1">
            <a:off x="609600" y="4572000"/>
            <a:ext cx="2057400" cy="12954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 flipV="1">
            <a:off x="4953000" y="4572000"/>
            <a:ext cx="1752600" cy="12954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936750" y="1905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Gas-filled RFQ</a:t>
            </a:r>
          </a:p>
        </p:txBody>
      </p:sp>
      <p:sp>
        <p:nvSpPr>
          <p:cNvPr id="151561" name="AutoShape 9"/>
          <p:cNvSpPr>
            <a:spLocks/>
          </p:cNvSpPr>
          <p:nvPr/>
        </p:nvSpPr>
        <p:spPr bwMode="auto">
          <a:xfrm rot="16200000">
            <a:off x="2590800" y="838200"/>
            <a:ext cx="990600" cy="4191000"/>
          </a:xfrm>
          <a:prstGeom prst="rightBrace">
            <a:avLst>
              <a:gd name="adj1" fmla="val 35256"/>
              <a:gd name="adj2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AutoShape 10"/>
          <p:cNvSpPr>
            <a:spLocks/>
          </p:cNvSpPr>
          <p:nvPr/>
        </p:nvSpPr>
        <p:spPr bwMode="auto">
          <a:xfrm rot="5400000">
            <a:off x="419100" y="4076700"/>
            <a:ext cx="381000" cy="457200"/>
          </a:xfrm>
          <a:prstGeom prst="rightBrace">
            <a:avLst>
              <a:gd name="adj1" fmla="val 10000"/>
              <a:gd name="adj2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3" name="AutoShape 11"/>
          <p:cNvSpPr>
            <a:spLocks/>
          </p:cNvSpPr>
          <p:nvPr/>
        </p:nvSpPr>
        <p:spPr bwMode="auto">
          <a:xfrm rot="5400000">
            <a:off x="6591300" y="4076700"/>
            <a:ext cx="381000" cy="457200"/>
          </a:xfrm>
          <a:prstGeom prst="rightBrace">
            <a:avLst>
              <a:gd name="adj1" fmla="val 10000"/>
              <a:gd name="adj2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AutoShape 12"/>
          <p:cNvSpPr>
            <a:spLocks/>
          </p:cNvSpPr>
          <p:nvPr/>
        </p:nvSpPr>
        <p:spPr bwMode="auto">
          <a:xfrm rot="16200000">
            <a:off x="6210300" y="2400300"/>
            <a:ext cx="990600" cy="1371600"/>
          </a:xfrm>
          <a:prstGeom prst="rightBrace">
            <a:avLst>
              <a:gd name="adj1" fmla="val 11538"/>
              <a:gd name="adj2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5564188" y="205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“Elevator”</a:t>
            </a:r>
          </a:p>
        </p:txBody>
      </p:sp>
      <p:sp>
        <p:nvSpPr>
          <p:cNvPr id="151566" name="Oval 14"/>
          <p:cNvSpPr>
            <a:spLocks noChangeArrowheads="1"/>
          </p:cNvSpPr>
          <p:nvPr/>
        </p:nvSpPr>
        <p:spPr bwMode="auto">
          <a:xfrm>
            <a:off x="4419600" y="3581400"/>
            <a:ext cx="381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3657600"/>
            <a:ext cx="4648200" cy="0"/>
            <a:chOff x="0" y="2304"/>
            <a:chExt cx="2928" cy="0"/>
          </a:xfrm>
        </p:grpSpPr>
        <p:sp>
          <p:nvSpPr>
            <p:cNvPr id="151568" name="Line 16"/>
            <p:cNvSpPr>
              <a:spLocks noChangeShapeType="1"/>
            </p:cNvSpPr>
            <p:nvPr/>
          </p:nvSpPr>
          <p:spPr bwMode="auto">
            <a:xfrm flipH="1">
              <a:off x="624" y="2304"/>
              <a:ext cx="230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 flipH="1">
              <a:off x="528" y="2304"/>
              <a:ext cx="9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570" name="Line 18"/>
            <p:cNvSpPr>
              <a:spLocks noChangeShapeType="1"/>
            </p:cNvSpPr>
            <p:nvPr/>
          </p:nvSpPr>
          <p:spPr bwMode="auto">
            <a:xfrm flipH="1">
              <a:off x="0" y="2304"/>
              <a:ext cx="5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1" name="Oval 19"/>
          <p:cNvSpPr>
            <a:spLocks noChangeArrowheads="1"/>
          </p:cNvSpPr>
          <p:nvPr/>
        </p:nvSpPr>
        <p:spPr bwMode="auto">
          <a:xfrm>
            <a:off x="4495800" y="3614738"/>
            <a:ext cx="228600" cy="762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609600" y="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RFQ buncher+elevator provides cooled, pulsed beam to low energy area at requested energy.</a:t>
            </a:r>
          </a:p>
        </p:txBody>
      </p:sp>
      <p:sp>
        <p:nvSpPr>
          <p:cNvPr id="151573" name="AutoShape 21"/>
          <p:cNvSpPr>
            <a:spLocks/>
          </p:cNvSpPr>
          <p:nvPr/>
        </p:nvSpPr>
        <p:spPr bwMode="auto">
          <a:xfrm rot="5400000">
            <a:off x="8162925" y="4197350"/>
            <a:ext cx="381000" cy="781050"/>
          </a:xfrm>
          <a:prstGeom prst="rightBrace">
            <a:avLst>
              <a:gd name="adj1" fmla="val 17083"/>
              <a:gd name="adj2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7435850" y="4727575"/>
            <a:ext cx="1874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Diagnostic station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6183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Courtesy of J Van </a:t>
            </a:r>
            <a:r>
              <a:rPr lang="en-US" i="1" dirty="0" err="1" smtClean="0">
                <a:solidFill>
                  <a:srgbClr val="FFFF00"/>
                </a:solidFill>
              </a:rPr>
              <a:t>Schelt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5000" y="2667000"/>
            <a:ext cx="1981200" cy="17526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62100" y="4572000"/>
            <a:ext cx="4419600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Efficiency approaches 100%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4876800" y="1524000"/>
            <a:ext cx="3505200" cy="4343400"/>
            <a:chOff x="4876800" y="1524000"/>
            <a:chExt cx="3505200" cy="4343400"/>
          </a:xfrm>
        </p:grpSpPr>
        <p:pic>
          <p:nvPicPr>
            <p:cNvPr id="29" name="quad" descr="Penning-trap-capture"/>
            <p:cNvPicPr preferRelativeResize="0">
              <a:picLocks noChangeArrowheads="1"/>
            </p:cNvPicPr>
            <p:nvPr/>
          </p:nvPicPr>
          <p:blipFill>
            <a:blip r:embed="rId3" cstate="print"/>
            <a:srcRect l="50000" b="46890"/>
            <a:stretch>
              <a:fillRect/>
            </a:stretch>
          </p:blipFill>
          <p:spPr bwMode="auto">
            <a:xfrm>
              <a:off x="4876800" y="1524000"/>
              <a:ext cx="3505200" cy="4343400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 bwMode="auto">
            <a:xfrm>
              <a:off x="4953000" y="4004932"/>
              <a:ext cx="304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 animBg="1"/>
      <p:bldP spid="151566" grpId="1" animBg="1"/>
      <p:bldP spid="151566" grpId="2" animBg="1"/>
      <p:bldP spid="151571" grpId="0" animBg="1"/>
      <p:bldP spid="151571" grpId="1" animBg="1"/>
      <p:bldP spid="151571" grpId="2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3900" y="1671638"/>
            <a:ext cx="7696200" cy="1069975"/>
          </a:xfrm>
        </p:spPr>
        <p:txBody>
          <a:bodyPr/>
          <a:lstStyle/>
          <a:p>
            <a:pPr algn="ctr"/>
            <a:r>
              <a:rPr lang="en-US" dirty="0" smtClean="0"/>
              <a:t>Mass Measurements for the Formation of the Elements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125788"/>
            <a:ext cx="6400800" cy="2132012"/>
          </a:xfrm>
        </p:spPr>
        <p:txBody>
          <a:bodyPr/>
          <a:lstStyle/>
          <a:p>
            <a:pPr algn="ctr"/>
            <a:endParaRPr lang="en-US" sz="2000" dirty="0" smtClean="0">
              <a:solidFill>
                <a:srgbClr val="5C0426"/>
              </a:solidFill>
            </a:endParaRP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Daniel Lascar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ANL Physics Division/Northwestern University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Heavy Ion Discussion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June 20,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LEBL ELEVATOR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990600"/>
            <a:ext cx="4038600" cy="5316538"/>
          </a:xfrm>
        </p:spPr>
        <p:txBody>
          <a:bodyPr/>
          <a:lstStyle/>
          <a:p>
            <a:r>
              <a:rPr lang="en-US" sz="2900" b="1" dirty="0" smtClean="0">
                <a:solidFill>
                  <a:srgbClr val="5C0426"/>
                </a:solidFill>
              </a:rPr>
              <a:t>While bunched beam is inside tube, voltage is pulsed down from 50 kV ground.</a:t>
            </a:r>
          </a:p>
          <a:p>
            <a:r>
              <a:rPr lang="en-US" sz="2900" b="1" dirty="0" smtClean="0">
                <a:solidFill>
                  <a:srgbClr val="5C0426"/>
                </a:solidFill>
              </a:rPr>
              <a:t>While inside, the ions don’t see the field change so they aren’t reaccelerated to 50 </a:t>
            </a:r>
            <a:r>
              <a:rPr lang="en-US" sz="2900" b="1" dirty="0" err="1" smtClean="0">
                <a:solidFill>
                  <a:srgbClr val="5C0426"/>
                </a:solidFill>
              </a:rPr>
              <a:t>keV</a:t>
            </a:r>
            <a:endParaRPr lang="en-US" sz="2900" b="1" dirty="0" smtClean="0">
              <a:solidFill>
                <a:srgbClr val="5C0426"/>
              </a:solidFill>
            </a:endParaRPr>
          </a:p>
          <a:p>
            <a:r>
              <a:rPr lang="en-US" sz="2900" b="1" dirty="0" smtClean="0">
                <a:solidFill>
                  <a:srgbClr val="5C0426"/>
                </a:solidFill>
              </a:rPr>
              <a:t>Experimenter controls ejection timing and beam energy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Elevator" descr="C:\Avodah\Meetings\APS_2010\Figs\Elev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984946" cy="4466196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CARIBU with the CPT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356203" y="914400"/>
            <a:ext cx="8101997" cy="5450993"/>
            <a:chOff x="0" y="1102207"/>
            <a:chExt cx="8101997" cy="5450993"/>
          </a:xfrm>
        </p:grpSpPr>
        <p:pic>
          <p:nvPicPr>
            <p:cNvPr id="134147" name="Picture 3" descr="C:\Documents and Settings\Daniel Lascar\My Documents\Inventor\CARIBU design\downstream_line\downstream_line_angled_stan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02207"/>
              <a:ext cx="7620000" cy="4481918"/>
            </a:xfrm>
            <a:prstGeom prst="rect">
              <a:avLst/>
            </a:prstGeom>
            <a:noFill/>
          </p:spPr>
        </p:pic>
        <p:pic>
          <p:nvPicPr>
            <p:cNvPr id="134148" name="Picture 4" descr="C:\Documents and Settings\Daniel Lascar\My Documents\Inventor\CARIBU design\downstream_line\2nd_kicker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7300" y="2527297"/>
              <a:ext cx="6844697" cy="40259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 on CAD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356203" y="914400"/>
            <a:ext cx="8101997" cy="5450993"/>
            <a:chOff x="0" y="1102207"/>
            <a:chExt cx="8101997" cy="5450993"/>
          </a:xfrm>
        </p:grpSpPr>
        <p:pic>
          <p:nvPicPr>
            <p:cNvPr id="134147" name="Picture 3" descr="C:\Documents and Settings\Daniel Lascar\My Documents\Inventor\CARIBU design\downstream_line\downstream_line_angled_stan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02207"/>
              <a:ext cx="7620000" cy="4481918"/>
            </a:xfrm>
            <a:prstGeom prst="rect">
              <a:avLst/>
            </a:prstGeom>
            <a:noFill/>
          </p:spPr>
        </p:pic>
        <p:pic>
          <p:nvPicPr>
            <p:cNvPr id="134148" name="Picture 4" descr="C:\Documents and Settings\Daniel Lascar\My Documents\Inventor\CARIBU design\downstream_line\2nd_kicker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7300" y="2527297"/>
              <a:ext cx="6844697" cy="4025903"/>
            </a:xfrm>
            <a:prstGeom prst="rect">
              <a:avLst/>
            </a:prstGeom>
            <a:noFill/>
          </p:spPr>
        </p:pic>
      </p:grp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5" cstate="print"/>
          <a:srcRect l="11250" t="16000" r="11875" b="3000"/>
          <a:stretch>
            <a:fillRect/>
          </a:stretch>
        </p:blipFill>
        <p:spPr bwMode="auto">
          <a:xfrm>
            <a:off x="356203" y="682625"/>
            <a:ext cx="8540927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3600" dirty="0" smtClean="0">
                <a:solidFill>
                  <a:srgbClr val="5C0426"/>
                </a:solidFill>
              </a:rPr>
              <a:t>It’s Free</a:t>
            </a:r>
          </a:p>
          <a:p>
            <a:r>
              <a:rPr lang="en-US" sz="3600" dirty="0" smtClean="0">
                <a:solidFill>
                  <a:srgbClr val="5C0426"/>
                </a:solidFill>
              </a:rPr>
              <a:t>All you need is a .</a:t>
            </a:r>
            <a:r>
              <a:rPr lang="en-US" sz="3600" dirty="0" err="1" smtClean="0">
                <a:solidFill>
                  <a:srgbClr val="5C0426"/>
                </a:solidFill>
              </a:rPr>
              <a:t>edu</a:t>
            </a:r>
            <a:r>
              <a:rPr lang="en-US" sz="3600" dirty="0" smtClean="0">
                <a:solidFill>
                  <a:srgbClr val="5C0426"/>
                </a:solidFill>
              </a:rPr>
              <a:t> email address</a:t>
            </a:r>
          </a:p>
          <a:p>
            <a:pPr lvl="1"/>
            <a:r>
              <a:rPr lang="en-US" sz="3200" b="1" u="sng" dirty="0" smtClean="0">
                <a:solidFill>
                  <a:srgbClr val="5C0426"/>
                </a:solidFill>
              </a:rPr>
              <a:t>OR</a:t>
            </a:r>
            <a:r>
              <a:rPr lang="en-US" sz="3200" dirty="0" smtClean="0">
                <a:solidFill>
                  <a:srgbClr val="5C0426"/>
                </a:solidFill>
              </a:rPr>
              <a:t> an invitation from someone with a .</a:t>
            </a:r>
            <a:r>
              <a:rPr lang="en-US" sz="3200" dirty="0" err="1" smtClean="0">
                <a:solidFill>
                  <a:srgbClr val="5C0426"/>
                </a:solidFill>
              </a:rPr>
              <a:t>edu</a:t>
            </a:r>
            <a:r>
              <a:rPr lang="en-US" sz="3200" dirty="0" smtClean="0">
                <a:solidFill>
                  <a:srgbClr val="5C0426"/>
                </a:solidFill>
              </a:rPr>
              <a:t> email address</a:t>
            </a:r>
          </a:p>
          <a:p>
            <a:r>
              <a:rPr lang="en-US" sz="3600" dirty="0" smtClean="0">
                <a:solidFill>
                  <a:srgbClr val="5C0426"/>
                </a:solidFill>
              </a:rPr>
              <a:t>It comes with tutorials.</a:t>
            </a:r>
          </a:p>
          <a:p>
            <a:r>
              <a:rPr lang="en-US" sz="3600" dirty="0" smtClean="0">
                <a:solidFill>
                  <a:srgbClr val="5C0426"/>
                </a:solidFill>
              </a:rPr>
              <a:t>If you need to build something, you need to be able to communicate your designs</a:t>
            </a:r>
          </a:p>
          <a:p>
            <a:r>
              <a:rPr lang="en-US" sz="3600" dirty="0" smtClean="0">
                <a:solidFill>
                  <a:srgbClr val="5C0426"/>
                </a:solidFill>
              </a:rPr>
              <a:t>http://students.autodesk.com</a:t>
            </a:r>
            <a:endParaRPr lang="en-US" sz="3600" dirty="0">
              <a:solidFill>
                <a:srgbClr val="5C04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http://students.autodesk.com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23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6169"/>
            <a:ext cx="8337550" cy="52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http://students.autodesk.com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24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762000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8F88-FFE1-469E-8642-557D4D646227}" type="slidenum">
              <a:rPr lang="en-US"/>
              <a:pPr/>
              <a:t>25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CPT’s CARIBU adventure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sz="2000"/>
              <a:t>2009-07-28: (Rapidly) De-energize magnet in triangle room</a:t>
            </a:r>
          </a:p>
          <a:p>
            <a:r>
              <a:rPr lang="en-US" sz="2000"/>
              <a:t>2009-07-30: Riggers move CPT tower frame and magnet to CARIBU</a:t>
            </a:r>
          </a:p>
          <a:p>
            <a:r>
              <a:rPr lang="en-US" sz="2000"/>
              <a:t>2009-10-23: Re-energize magnet</a:t>
            </a:r>
          </a:p>
          <a:p>
            <a:r>
              <a:rPr lang="en-US" sz="2000"/>
              <a:t>2010:           Clean Penning trap, reassemble transport system in CARIBU                  </a:t>
            </a:r>
            <a:br>
              <a:rPr lang="en-US" sz="2000"/>
            </a:br>
            <a:r>
              <a:rPr lang="en-US" sz="2000"/>
              <a:t>                     Design, Fabricate, Assemble Low-Energy Beam Line at CARIBU</a:t>
            </a:r>
            <a:br>
              <a:rPr lang="en-US" sz="2000"/>
            </a:br>
            <a:r>
              <a:rPr lang="en-US" sz="2000"/>
              <a:t>                     Commission CARIBU with test source</a:t>
            </a:r>
            <a:br>
              <a:rPr lang="en-US" sz="2000"/>
            </a:br>
            <a:r>
              <a:rPr lang="en-US" sz="2000"/>
              <a:t>                     Do </a:t>
            </a:r>
            <a:r>
              <a:rPr lang="en-US" sz="2000" baseline="30000"/>
              <a:t>8</a:t>
            </a:r>
            <a:r>
              <a:rPr lang="en-US" sz="2000"/>
              <a:t>Li runs and </a:t>
            </a:r>
            <a:r>
              <a:rPr lang="el-GR" sz="2000"/>
              <a:t>β</a:t>
            </a:r>
            <a:r>
              <a:rPr lang="en-US" sz="2000"/>
              <a:t>-n runs with BPT in triangle room</a:t>
            </a:r>
          </a:p>
          <a:p>
            <a:r>
              <a:rPr lang="en-US" sz="2000"/>
              <a:t>2010-12-1:   First cyclotron resonance (stable </a:t>
            </a:r>
            <a:r>
              <a:rPr lang="en-US" sz="2000" baseline="30000"/>
              <a:t>133</a:t>
            </a:r>
            <a:r>
              <a:rPr lang="en-US" sz="2000"/>
              <a:t>Cs ions)</a:t>
            </a:r>
          </a:p>
          <a:p>
            <a:r>
              <a:rPr lang="en-US" sz="2000"/>
              <a:t>2011-03-21: First cyclotron resonance of radioactive CARIBU ions (</a:t>
            </a:r>
            <a:r>
              <a:rPr lang="en-US" sz="2000" baseline="30000"/>
              <a:t>143</a:t>
            </a:r>
            <a:r>
              <a:rPr lang="en-US" sz="2000"/>
              <a:t>Cs)</a:t>
            </a:r>
          </a:p>
          <a:p>
            <a:r>
              <a:rPr lang="en-US" sz="2000"/>
              <a:t>2011 Summer: Do first science runs near </a:t>
            </a:r>
            <a:r>
              <a:rPr lang="en-US" sz="2000" baseline="30000"/>
              <a:t>132</a:t>
            </a:r>
            <a:r>
              <a:rPr lang="en-US" sz="2000"/>
              <a:t>Sn with commissioning beams</a:t>
            </a:r>
          </a:p>
          <a:p>
            <a:pPr lvl="1"/>
            <a:r>
              <a:rPr lang="en-US" sz="1800"/>
              <a:t>Used CPT as diagnostic to understand CARIBU and its limiting factors</a:t>
            </a:r>
          </a:p>
          <a:p>
            <a:pPr lvl="1"/>
            <a:r>
              <a:rPr lang="en-US" sz="1800"/>
              <a:t>Limited by CARIBU cleanliness and efficiency, LEBL stability</a:t>
            </a:r>
          </a:p>
          <a:p>
            <a:r>
              <a:rPr lang="en-US" sz="2000"/>
              <a:t>2011 Fall: CARIBU shutdown for upgrades</a:t>
            </a:r>
          </a:p>
          <a:p>
            <a:r>
              <a:rPr lang="en-US" sz="2000"/>
              <a:t>2012 January: PAC approves two CPT proposals for 60 days of CARIBU beam time (15 in combination with tape station (A.Y. Deo et al.))</a:t>
            </a:r>
          </a:p>
          <a:p>
            <a:r>
              <a:rPr lang="en-US" sz="2000"/>
              <a:t>2012 February:  First </a:t>
            </a:r>
            <a:r>
              <a:rPr lang="en-US" sz="2000">
                <a:solidFill>
                  <a:schemeClr val="hlink"/>
                </a:solidFill>
              </a:rPr>
              <a:t>Money</a:t>
            </a:r>
            <a:r>
              <a:rPr lang="en-US" sz="2000"/>
              <a:t> run.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A3FB-A5C8-4F03-AD98-B79863A03A94}" type="slidenum">
              <a:rPr lang="en-US"/>
              <a:pPr/>
              <a:t>26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"/>
            <a:ext cx="9144000" cy="6623050"/>
          </a:xfrm>
          <a:prstGeom prst="rect">
            <a:avLst/>
          </a:prstGeom>
          <a:noFill/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029200" cy="4572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2800"/>
              <a:t>CPT Measurement campaigns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3705225"/>
            <a:ext cx="1625600" cy="28194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B00-5F54-42A4-8D4E-991FC8315C63}" type="slidenum">
              <a:rPr lang="en-US"/>
              <a:pPr/>
              <a:t>27</a:t>
            </a:fld>
            <a:endParaRPr lang="en-US"/>
          </a:p>
        </p:txBody>
      </p:sp>
      <p:pic>
        <p:nvPicPr>
          <p:cNvPr id="13826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"/>
            <a:ext cx="9144000" cy="6623050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029200" cy="4572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2800"/>
              <a:t>CPT Measurement campaigns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3705225"/>
            <a:ext cx="1625600" cy="2819400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8175" y="4010025"/>
            <a:ext cx="6677025" cy="2195513"/>
            <a:chOff x="402" y="2526"/>
            <a:chExt cx="4206" cy="1383"/>
          </a:xfrm>
        </p:grpSpPr>
        <p:sp>
          <p:nvSpPr>
            <p:cNvPr id="138247" name="Oval 7"/>
            <p:cNvSpPr>
              <a:spLocks noChangeArrowheads="1"/>
            </p:cNvSpPr>
            <p:nvPr/>
          </p:nvSpPr>
          <p:spPr bwMode="auto">
            <a:xfrm>
              <a:off x="603" y="3717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8" name="Oval 8"/>
            <p:cNvSpPr>
              <a:spLocks noChangeArrowheads="1"/>
            </p:cNvSpPr>
            <p:nvPr/>
          </p:nvSpPr>
          <p:spPr bwMode="auto">
            <a:xfrm>
              <a:off x="693" y="3525"/>
              <a:ext cx="96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9" name="Oval 9"/>
            <p:cNvSpPr>
              <a:spLocks noChangeArrowheads="1"/>
            </p:cNvSpPr>
            <p:nvPr/>
          </p:nvSpPr>
          <p:spPr bwMode="auto">
            <a:xfrm>
              <a:off x="1590" y="3327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0" name="Oval 10"/>
            <p:cNvSpPr>
              <a:spLocks noChangeArrowheads="1"/>
            </p:cNvSpPr>
            <p:nvPr/>
          </p:nvSpPr>
          <p:spPr bwMode="auto">
            <a:xfrm>
              <a:off x="690" y="3327"/>
              <a:ext cx="96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1" name="Oval 11"/>
            <p:cNvSpPr>
              <a:spLocks noChangeArrowheads="1"/>
            </p:cNvSpPr>
            <p:nvPr/>
          </p:nvSpPr>
          <p:spPr bwMode="auto">
            <a:xfrm>
              <a:off x="402" y="2928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2" name="Oval 12"/>
            <p:cNvSpPr>
              <a:spLocks noChangeArrowheads="1"/>
            </p:cNvSpPr>
            <p:nvPr/>
          </p:nvSpPr>
          <p:spPr bwMode="auto">
            <a:xfrm>
              <a:off x="606" y="2928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3" name="Oval 13"/>
            <p:cNvSpPr>
              <a:spLocks noChangeArrowheads="1"/>
            </p:cNvSpPr>
            <p:nvPr/>
          </p:nvSpPr>
          <p:spPr bwMode="auto">
            <a:xfrm>
              <a:off x="1788" y="2931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4" name="Oval 14"/>
            <p:cNvSpPr>
              <a:spLocks noChangeArrowheads="1"/>
            </p:cNvSpPr>
            <p:nvPr/>
          </p:nvSpPr>
          <p:spPr bwMode="auto">
            <a:xfrm>
              <a:off x="1992" y="2931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5" name="Oval 15"/>
            <p:cNvSpPr>
              <a:spLocks noChangeArrowheads="1"/>
            </p:cNvSpPr>
            <p:nvPr/>
          </p:nvSpPr>
          <p:spPr bwMode="auto">
            <a:xfrm>
              <a:off x="1986" y="2535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6" name="Oval 16"/>
            <p:cNvSpPr>
              <a:spLocks noChangeArrowheads="1"/>
            </p:cNvSpPr>
            <p:nvPr/>
          </p:nvSpPr>
          <p:spPr bwMode="auto">
            <a:xfrm>
              <a:off x="2190" y="2535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7" name="Oval 17"/>
            <p:cNvSpPr>
              <a:spLocks noChangeArrowheads="1"/>
            </p:cNvSpPr>
            <p:nvPr/>
          </p:nvSpPr>
          <p:spPr bwMode="auto">
            <a:xfrm>
              <a:off x="2586" y="2532"/>
              <a:ext cx="192" cy="192"/>
            </a:xfrm>
            <a:prstGeom prst="ellipse">
              <a:avLst/>
            </a:prstGeom>
            <a:noFill/>
            <a:ln w="50800" algn="ctr">
              <a:solidFill>
                <a:srgbClr val="FF191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8" name="Text Box 18"/>
            <p:cNvSpPr txBox="1">
              <a:spLocks noChangeArrowheads="1"/>
            </p:cNvSpPr>
            <p:nvPr/>
          </p:nvSpPr>
          <p:spPr bwMode="auto">
            <a:xfrm>
              <a:off x="3006" y="2526"/>
              <a:ext cx="1602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1919"/>
                  </a:solidFill>
                  <a:latin typeface="Calibri" pitchFamily="34" charset="0"/>
                </a:rPr>
                <a:t>New to Penning traps</a:t>
              </a: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9C7A-70D0-4835-8F3E-8DD4FDF11A32}" type="slidenum">
              <a:rPr lang="en-US"/>
              <a:pPr/>
              <a:t>28</a:t>
            </a:fld>
            <a:endParaRPr lang="en-US"/>
          </a:p>
        </p:txBody>
      </p:sp>
      <p:pic>
        <p:nvPicPr>
          <p:cNvPr id="17717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"/>
            <a:ext cx="9144000" cy="6623050"/>
          </a:xfrm>
          <a:prstGeom prst="rect">
            <a:avLst/>
          </a:prstGeom>
          <a:noFill/>
        </p:spPr>
      </p:pic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029200" cy="4572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2800"/>
              <a:t>CPT Measurement campaigns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3705225"/>
            <a:ext cx="1625600" cy="28194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E195-172A-4DB5-8F82-CF1A10439790}" type="slidenum">
              <a:rPr lang="en-US"/>
              <a:pPr/>
              <a:t>29</a:t>
            </a:fld>
            <a:endParaRPr lang="en-US"/>
          </a:p>
        </p:txBody>
      </p:sp>
      <p:pic>
        <p:nvPicPr>
          <p:cNvPr id="17205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75"/>
            <a:ext cx="8763000" cy="4214813"/>
          </a:xfrm>
          <a:prstGeom prst="rect">
            <a:avLst/>
          </a:prstGeom>
          <a:noFill/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AME03 comparison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1095375" y="1558925"/>
            <a:ext cx="457200" cy="3543300"/>
          </a:xfrm>
          <a:prstGeom prst="rect">
            <a:avLst/>
          </a:prstGeom>
          <a:solidFill>
            <a:srgbClr val="FF0000">
              <a:alpha val="17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5486400" y="1568450"/>
            <a:ext cx="1676400" cy="3543300"/>
          </a:xfrm>
          <a:prstGeom prst="rect">
            <a:avLst/>
          </a:prstGeom>
          <a:solidFill>
            <a:srgbClr val="FF6600">
              <a:alpha val="17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667000" y="1558925"/>
            <a:ext cx="1371600" cy="3543300"/>
          </a:xfrm>
          <a:prstGeom prst="rect">
            <a:avLst/>
          </a:prstGeom>
          <a:solidFill>
            <a:srgbClr val="FFFF00">
              <a:alpha val="17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4038600" y="1558925"/>
            <a:ext cx="1447800" cy="3543300"/>
          </a:xfrm>
          <a:prstGeom prst="rect">
            <a:avLst/>
          </a:prstGeom>
          <a:solidFill>
            <a:srgbClr val="00FF00">
              <a:alpha val="17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1552575" y="1558925"/>
            <a:ext cx="1114425" cy="3543300"/>
          </a:xfrm>
          <a:prstGeom prst="rect">
            <a:avLst/>
          </a:prstGeom>
          <a:solidFill>
            <a:srgbClr val="5033FF">
              <a:alpha val="17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7162800" y="1558925"/>
            <a:ext cx="1447800" cy="3543300"/>
          </a:xfrm>
          <a:prstGeom prst="rect">
            <a:avLst/>
          </a:prstGeom>
          <a:solidFill>
            <a:srgbClr val="800080">
              <a:alpha val="17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1171575" y="1601788"/>
            <a:ext cx="7477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30000"/>
              <a:t>         130-135</a:t>
            </a:r>
            <a:r>
              <a:rPr lang="en-US" b="1"/>
              <a:t>Sn       </a:t>
            </a:r>
            <a:r>
              <a:rPr lang="en-US" b="1" baseline="30000"/>
              <a:t>131-137</a:t>
            </a:r>
            <a:r>
              <a:rPr lang="en-US" b="1"/>
              <a:t>Sb          </a:t>
            </a:r>
            <a:r>
              <a:rPr lang="en-US" b="1" baseline="30000"/>
              <a:t>133-140</a:t>
            </a:r>
            <a:r>
              <a:rPr lang="en-US" b="1"/>
              <a:t>Te            </a:t>
            </a:r>
            <a:r>
              <a:rPr lang="en-US" b="1" baseline="30000"/>
              <a:t>133-141</a:t>
            </a:r>
            <a:r>
              <a:rPr lang="en-US" b="1"/>
              <a:t>I            </a:t>
            </a:r>
            <a:r>
              <a:rPr lang="en-US" b="1" baseline="30000"/>
              <a:t>141-146</a:t>
            </a:r>
            <a:r>
              <a:rPr lang="en-US" b="1"/>
              <a:t>Cs</a:t>
            </a:r>
          </a:p>
        </p:txBody>
      </p:sp>
      <p:pic>
        <p:nvPicPr>
          <p:cNvPr id="1720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8" y="1254125"/>
            <a:ext cx="823912" cy="914400"/>
          </a:xfrm>
          <a:prstGeom prst="rect">
            <a:avLst/>
          </a:prstGeom>
          <a:noFill/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1009650" y="1574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30000"/>
              <a:t>130</a:t>
            </a:r>
            <a:r>
              <a:rPr lang="en-US" b="1"/>
              <a:t>In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1009650" y="1997075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30000"/>
              <a:t>131</a:t>
            </a:r>
            <a:r>
              <a:rPr lang="en-US" b="1"/>
              <a:t>In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3900" y="1671638"/>
            <a:ext cx="7696200" cy="1757362"/>
          </a:xfrm>
        </p:spPr>
        <p:txBody>
          <a:bodyPr/>
          <a:lstStyle/>
          <a:p>
            <a:pPr algn="ctr"/>
            <a:r>
              <a:rPr lang="en-US" dirty="0" smtClean="0"/>
              <a:t>The Physics Division Presents</a:t>
            </a:r>
            <a:br>
              <a:rPr lang="en-US" dirty="0" smtClean="0"/>
            </a:br>
            <a:r>
              <a:rPr lang="en-US" sz="5400" dirty="0" smtClean="0"/>
              <a:t>PIZZA</a:t>
            </a:r>
            <a:br>
              <a:rPr lang="en-US" sz="5400" dirty="0" smtClean="0"/>
            </a:br>
            <a:r>
              <a:rPr lang="en-US" sz="1600" dirty="0" smtClean="0"/>
              <a:t>(and a physics Talk)</a:t>
            </a:r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125788"/>
            <a:ext cx="6400800" cy="2132012"/>
          </a:xfrm>
        </p:spPr>
        <p:txBody>
          <a:bodyPr/>
          <a:lstStyle/>
          <a:p>
            <a:pPr algn="ctr"/>
            <a:endParaRPr lang="en-US" sz="2000" dirty="0" smtClean="0">
              <a:solidFill>
                <a:srgbClr val="5C0426"/>
              </a:solidFill>
            </a:endParaRP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Daniel Lascar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ANL Physics Division/Northwestern University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Heavy Ion Discussion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June 20, 2012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505200" y="2895600"/>
            <a:ext cx="2286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168D-E41D-445F-AFB2-596A80AA4F3B}" type="slidenum">
              <a:rPr lang="en-US"/>
              <a:pPr/>
              <a:t>30</a:t>
            </a:fld>
            <a:endParaRPr lang="en-US"/>
          </a:p>
        </p:txBody>
      </p:sp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125413"/>
            <a:ext cx="7999412" cy="6608762"/>
          </a:xfrm>
          <a:prstGeom prst="rect">
            <a:avLst/>
          </a:prstGeom>
          <a:noFill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No Data (A &gt; 150)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 rot="16200000">
            <a:off x="439737" y="2090738"/>
            <a:ext cx="676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(cm</a:t>
            </a:r>
            <a:r>
              <a:rPr lang="en-US" sz="1400" b="1" baseline="30000">
                <a:solidFill>
                  <a:srgbClr val="000000"/>
                </a:solidFill>
              </a:rPr>
              <a:t>-3</a:t>
            </a:r>
            <a:r>
              <a:rPr lang="en-US" sz="1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DC4-9625-4A67-AE1A-E72D890CD7B2}" type="slidenum">
              <a:rPr lang="en-US"/>
              <a:pPr/>
              <a:t>31</a:t>
            </a:fld>
            <a:endParaRPr lang="en-US"/>
          </a:p>
        </p:txBody>
      </p:sp>
      <p:pic>
        <p:nvPicPr>
          <p:cNvPr id="181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144463"/>
            <a:ext cx="7904162" cy="6570662"/>
          </a:xfrm>
          <a:prstGeom prst="rect">
            <a:avLst/>
          </a:prstGeom>
          <a:noFill/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No Data (A &gt; 150)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 rot="16200000">
            <a:off x="411162" y="2081213"/>
            <a:ext cx="676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(cm</a:t>
            </a:r>
            <a:r>
              <a:rPr lang="en-US" sz="1400" b="1" baseline="30000">
                <a:solidFill>
                  <a:srgbClr val="000000"/>
                </a:solidFill>
              </a:rPr>
              <a:t>-3</a:t>
            </a:r>
            <a:r>
              <a:rPr lang="en-US" sz="1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5A5C-37C9-441C-8006-B1D463C924C0}" type="slidenum">
              <a:rPr lang="en-US"/>
              <a:pPr/>
              <a:t>32</a:t>
            </a:fld>
            <a:endParaRPr lang="en-US"/>
          </a:p>
        </p:txBody>
      </p:sp>
      <p:pic>
        <p:nvPicPr>
          <p:cNvPr id="18228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9063"/>
            <a:ext cx="7935912" cy="6621462"/>
          </a:xfrm>
          <a:prstGeom prst="rect">
            <a:avLst/>
          </a:prstGeom>
          <a:noFill/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524000" y="1295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No Data (A &gt; 150)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5534025" y="3667125"/>
            <a:ext cx="533400" cy="533400"/>
          </a:xfrm>
          <a:prstGeom prst="ellipse">
            <a:avLst/>
          </a:prstGeom>
          <a:noFill/>
          <a:ln w="508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 rot="16200000">
            <a:off x="490537" y="2109788"/>
            <a:ext cx="676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(cm</a:t>
            </a:r>
            <a:r>
              <a:rPr lang="en-US" sz="1400" b="1" baseline="30000">
                <a:solidFill>
                  <a:srgbClr val="000000"/>
                </a:solidFill>
              </a:rPr>
              <a:t>-3</a:t>
            </a:r>
            <a:r>
              <a:rPr lang="en-US" sz="1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Saha</a:t>
            </a:r>
            <a:r>
              <a:rPr lang="en-US" dirty="0" smtClean="0"/>
              <a:t> Analysis – A bit more global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9</a:t>
            </a:r>
            <a:r>
              <a:rPr lang="en-US" dirty="0" smtClean="0"/>
              <a:t> = 2 GK,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= 10</a:t>
            </a:r>
            <a:r>
              <a:rPr lang="en-US" baseline="30000" dirty="0" smtClean="0"/>
              <a:t>24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33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7" name="Picture 16" descr="2G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3" y="1219200"/>
            <a:ext cx="9076194" cy="474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Saha</a:t>
            </a:r>
            <a:r>
              <a:rPr lang="en-US" dirty="0" smtClean="0"/>
              <a:t> Analysis – A bit more global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9</a:t>
            </a:r>
            <a:r>
              <a:rPr lang="en-US" dirty="0" smtClean="0"/>
              <a:t> = 1.5 GK,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= 10</a:t>
            </a:r>
            <a:r>
              <a:rPr lang="en-US" baseline="30000" dirty="0" smtClean="0"/>
              <a:t>24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34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19" name="Picture 18" descr="1_5G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3" y="1271408"/>
            <a:ext cx="9076194" cy="474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Saha</a:t>
            </a:r>
            <a:r>
              <a:rPr lang="en-US" dirty="0" smtClean="0"/>
              <a:t> Analysis – A bit more global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9</a:t>
            </a:r>
            <a:r>
              <a:rPr lang="en-US" dirty="0" smtClean="0"/>
              <a:t> = 1.0 GK,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= 10</a:t>
            </a:r>
            <a:r>
              <a:rPr lang="en-US" baseline="30000" dirty="0" smtClean="0"/>
              <a:t>24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35</a:t>
            </a:fld>
            <a:endParaRPr lang="en-US">
              <a:solidFill>
                <a:srgbClr val="616161"/>
              </a:solidFill>
            </a:endParaRPr>
          </a:p>
        </p:txBody>
      </p:sp>
      <p:pic>
        <p:nvPicPr>
          <p:cNvPr id="7" name="Picture 6" descr="1G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3" y="1417638"/>
            <a:ext cx="9076194" cy="474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5C0426"/>
                </a:solidFill>
              </a:rPr>
              <a:t>CARIBU is up and running. CARIBU was up and running and will be again.</a:t>
            </a:r>
          </a:p>
          <a:p>
            <a:r>
              <a:rPr lang="en-US" sz="2800" dirty="0" smtClean="0">
                <a:solidFill>
                  <a:srgbClr val="5C0426"/>
                </a:solidFill>
              </a:rPr>
              <a:t>We have measured many masses on the </a:t>
            </a:r>
            <a:r>
              <a:rPr lang="en-US" sz="2800" i="1" dirty="0" smtClean="0">
                <a:solidFill>
                  <a:srgbClr val="5C0426"/>
                </a:solidFill>
              </a:rPr>
              <a:t>r</a:t>
            </a:r>
            <a:r>
              <a:rPr lang="en-US" sz="2800" dirty="0" smtClean="0">
                <a:solidFill>
                  <a:srgbClr val="5C0426"/>
                </a:solidFill>
              </a:rPr>
              <a:t>-process path and will continue to do so.</a:t>
            </a:r>
          </a:p>
          <a:p>
            <a:r>
              <a:rPr lang="en-US" sz="2800" dirty="0" smtClean="0">
                <a:solidFill>
                  <a:srgbClr val="5C0426"/>
                </a:solidFill>
              </a:rPr>
              <a:t>We can also look at the N=50 closed shell and do a similar analysis.</a:t>
            </a:r>
          </a:p>
          <a:p>
            <a:r>
              <a:rPr lang="en-US" sz="2800" dirty="0" smtClean="0">
                <a:solidFill>
                  <a:srgbClr val="5C0426"/>
                </a:solidFill>
              </a:rPr>
              <a:t>Jon and I are graduating soon (really, I mean it this time) and we need new grad students.</a:t>
            </a:r>
          </a:p>
          <a:p>
            <a:r>
              <a:rPr lang="en-US" sz="2800" dirty="0" smtClean="0">
                <a:solidFill>
                  <a:srgbClr val="5C0426"/>
                </a:solidFill>
              </a:rPr>
              <a:t>Join now and be among the first to use new CARIBU!</a:t>
            </a:r>
            <a:endParaRPr lang="en-US" sz="2800" dirty="0">
              <a:solidFill>
                <a:srgbClr val="5C042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</a:rPr>
              <a:pPr/>
              <a:t>36</a:t>
            </a:fld>
            <a:endParaRPr lang="en-US">
              <a:solidFill>
                <a:srgbClr val="6161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38200" y="1847850"/>
            <a:ext cx="3840480" cy="0"/>
          </a:xfrm>
          <a:prstGeom prst="line">
            <a:avLst/>
          </a:prstGeom>
          <a:noFill/>
          <a:ln w="28575" cap="flat" cmpd="sng" algn="ctr">
            <a:solidFill>
              <a:srgbClr val="5C04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838200" y="1600200"/>
            <a:ext cx="6858000" cy="914400"/>
            <a:chOff x="838200" y="1600200"/>
            <a:chExt cx="6858000" cy="914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678680" y="1600200"/>
              <a:ext cx="301752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38200" y="2133600"/>
              <a:ext cx="384048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mcg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3" y="5776912"/>
            <a:ext cx="1279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9725" y="82550"/>
            <a:ext cx="7954963" cy="511175"/>
          </a:xfrm>
        </p:spPr>
        <p:txBody>
          <a:bodyPr/>
          <a:lstStyle/>
          <a:p>
            <a:pPr algn="ctr"/>
            <a:r>
              <a:rPr lang="en-US" sz="3400" dirty="0"/>
              <a:t>CPT Collaboration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997200" y="3708400"/>
            <a:ext cx="532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000" b="1" dirty="0" smtClean="0">
                <a:latin typeface="Times New Roman" pitchFamily="18" charset="0"/>
              </a:rPr>
              <a:t>K.S</a:t>
            </a:r>
            <a:r>
              <a:rPr lang="en-GB" sz="2000" b="1" dirty="0">
                <a:latin typeface="Times New Roman" pitchFamily="18" charset="0"/>
              </a:rPr>
              <a:t>. </a:t>
            </a:r>
            <a:r>
              <a:rPr lang="en-GB" sz="2000" b="1" dirty="0" smtClean="0">
                <a:latin typeface="Times New Roman" pitchFamily="18" charset="0"/>
              </a:rPr>
              <a:t>Sharma </a:t>
            </a:r>
            <a:endParaRPr lang="en-CA" sz="2000" b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997200" y="838200"/>
            <a:ext cx="602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00000"/>
              </a:spcAft>
              <a:buSzPct val="200000"/>
            </a:pPr>
            <a:r>
              <a:rPr lang="en-GB" sz="2000" b="1" dirty="0" smtClean="0">
                <a:latin typeface="Times New Roman" pitchFamily="18" charset="0"/>
              </a:rPr>
              <a:t>G. </a:t>
            </a:r>
            <a:r>
              <a:rPr lang="en-GB" sz="2000" b="1" dirty="0" err="1" smtClean="0">
                <a:latin typeface="Times New Roman" pitchFamily="18" charset="0"/>
              </a:rPr>
              <a:t>Savard</a:t>
            </a:r>
            <a:r>
              <a:rPr lang="en-GB" sz="2000" b="1" dirty="0" smtClean="0">
                <a:latin typeface="Times New Roman" pitchFamily="18" charset="0"/>
              </a:rPr>
              <a:t>, </a:t>
            </a:r>
            <a:r>
              <a:rPr lang="en-GB" sz="2000" b="1" dirty="0" smtClean="0">
                <a:solidFill>
                  <a:srgbClr val="00B050"/>
                </a:solidFill>
                <a:latin typeface="Times New Roman" pitchFamily="18" charset="0"/>
              </a:rPr>
              <a:t>P. </a:t>
            </a:r>
            <a:r>
              <a:rPr lang="en-GB" sz="2000" b="1" dirty="0" err="1" smtClean="0">
                <a:solidFill>
                  <a:srgbClr val="00B050"/>
                </a:solidFill>
                <a:latin typeface="Times New Roman" pitchFamily="18" charset="0"/>
              </a:rPr>
              <a:t>Bertone</a:t>
            </a:r>
            <a:r>
              <a:rPr lang="en-GB" sz="2000" b="1" dirty="0" smtClean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GB" sz="2000" b="1" dirty="0" smtClean="0">
                <a:latin typeface="Times New Roman" pitchFamily="18" charset="0"/>
              </a:rPr>
              <a:t>J.A. Clark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GB" sz="2000" b="1" dirty="0" smtClean="0">
                <a:latin typeface="Times New Roman" pitchFamily="18" charset="0"/>
              </a:rPr>
              <a:t>C. </a:t>
            </a:r>
            <a:r>
              <a:rPr lang="en-GB" sz="2000" b="1" dirty="0" err="1" smtClean="0">
                <a:latin typeface="Times New Roman" pitchFamily="18" charset="0"/>
              </a:rPr>
              <a:t>Deibel</a:t>
            </a:r>
            <a:r>
              <a:rPr lang="en-GB" sz="2000" b="1" dirty="0" smtClean="0">
                <a:latin typeface="Times New Roman" pitchFamily="18" charset="0"/>
              </a:rPr>
              <a:t>, </a:t>
            </a:r>
            <a:r>
              <a:rPr lang="en-GB" sz="2000" b="1" dirty="0" smtClean="0">
                <a:solidFill>
                  <a:srgbClr val="00B050"/>
                </a:solidFill>
                <a:latin typeface="Times New Roman" pitchFamily="18" charset="0"/>
              </a:rPr>
              <a:t>A.P. Galvan,</a:t>
            </a:r>
            <a:r>
              <a:rPr lang="en-GB" sz="2000" b="1" dirty="0" smtClean="0">
                <a:latin typeface="Times New Roman" pitchFamily="18" charset="0"/>
              </a:rPr>
              <a:t> J.P</a:t>
            </a:r>
            <a:r>
              <a:rPr lang="en-GB" sz="2000" b="1" dirty="0">
                <a:latin typeface="Times New Roman" pitchFamily="18" charset="0"/>
              </a:rPr>
              <a:t>. Greene, A.F. </a:t>
            </a:r>
            <a:r>
              <a:rPr lang="en-GB" sz="2000" b="1" dirty="0" err="1">
                <a:latin typeface="Times New Roman" pitchFamily="18" charset="0"/>
              </a:rPr>
              <a:t>Levand</a:t>
            </a:r>
            <a:r>
              <a:rPr lang="en-GB" sz="2000" b="1" dirty="0" smtClean="0">
                <a:latin typeface="Times New Roman" pitchFamily="18" charset="0"/>
              </a:rPr>
              <a:t>,</a:t>
            </a:r>
            <a:r>
              <a:rPr lang="en-GB" sz="2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</a:rPr>
              <a:t>B.J</a:t>
            </a:r>
            <a:r>
              <a:rPr lang="en-GB" sz="2000" b="1" dirty="0">
                <a:latin typeface="Times New Roman" pitchFamily="18" charset="0"/>
              </a:rPr>
              <a:t>. </a:t>
            </a:r>
            <a:r>
              <a:rPr lang="en-GB" sz="2000" b="1" dirty="0" err="1" smtClean="0">
                <a:latin typeface="Times New Roman" pitchFamily="18" charset="0"/>
              </a:rPr>
              <a:t>Zabransky</a:t>
            </a:r>
            <a:r>
              <a:rPr lang="en-GB" sz="2000" b="1" dirty="0" smtClean="0">
                <a:latin typeface="Times New Roman" pitchFamily="18" charset="0"/>
              </a:rPr>
              <a:t> </a:t>
            </a:r>
            <a:endParaRPr lang="en-GB" sz="2000" b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997200" y="5822890"/>
            <a:ext cx="605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000" b="1" dirty="0">
                <a:latin typeface="Times New Roman" pitchFamily="18" charset="0"/>
              </a:rPr>
              <a:t>F. </a:t>
            </a:r>
            <a:r>
              <a:rPr lang="en-GB" sz="2000" b="1" dirty="0" err="1">
                <a:latin typeface="Times New Roman" pitchFamily="18" charset="0"/>
              </a:rPr>
              <a:t>Buchinger</a:t>
            </a:r>
            <a:r>
              <a:rPr lang="en-GB" sz="2000" b="1" dirty="0">
                <a:latin typeface="Times New Roman" pitchFamily="18" charset="0"/>
              </a:rPr>
              <a:t>, J.E. Crawford, S. </a:t>
            </a:r>
            <a:r>
              <a:rPr lang="en-GB" sz="2000" b="1" dirty="0" err="1">
                <a:latin typeface="Times New Roman" pitchFamily="18" charset="0"/>
              </a:rPr>
              <a:t>Gulick</a:t>
            </a:r>
            <a:r>
              <a:rPr lang="en-GB" sz="2000" b="1" dirty="0">
                <a:solidFill>
                  <a:srgbClr val="00B050"/>
                </a:solidFill>
                <a:latin typeface="Times New Roman" pitchFamily="18" charset="0"/>
              </a:rPr>
              <a:t>,</a:t>
            </a:r>
            <a:r>
              <a:rPr lang="en-GB" sz="2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ED1C24"/>
                </a:solidFill>
                <a:latin typeface="Times New Roman" pitchFamily="18" charset="0"/>
              </a:rPr>
              <a:t>Gang </a:t>
            </a:r>
            <a:r>
              <a:rPr lang="en-GB" sz="2000" b="1" dirty="0">
                <a:solidFill>
                  <a:srgbClr val="ED1C24"/>
                </a:solidFill>
                <a:latin typeface="Times New Roman" pitchFamily="18" charset="0"/>
              </a:rPr>
              <a:t>Li</a:t>
            </a:r>
            <a:endParaRPr lang="en-CA" sz="2000" b="1" dirty="0">
              <a:latin typeface="Times New Roman" pitchFamily="18" charset="0"/>
            </a:endParaRPr>
          </a:p>
        </p:txBody>
      </p:sp>
      <p:pic>
        <p:nvPicPr>
          <p:cNvPr id="62471" name="Picture 7" descr="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375" y="3556000"/>
            <a:ext cx="1041400" cy="87471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433388" y="866775"/>
            <a:ext cx="2114550" cy="911225"/>
            <a:chOff x="822" y="1620"/>
            <a:chExt cx="1556" cy="670"/>
          </a:xfrm>
        </p:grpSpPr>
        <p:pic>
          <p:nvPicPr>
            <p:cNvPr id="6247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" y="1620"/>
              <a:ext cx="735" cy="670"/>
            </a:xfrm>
            <a:prstGeom prst="rect">
              <a:avLst/>
            </a:prstGeom>
            <a:noFill/>
          </p:spPr>
        </p:pic>
        <p:sp>
          <p:nvSpPr>
            <p:cNvPr id="62474" name="Text Box 10"/>
            <p:cNvSpPr txBox="1">
              <a:spLocks noChangeAspect="1" noChangeArrowheads="1"/>
            </p:cNvSpPr>
            <p:nvPr/>
          </p:nvSpPr>
          <p:spPr bwMode="auto">
            <a:xfrm>
              <a:off x="1516" y="1737"/>
              <a:ext cx="862" cy="4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C28500"/>
                  </a:solidFill>
                </a:rPr>
                <a:t>Argonne National Laboratory</a:t>
              </a:r>
            </a:p>
          </p:txBody>
        </p:sp>
      </p:grpSp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888" y="2676525"/>
            <a:ext cx="12223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997200" y="2840593"/>
            <a:ext cx="52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00000"/>
              </a:spcAft>
              <a:buSzPct val="200000"/>
            </a:pP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</a:rPr>
              <a:t>D. Lascar,</a:t>
            </a:r>
            <a:r>
              <a:rPr lang="en-GB" sz="2000" b="1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</a:rPr>
              <a:t>R. </a:t>
            </a:r>
            <a:r>
              <a:rPr lang="en-GB" sz="2000" b="1" dirty="0" err="1">
                <a:latin typeface="Times New Roman" pitchFamily="18" charset="0"/>
              </a:rPr>
              <a:t>Segel</a:t>
            </a:r>
            <a:r>
              <a:rPr lang="en-GB" sz="20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65325"/>
            <a:ext cx="297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997200" y="2043113"/>
            <a:ext cx="602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00000"/>
              </a:spcAft>
              <a:buSzPct val="200000"/>
            </a:pP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</a:rPr>
              <a:t>S.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</a:rPr>
              <a:t>Caldwell, M. Sternberg, J. Van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Schelt</a:t>
            </a:r>
            <a:endParaRPr lang="en-GB" sz="2000" b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62483" name="Picture 19" descr="argonne_header_logo.jpg                                        0014A246Dan's HD                       B746699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2588" y="863600"/>
            <a:ext cx="2351087" cy="1035050"/>
          </a:xfrm>
          <a:prstGeom prst="rect">
            <a:avLst/>
          </a:prstGeom>
          <a:noFill/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71800" y="4775200"/>
            <a:ext cx="532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000" b="1" dirty="0" smtClean="0">
                <a:latin typeface="Times New Roman" pitchFamily="18" charset="0"/>
              </a:rPr>
              <a:t>N.D. </a:t>
            </a:r>
            <a:r>
              <a:rPr lang="en-GB" sz="2000" b="1" dirty="0" err="1" smtClean="0">
                <a:latin typeface="Times New Roman" pitchFamily="18" charset="0"/>
              </a:rPr>
              <a:t>Scielzo</a:t>
            </a:r>
            <a:r>
              <a:rPr lang="en-GB" sz="2000" b="1" dirty="0" smtClean="0">
                <a:latin typeface="Times New Roman" pitchFamily="18" charset="0"/>
              </a:rPr>
              <a:t>,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</a:rPr>
              <a:t>R. Yee</a:t>
            </a:r>
            <a:endParaRPr lang="en-CA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1" cstate="print"/>
          <a:srcRect r="65645" b="15789"/>
          <a:stretch>
            <a:fillRect/>
          </a:stretch>
        </p:blipFill>
        <p:spPr bwMode="auto">
          <a:xfrm>
            <a:off x="609600" y="4666342"/>
            <a:ext cx="2286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3733800"/>
            <a:ext cx="1652588" cy="730250"/>
          </a:xfrm>
          <a:prstGeom prst="rect">
            <a:avLst/>
          </a:prstGeom>
          <a:noFill/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138988" y="3990975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b="1">
                <a:latin typeface="Times New Roman" pitchFamily="18" charset="0"/>
              </a:rPr>
              <a:t>C. Deibel</a:t>
            </a:r>
            <a:endParaRPr lang="en-CA" sz="2000" b="1">
              <a:solidFill>
                <a:srgbClr val="8975FF"/>
              </a:solidFill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84717" y="5822890"/>
            <a:ext cx="1097283" cy="400110"/>
            <a:chOff x="7284717" y="5822890"/>
            <a:chExt cx="1097283" cy="4001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284717" y="5822890"/>
              <a:ext cx="1097283" cy="400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84717" y="5822890"/>
              <a:ext cx="1088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 smtClean="0">
                  <a:solidFill>
                    <a:srgbClr val="92D050"/>
                  </a:solidFill>
                  <a:latin typeface="Times New Roman" pitchFamily="18" charset="0"/>
                </a:rPr>
                <a:t>Gang Li</a:t>
              </a:r>
              <a:endParaRPr lang="en-CA" sz="2000" b="1" dirty="0">
                <a:solidFill>
                  <a:srgbClr val="92D050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3900" y="1671638"/>
            <a:ext cx="7696200" cy="1757362"/>
          </a:xfrm>
        </p:spPr>
        <p:txBody>
          <a:bodyPr/>
          <a:lstStyle/>
          <a:p>
            <a:pPr algn="ctr"/>
            <a:r>
              <a:rPr lang="en-US" dirty="0" smtClean="0"/>
              <a:t>But Really…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125788"/>
            <a:ext cx="6400800" cy="2132012"/>
          </a:xfrm>
        </p:spPr>
        <p:txBody>
          <a:bodyPr/>
          <a:lstStyle/>
          <a:p>
            <a:pPr algn="ctr"/>
            <a:endParaRPr lang="en-US" sz="2000" dirty="0" smtClean="0">
              <a:solidFill>
                <a:srgbClr val="5C0426"/>
              </a:solidFill>
            </a:endParaRP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Daniel Lascar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ANL Physics Division/Northwestern University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Heavy Ion Discussion</a:t>
            </a:r>
          </a:p>
          <a:p>
            <a:pPr algn="ctr"/>
            <a:r>
              <a:rPr lang="en-US" sz="2000" dirty="0" smtClean="0">
                <a:solidFill>
                  <a:srgbClr val="5C0426"/>
                </a:solidFill>
              </a:rPr>
              <a:t>June 20,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Nucleosynthesis of the Heavy Elements.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54" y="1066800"/>
            <a:ext cx="6459546" cy="51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Endo"/>
          <p:cNvGrpSpPr/>
          <p:nvPr/>
        </p:nvGrpSpPr>
        <p:grpSpPr>
          <a:xfrm>
            <a:off x="1752600" y="1524000"/>
            <a:ext cx="4724400" cy="3200400"/>
            <a:chOff x="1752600" y="1524000"/>
            <a:chExt cx="4724400" cy="320040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048000" y="1524000"/>
              <a:ext cx="3429000" cy="45720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495300" y="3009900"/>
              <a:ext cx="2971800" cy="45720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743200" y="2286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Energy Absorbed</a:t>
              </a:r>
              <a:endParaRPr lang="en-US" b="1" dirty="0"/>
            </a:p>
          </p:txBody>
        </p:sp>
      </p:grpSp>
      <p:grpSp>
        <p:nvGrpSpPr>
          <p:cNvPr id="7" name="Exo"/>
          <p:cNvGrpSpPr/>
          <p:nvPr/>
        </p:nvGrpSpPr>
        <p:grpSpPr>
          <a:xfrm>
            <a:off x="1752600" y="1600200"/>
            <a:ext cx="4876800" cy="2895600"/>
            <a:chOff x="1981200" y="1905000"/>
            <a:chExt cx="4876800" cy="28956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>
              <a:off x="3581400" y="1905000"/>
              <a:ext cx="3276600" cy="45720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914400" y="3124200"/>
              <a:ext cx="2743200" cy="60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971800" y="25146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Energy Released</a:t>
              </a:r>
              <a:endParaRPr lang="en-US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770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Krane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Know Some Things From Elemental Abundances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AED2-9B54-45CD-BDD3-F32C9E8C5353}" type="slidenum">
              <a:rPr lang="en-US" smtClean="0">
                <a:solidFill>
                  <a:srgbClr val="616161"/>
                </a:solidFill>
              </a:rPr>
              <a:pPr/>
              <a:t>6</a:t>
            </a:fld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ANL Physics Student Lunch Talk</a:t>
            </a:r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7772400" y="6572250"/>
            <a:ext cx="1371600" cy="209550"/>
          </a:xfrm>
        </p:spPr>
        <p:txBody>
          <a:bodyPr/>
          <a:lstStyle/>
          <a:p>
            <a:r>
              <a:rPr lang="en-US" smtClean="0">
                <a:solidFill>
                  <a:srgbClr val="616161"/>
                </a:solidFill>
              </a:rPr>
              <a:t>6/20/2012</a:t>
            </a:r>
            <a:endParaRPr lang="en-US" dirty="0">
              <a:solidFill>
                <a:srgbClr val="616161"/>
              </a:solidFill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354138"/>
            <a:ext cx="526415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9111" name="Group 23"/>
          <p:cNvGraphicFramePr>
            <a:graphicFrameLocks noGrp="1"/>
          </p:cNvGraphicFramePr>
          <p:nvPr/>
        </p:nvGraphicFramePr>
        <p:xfrm>
          <a:off x="5967413" y="1077913"/>
          <a:ext cx="2825750" cy="3951287"/>
        </p:xfrm>
        <a:graphic>
          <a:graphicData uri="http://schemas.openxmlformats.org/drawingml/2006/table">
            <a:tbl>
              <a:tblPr/>
              <a:tblGrid>
                <a:gridCol w="1412875"/>
                <a:gridCol w="1412875"/>
              </a:tblGrid>
              <a:tr h="13454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195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8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0426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752600" y="5562600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5C0426"/>
                </a:solidFill>
              </a:rPr>
              <a:t>Y.-Z. </a:t>
            </a:r>
            <a:r>
              <a:rPr lang="en-US" b="1" dirty="0" err="1" smtClean="0">
                <a:solidFill>
                  <a:srgbClr val="5C0426"/>
                </a:solidFill>
              </a:rPr>
              <a:t>Qian</a:t>
            </a:r>
            <a:r>
              <a:rPr lang="en-US" b="1" dirty="0" smtClean="0">
                <a:solidFill>
                  <a:srgbClr val="5C0426"/>
                </a:solidFill>
              </a:rPr>
              <a:t>, </a:t>
            </a:r>
            <a:r>
              <a:rPr lang="en-US" b="1" i="1" dirty="0" err="1" smtClean="0">
                <a:solidFill>
                  <a:srgbClr val="5C0426"/>
                </a:solidFill>
              </a:rPr>
              <a:t>Prog</a:t>
            </a:r>
            <a:r>
              <a:rPr lang="en-US" b="1" i="1" dirty="0" smtClean="0">
                <a:solidFill>
                  <a:srgbClr val="5C0426"/>
                </a:solidFill>
              </a:rPr>
              <a:t>. Part. </a:t>
            </a:r>
            <a:r>
              <a:rPr lang="en-US" b="1" i="1" dirty="0" err="1" smtClean="0">
                <a:solidFill>
                  <a:srgbClr val="5C0426"/>
                </a:solidFill>
              </a:rPr>
              <a:t>Nucl</a:t>
            </a:r>
            <a:r>
              <a:rPr lang="en-US" b="1" i="1" dirty="0" smtClean="0">
                <a:solidFill>
                  <a:srgbClr val="5C0426"/>
                </a:solidFill>
              </a:rPr>
              <a:t>. Phys.</a:t>
            </a:r>
            <a:r>
              <a:rPr lang="en-US" b="1" dirty="0" smtClean="0">
                <a:solidFill>
                  <a:srgbClr val="5C0426"/>
                </a:solidFill>
              </a:rPr>
              <a:t>, 50 (2003) 153</a:t>
            </a:r>
            <a:endParaRPr lang="en-US" b="1" dirty="0">
              <a:solidFill>
                <a:srgbClr val="5C042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876800" y="2514600"/>
            <a:ext cx="1066800" cy="457200"/>
          </a:xfrm>
          <a:prstGeom prst="straightConnector1">
            <a:avLst/>
          </a:prstGeom>
          <a:noFill/>
          <a:ln w="76200" cap="flat" cmpd="sng" algn="ctr">
            <a:solidFill>
              <a:srgbClr val="5C042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667000" y="1828800"/>
            <a:ext cx="3276600" cy="2514600"/>
          </a:xfrm>
          <a:prstGeom prst="straightConnector1">
            <a:avLst/>
          </a:prstGeom>
          <a:noFill/>
          <a:ln w="76200" cap="flat" cmpd="sng" algn="ctr">
            <a:solidFill>
              <a:srgbClr val="5C042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CD6A-C6D1-46C6-A341-3116356CA2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28600"/>
            <a:ext cx="7954963" cy="1090613"/>
          </a:xfrm>
        </p:spPr>
        <p:txBody>
          <a:bodyPr/>
          <a:lstStyle/>
          <a:p>
            <a:pPr algn="ctr"/>
            <a:r>
              <a:rPr lang="en-US" sz="3800" dirty="0" smtClean="0"/>
              <a:t>The Astrophysical </a:t>
            </a:r>
            <a:r>
              <a:rPr lang="en-US" sz="3800" i="1" dirty="0" smtClean="0"/>
              <a:t>R</a:t>
            </a:r>
            <a:r>
              <a:rPr lang="en-US" sz="3800" dirty="0" smtClean="0"/>
              <a:t>-Process</a:t>
            </a:r>
            <a:endParaRPr lang="en-US" sz="3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77937"/>
            <a:ext cx="8686799" cy="2684463"/>
          </a:xfrm>
        </p:spPr>
        <p:txBody>
          <a:bodyPr/>
          <a:lstStyle/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Temperatures are very high (T~10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9</a:t>
            </a:r>
            <a:r>
              <a:rPr lang="en-US" sz="2100" b="1" dirty="0" smtClean="0">
                <a:solidFill>
                  <a:srgbClr val="5C0426"/>
                </a:solidFill>
              </a:rPr>
              <a:t>K)</a:t>
            </a:r>
          </a:p>
          <a:p>
            <a:pPr marL="323850" indent="-304800"/>
            <a:r>
              <a:rPr lang="en-US" sz="2100" b="1" dirty="0" smtClean="0">
                <a:solidFill>
                  <a:srgbClr val="5C0426"/>
                </a:solidFill>
              </a:rPr>
              <a:t>Neutron densities are very high (</a:t>
            </a:r>
            <a:r>
              <a:rPr lang="en-US" sz="2100" b="1" dirty="0" err="1" smtClean="0">
                <a:solidFill>
                  <a:srgbClr val="5C0426"/>
                </a:solidFill>
              </a:rPr>
              <a:t>n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&gt;10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24</a:t>
            </a:r>
            <a:r>
              <a:rPr lang="en-US" sz="2100" b="1" dirty="0" smtClean="0">
                <a:solidFill>
                  <a:srgbClr val="5C0426"/>
                </a:solidFill>
              </a:rPr>
              <a:t> cm</a:t>
            </a:r>
            <a:r>
              <a:rPr lang="en-US" sz="2100" b="1" baseline="30000" dirty="0" smtClean="0">
                <a:solidFill>
                  <a:srgbClr val="5C0426"/>
                </a:solidFill>
              </a:rPr>
              <a:t>-3</a:t>
            </a:r>
            <a:r>
              <a:rPr lang="en-US" sz="2100" b="1" dirty="0" smtClean="0">
                <a:solidFill>
                  <a:srgbClr val="5C0426"/>
                </a:solidFill>
              </a:rPr>
              <a:t>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rate increases rapidly (~0.2 </a:t>
            </a:r>
            <a:r>
              <a:rPr lang="en-US" sz="2100" b="1" dirty="0" smtClean="0">
                <a:solidFill>
                  <a:srgbClr val="5C0426"/>
                </a:solidFill>
                <a:latin typeface="Symbol" pitchFamily="18" charset="2"/>
              </a:rPr>
              <a:t>m</a:t>
            </a:r>
            <a:r>
              <a:rPr lang="en-US" sz="2100" b="1" dirty="0" smtClean="0">
                <a:solidFill>
                  <a:srgbClr val="5C0426"/>
                </a:solidFill>
              </a:rPr>
              <a:t>s/capture)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As region of low neutron separation energy (</a:t>
            </a:r>
            <a:r>
              <a:rPr lang="en-US" sz="2100" b="1" dirty="0" err="1" smtClean="0">
                <a:solidFill>
                  <a:srgbClr val="5C0426"/>
                </a:solidFill>
              </a:rPr>
              <a:t>S</a:t>
            </a:r>
            <a:r>
              <a:rPr lang="en-US" sz="2100" b="1" baseline="-25000" dirty="0" err="1" smtClean="0">
                <a:solidFill>
                  <a:srgbClr val="5C0426"/>
                </a:solidFill>
              </a:rPr>
              <a:t>n</a:t>
            </a:r>
            <a:r>
              <a:rPr lang="en-US" sz="2100" b="1" dirty="0" smtClean="0">
                <a:solidFill>
                  <a:srgbClr val="5C0426"/>
                </a:solidFill>
              </a:rPr>
              <a:t>) reached (</a:t>
            </a:r>
            <a:r>
              <a:rPr lang="en-US" sz="2100" b="1" dirty="0" err="1" smtClean="0">
                <a:solidFill>
                  <a:srgbClr val="5C0426"/>
                </a:solidFill>
              </a:rPr>
              <a:t>n,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smtClean="0">
                <a:solidFill>
                  <a:srgbClr val="5C0426"/>
                </a:solidFill>
              </a:rPr>
              <a:t>) &lt;-&gt; (</a:t>
            </a:r>
            <a:r>
              <a:rPr lang="en-US" sz="2100" b="1" dirty="0" err="1" smtClean="0">
                <a:solidFill>
                  <a:srgbClr val="5C0426"/>
                </a:solidFill>
                <a:latin typeface="Symbol" pitchFamily="18" charset="2"/>
              </a:rPr>
              <a:t>g</a:t>
            </a:r>
            <a:r>
              <a:rPr lang="en-US" sz="2100" b="1" dirty="0" err="1" smtClean="0">
                <a:solidFill>
                  <a:srgbClr val="5C0426"/>
                </a:solidFill>
              </a:rPr>
              <a:t>,n</a:t>
            </a:r>
            <a:r>
              <a:rPr lang="en-US" sz="2100" b="1" dirty="0" smtClean="0">
                <a:solidFill>
                  <a:srgbClr val="5C0426"/>
                </a:solidFill>
              </a:rPr>
              <a:t>) equilibrium achieved</a:t>
            </a:r>
          </a:p>
          <a:p>
            <a:pPr marL="304800" indent="-304800"/>
            <a:r>
              <a:rPr lang="en-US" sz="2100" b="1" dirty="0" smtClean="0">
                <a:solidFill>
                  <a:srgbClr val="5C0426"/>
                </a:solidFill>
              </a:rPr>
              <a:t>Equilibrium point defined by </a:t>
            </a:r>
            <a:r>
              <a:rPr lang="en-US" sz="2100" b="1" dirty="0" err="1" smtClean="0">
                <a:solidFill>
                  <a:srgbClr val="5C0426"/>
                </a:solidFill>
              </a:rPr>
              <a:t>Saha</a:t>
            </a:r>
            <a:r>
              <a:rPr lang="en-US" sz="2100" b="1" dirty="0" smtClean="0">
                <a:solidFill>
                  <a:srgbClr val="5C0426"/>
                </a:solidFill>
              </a:rPr>
              <a:t> Equation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30175" y="4189413"/>
            <a:ext cx="8778875" cy="2192337"/>
            <a:chOff x="82" y="2627"/>
            <a:chExt cx="5530" cy="1381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622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086" y="3147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454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918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85" y="2929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3117" y="2934"/>
              <a:ext cx="463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581" y="3168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3946" y="2922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4410" y="3160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778" y="2927"/>
              <a:ext cx="463" cy="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5242" y="3165"/>
              <a:ext cx="3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31" y="2627"/>
              <a:ext cx="0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>
              <a:off x="331" y="3661"/>
              <a:ext cx="1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2" y="2917"/>
              <a:ext cx="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Z</a:t>
              </a: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 rot="-11402">
              <a:off x="934" y="368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N</a:t>
              </a: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671" y="2747"/>
              <a:ext cx="4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/>
                <a:t>…</a:t>
              </a:r>
            </a:p>
          </p:txBody>
        </p:sp>
      </p:grpSp>
      <p:sp>
        <p:nvSpPr>
          <p:cNvPr id="26" name="Date Placeholder 7"/>
          <p:cNvSpPr txBox="1">
            <a:spLocks/>
          </p:cNvSpPr>
          <p:nvPr/>
        </p:nvSpPr>
        <p:spPr bwMode="auto">
          <a:xfrm>
            <a:off x="7315200" y="64960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5/4/2012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Equilibrium"/>
          <p:cNvGrpSpPr>
            <a:grpSpLocks/>
          </p:cNvGrpSpPr>
          <p:nvPr/>
        </p:nvGrpSpPr>
        <p:grpSpPr bwMode="auto">
          <a:xfrm>
            <a:off x="457200" y="3868472"/>
            <a:ext cx="8451849" cy="2185988"/>
            <a:chOff x="561" y="762"/>
            <a:chExt cx="5324" cy="1377"/>
          </a:xfrm>
        </p:grpSpPr>
        <p:pic>
          <p:nvPicPr>
            <p:cNvPr id="24" name="Picture 5" descr="r_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" y="762"/>
              <a:ext cx="4289" cy="1161"/>
            </a:xfrm>
            <a:prstGeom prst="rect">
              <a:avLst/>
            </a:prstGeom>
            <a:noFill/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49" y="1906"/>
              <a:ext cx="26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2"/>
                  </a:solidFill>
                </a:rPr>
                <a:t>[A. Champagne, RIA Summer School ‘06</a:t>
              </a:r>
              <a:r>
                <a:rPr lang="en-US" sz="1800" dirty="0">
                  <a:solidFill>
                    <a:schemeClr val="tx2"/>
                  </a:solidFill>
                </a:rPr>
                <a:t>]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72705" name="Sn"/>
          <p:cNvGraphicFramePr>
            <a:graphicFrameLocks noChangeAspect="1"/>
          </p:cNvGraphicFramePr>
          <p:nvPr/>
        </p:nvGraphicFramePr>
        <p:xfrm>
          <a:off x="858044" y="4092575"/>
          <a:ext cx="74279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0" name="Equation" r:id="rId5" imgW="2209680" imgH="533160" progId="Equation.3">
                  <p:embed/>
                </p:oleObj>
              </mc:Choice>
              <mc:Fallback>
                <p:oleObj name="Equation" r:id="rId5" imgW="2209680" imgH="533160" progId="Equation.3">
                  <p:embed/>
                  <p:pic>
                    <p:nvPicPr>
                      <p:cNvPr id="0" name="S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44" y="4092575"/>
                        <a:ext cx="742791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Saha"/>
          <p:cNvGraphicFramePr>
            <a:graphicFrameLocks noChangeAspect="1"/>
          </p:cNvGraphicFramePr>
          <p:nvPr/>
        </p:nvGraphicFramePr>
        <p:xfrm>
          <a:off x="533400" y="4168775"/>
          <a:ext cx="807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1" name="Equation" r:id="rId7" imgW="4038480" imgH="533160" progId="Equation.3">
                  <p:embed/>
                </p:oleObj>
              </mc:Choice>
              <mc:Fallback>
                <p:oleObj name="Equation" r:id="rId7" imgW="4038480" imgH="533160" progId="Equation.3">
                  <p:embed/>
                  <p:pic>
                    <p:nvPicPr>
                      <p:cNvPr id="0" name="Sah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68775"/>
                        <a:ext cx="8077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1"/>
          <p:cNvGrpSpPr/>
          <p:nvPr/>
        </p:nvGrpSpPr>
        <p:grpSpPr>
          <a:xfrm>
            <a:off x="6629400" y="2590800"/>
            <a:ext cx="2514600" cy="2552700"/>
            <a:chOff x="6629400" y="2590800"/>
            <a:chExt cx="2514600" cy="2552700"/>
          </a:xfrm>
        </p:grpSpPr>
        <p:sp>
          <p:nvSpPr>
            <p:cNvPr id="28" name="TextBox 27" hidden="1"/>
            <p:cNvSpPr txBox="1"/>
            <p:nvPr/>
          </p:nvSpPr>
          <p:spPr>
            <a:xfrm>
              <a:off x="6629400" y="2590800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5C0426"/>
                  </a:solidFill>
                </a:rPr>
                <a:t>For the conditions above</a:t>
              </a:r>
              <a:endParaRPr lang="en-US" sz="2800" b="1" dirty="0">
                <a:solidFill>
                  <a:srgbClr val="5C042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648450" y="4381500"/>
              <a:ext cx="1524000" cy="762000"/>
            </a:xfrm>
            <a:prstGeom prst="ellipse">
              <a:avLst/>
            </a:prstGeom>
            <a:noFill/>
            <a:ln w="28575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1" name="Straight Arrow Connector 30" hidden="1"/>
            <p:cNvCxnSpPr>
              <a:endCxn id="29" idx="0"/>
            </p:cNvCxnSpPr>
            <p:nvPr/>
          </p:nvCxnSpPr>
          <p:spPr bwMode="auto">
            <a:xfrm>
              <a:off x="7162800" y="3886200"/>
              <a:ext cx="247650" cy="495300"/>
            </a:xfrm>
            <a:prstGeom prst="straightConnector1">
              <a:avLst/>
            </a:prstGeom>
            <a:noFill/>
            <a:ln w="38100" cap="flat" cmpd="sng" algn="ctr">
              <a:solidFill>
                <a:srgbClr val="5C042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6324600" y="4343400"/>
            <a:ext cx="20574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rproc_2b_decay_selfcontain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449302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77000" y="5036582"/>
          <a:ext cx="2438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5C0426"/>
                          </a:solidFill>
                        </a:rPr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5C0426"/>
                          </a:solidFill>
                        </a:rPr>
                        <a:t>&gt;= 1e-4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5C0426"/>
                          </a:solidFill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5C0426"/>
                          </a:solidFill>
                        </a:rPr>
                        <a:t>~ 1e-5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5C0426"/>
                          </a:solidFill>
                        </a:rPr>
                        <a:t>green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5C0426"/>
                          </a:solidFill>
                        </a:rPr>
                        <a:t>~ 1e-6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5C0426"/>
                          </a:solidFill>
                        </a:rPr>
                        <a:t>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5C0426"/>
                          </a:solidFill>
                        </a:rPr>
                        <a:t>~ 1e-7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472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C0426"/>
                </a:solidFill>
              </a:rPr>
              <a:t>Relative Abundance</a:t>
            </a:r>
            <a:endParaRPr lang="en-US" b="1" dirty="0">
              <a:solidFill>
                <a:srgbClr val="5C04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So What Can We Do?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Physics Student Lunch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066800" y="2325469"/>
          <a:ext cx="72813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4" name="Equation" r:id="rId4" imgW="2184120" imgH="228600" progId="Equation.3">
                  <p:embed/>
                </p:oleObj>
              </mc:Choice>
              <mc:Fallback>
                <p:oleObj name="Equation" r:id="rId4" imgW="21841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25469"/>
                        <a:ext cx="7281333" cy="762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533400" y="2935069"/>
            <a:ext cx="1143000" cy="1359932"/>
            <a:chOff x="685800" y="2286000"/>
            <a:chExt cx="1143000" cy="1359932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723900" y="2705100"/>
              <a:ext cx="990600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85800" y="3276600"/>
              <a:ext cx="1143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CRITICAL</a:t>
              </a:r>
              <a:endParaRPr lang="en-US" b="1" dirty="0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2057400" y="2935069"/>
            <a:ext cx="1143000" cy="1636931"/>
            <a:chOff x="685800" y="2286000"/>
            <a:chExt cx="1143000" cy="163693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723900" y="2705100"/>
              <a:ext cx="990600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85800" y="3276600"/>
              <a:ext cx="1143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Known or unknown</a:t>
              </a:r>
              <a:endParaRPr lang="en-US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191000" y="2935069"/>
            <a:ext cx="1143000" cy="1359932"/>
            <a:chOff x="685800" y="2286000"/>
            <a:chExt cx="1143000" cy="135993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723900" y="2705100"/>
              <a:ext cx="990600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5800" y="3276600"/>
              <a:ext cx="1143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KNOWN</a:t>
              </a:r>
              <a:endParaRPr lang="en-US" b="1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6324600" y="2935069"/>
            <a:ext cx="1143000" cy="1636931"/>
            <a:chOff x="685800" y="2286000"/>
            <a:chExt cx="1143000" cy="1636931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723900" y="2705100"/>
              <a:ext cx="990600" cy="152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85800" y="3276600"/>
              <a:ext cx="1143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rgbClr val="FF0000"/>
                  </a:solidFill>
                </a:rPr>
                <a:t>LET’S FIND OUT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133600" y="3178175"/>
          <a:ext cx="45815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5" name="Equation" r:id="rId6" imgW="1638000" imgH="533160" progId="Equation.3">
                  <p:embed/>
                </p:oleObj>
              </mc:Choice>
              <mc:Fallback>
                <p:oleObj name="Equation" r:id="rId6" imgW="163800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78175"/>
                        <a:ext cx="4581525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3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|0.8|1.1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9.8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maroon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roon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maroon_2007</Template>
  <TotalTime>18462</TotalTime>
  <Words>1682</Words>
  <Application>Microsoft Office PowerPoint</Application>
  <PresentationFormat>On-screen Show (4:3)</PresentationFormat>
  <Paragraphs>327</Paragraphs>
  <Slides>37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maroon_2007</vt:lpstr>
      <vt:lpstr>1_maroon_2007</vt:lpstr>
      <vt:lpstr>Equation</vt:lpstr>
      <vt:lpstr>Mass Measurements on the r-Process Path</vt:lpstr>
      <vt:lpstr>Mass Measurements for the Formation of the Elements</vt:lpstr>
      <vt:lpstr>The Physics Division Presents PIZZA (and a physics Talk)</vt:lpstr>
      <vt:lpstr>But Really… </vt:lpstr>
      <vt:lpstr>Nucleosynthesis of the Heavy Elements.</vt:lpstr>
      <vt:lpstr>We Know Some Things From Elemental Abundances</vt:lpstr>
      <vt:lpstr>The Astrophysical R-Process</vt:lpstr>
      <vt:lpstr>PowerPoint Presentation</vt:lpstr>
      <vt:lpstr>So What Can We Do?</vt:lpstr>
      <vt:lpstr>The trouble with mass models</vt:lpstr>
      <vt:lpstr>The Magic of the CPT</vt:lpstr>
      <vt:lpstr>How do we Measure Masses?</vt:lpstr>
      <vt:lpstr>Energy Conversion</vt:lpstr>
      <vt:lpstr>PowerPoint Presentation</vt:lpstr>
      <vt:lpstr>CARIBU  (CAlifornium Rare Isotope Breeder Upgrade)</vt:lpstr>
      <vt:lpstr>CARIBU:  Big fission source in a big gas catcher</vt:lpstr>
      <vt:lpstr>In-Flight Isobaric Separation</vt:lpstr>
      <vt:lpstr>Radio Frequency Quadrupole (RFQ) Buncher</vt:lpstr>
      <vt:lpstr>PowerPoint Presentation</vt:lpstr>
      <vt:lpstr>LEBL ELEVATOR</vt:lpstr>
      <vt:lpstr>Mating CARIBU with the CPT</vt:lpstr>
      <vt:lpstr>An Aside on CAD</vt:lpstr>
      <vt:lpstr>http://students.autodesk.com</vt:lpstr>
      <vt:lpstr>http://students.autodesk.com</vt:lpstr>
      <vt:lpstr>Timeline of CPT’s CARIBU adventure</vt:lpstr>
      <vt:lpstr>CPT Measurement campaigns</vt:lpstr>
      <vt:lpstr>CPT Measurement campaigns</vt:lpstr>
      <vt:lpstr>CPT Measurement campaigns</vt:lpstr>
      <vt:lpstr>AME03 comparison</vt:lpstr>
      <vt:lpstr>PowerPoint Presentation</vt:lpstr>
      <vt:lpstr>PowerPoint Presentation</vt:lpstr>
      <vt:lpstr>PowerPoint Presentation</vt:lpstr>
      <vt:lpstr>Saha Analysis – A bit more global T9 = 2 GK, nn = 1024 cm-3</vt:lpstr>
      <vt:lpstr>Saha Analysis – A bit more global T9 = 1.5 GK, nn = 1024 cm-3</vt:lpstr>
      <vt:lpstr>Saha Analysis – A bit more global T9 = 1.0 GK, nn = 1024 cm-3</vt:lpstr>
      <vt:lpstr>Conclusion</vt:lpstr>
      <vt:lpstr>CPT Collaboration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Daniel Lascar</cp:lastModifiedBy>
  <cp:revision>213</cp:revision>
  <dcterms:created xsi:type="dcterms:W3CDTF">2010-11-12T16:31:31Z</dcterms:created>
  <dcterms:modified xsi:type="dcterms:W3CDTF">2016-10-03T04:37:04Z</dcterms:modified>
</cp:coreProperties>
</file>