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51"/>
  </p:notesMasterIdLst>
  <p:handoutMasterIdLst>
    <p:handoutMasterId r:id="rId52"/>
  </p:handoutMasterIdLst>
  <p:sldIdLst>
    <p:sldId id="259" r:id="rId2"/>
    <p:sldId id="26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318" r:id="rId30"/>
    <p:sldId id="319" r:id="rId31"/>
    <p:sldId id="320" r:id="rId32"/>
    <p:sldId id="321" r:id="rId33"/>
    <p:sldId id="322" r:id="rId34"/>
    <p:sldId id="323" r:id="rId35"/>
    <p:sldId id="324" r:id="rId36"/>
    <p:sldId id="325" r:id="rId37"/>
    <p:sldId id="326" r:id="rId38"/>
    <p:sldId id="328" r:id="rId39"/>
    <p:sldId id="327" r:id="rId40"/>
    <p:sldId id="329" r:id="rId41"/>
    <p:sldId id="330" r:id="rId42"/>
    <p:sldId id="331" r:id="rId43"/>
    <p:sldId id="332" r:id="rId44"/>
    <p:sldId id="333" r:id="rId45"/>
    <p:sldId id="334" r:id="rId46"/>
    <p:sldId id="336" r:id="rId47"/>
    <p:sldId id="290" r:id="rId48"/>
    <p:sldId id="317" r:id="rId49"/>
    <p:sldId id="335" r:id="rId5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1" charset="0"/>
        <a:ea typeface="ヒラギノ角ゴ Pro W3" pitchFamily="-111" charset="-128"/>
        <a:cs typeface="ヒラギノ角ゴ Pro W3" pitchFamily="-111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1" charset="0"/>
        <a:ea typeface="ヒラギノ角ゴ Pro W3" pitchFamily="-111" charset="-128"/>
        <a:cs typeface="ヒラギノ角ゴ Pro W3" pitchFamily="-111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1" charset="0"/>
        <a:ea typeface="ヒラギノ角ゴ Pro W3" pitchFamily="-111" charset="-128"/>
        <a:cs typeface="ヒラギノ角ゴ Pro W3" pitchFamily="-111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1" charset="0"/>
        <a:ea typeface="ヒラギノ角ゴ Pro W3" pitchFamily="-111" charset="-128"/>
        <a:cs typeface="ヒラギノ角ゴ Pro W3" pitchFamily="-111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1" charset="0"/>
        <a:ea typeface="ヒラギノ角ゴ Pro W3" pitchFamily="-111" charset="-128"/>
        <a:cs typeface="ヒラギノ角ゴ Pro W3" pitchFamily="-111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11" charset="0"/>
        <a:ea typeface="ヒラギノ角ゴ Pro W3" pitchFamily="-111" charset="-128"/>
        <a:cs typeface="ヒラギノ角ゴ Pro W3" pitchFamily="-111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11" charset="0"/>
        <a:ea typeface="ヒラギノ角ゴ Pro W3" pitchFamily="-111" charset="-128"/>
        <a:cs typeface="ヒラギノ角ゴ Pro W3" pitchFamily="-111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11" charset="0"/>
        <a:ea typeface="ヒラギノ角ゴ Pro W3" pitchFamily="-111" charset="-128"/>
        <a:cs typeface="ヒラギノ角ゴ Pro W3" pitchFamily="-111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11" charset="0"/>
        <a:ea typeface="ヒラギノ角ゴ Pro W3" pitchFamily="-111" charset="-128"/>
        <a:cs typeface="ヒラギノ角ゴ Pro W3" pitchFamily="-111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3F7C"/>
    <a:srgbClr val="847470"/>
    <a:srgbClr val="514843"/>
    <a:srgbClr val="95938E"/>
    <a:srgbClr val="E7E7E4"/>
    <a:srgbClr val="4F4946"/>
    <a:srgbClr val="74241F"/>
    <a:srgbClr val="A02A17"/>
    <a:srgbClr val="EAE6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23" autoAdjust="0"/>
    <p:restoredTop sz="87389" autoAdjust="0"/>
  </p:normalViewPr>
  <p:slideViewPr>
    <p:cSldViewPr snapToGrid="0" snapToObjects="1">
      <p:cViewPr>
        <p:scale>
          <a:sx n="60" d="100"/>
          <a:sy n="60" d="100"/>
        </p:scale>
        <p:origin x="-159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68"/>
    </p:cViewPr>
  </p:sorterViewPr>
  <p:notesViewPr>
    <p:cSldViewPr snapToGrid="0" snapToObjects="1">
      <p:cViewPr varScale="1">
        <p:scale>
          <a:sx n="85" d="100"/>
          <a:sy n="85" d="100"/>
        </p:scale>
        <p:origin x="-309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BAD7AC66-19B7-6345-9F32-F7B9834B9AA7}" type="datetime1">
              <a:rPr lang="en-US"/>
              <a:pPr>
                <a:defRPr/>
              </a:pPr>
              <a:t>11/28/2015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7E8EB5D5-35E0-754F-83D8-591221026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7810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04D4055B-F5A6-A04E-9D38-48EB1FF2AB30}" type="datetime1">
              <a:rPr lang="en-US"/>
              <a:pPr>
                <a:defRPr/>
              </a:pPr>
              <a:t>11/28/2015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41DFB216-66E3-514B-BDCF-9CBADA758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262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DFB216-66E3-514B-BDCF-9CBADA758BD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720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Before</a:t>
            </a:r>
            <a:r>
              <a:rPr lang="en-US" baseline="0" dirty="0" smtClean="0"/>
              <a:t> starting: We’ve dealt with generalized probability, now lets talk about specific types of probability distributions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DFB216-66E3-514B-BDCF-9CBADA758BD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274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Like the binomial distribution this</a:t>
            </a:r>
            <a:r>
              <a:rPr lang="en-US" baseline="0" dirty="0" smtClean="0"/>
              <a:t> is also discrete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DFB216-66E3-514B-BDCF-9CBADA758BD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79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𝜆</m:t>
                    </m:r>
                  </m:oMath>
                </a14:m>
                <a:r>
                  <a:rPr lang="en-US" dirty="0" smtClean="0"/>
                  <a:t> gets larger, the distribution gets more symmetric and the Gaussian distribution can be used as a good approximation.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As </a:t>
                </a:r>
                <a:r>
                  <a:rPr lang="en-US" b="0" i="0" smtClean="0">
                    <a:latin typeface="Cambria Math"/>
                  </a:rPr>
                  <a:t>𝜆</a:t>
                </a:r>
                <a:r>
                  <a:rPr lang="en-US" dirty="0" smtClean="0"/>
                  <a:t> gets larger, the distribution gets more symmetric and the Gaussian distribution can be used as a good approximation.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DFB216-66E3-514B-BDCF-9CBADA758BD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28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This transform will let you use most of the calculated tables.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For</a:t>
            </a:r>
            <a:r>
              <a:rPr lang="en-US" baseline="0" dirty="0" smtClean="0"/>
              <a:t> a computer, you don’t really care about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DFB216-66E3-514B-BDCF-9CBADA758BD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2219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±</m:t>
                    </m:r>
                    <m:r>
                      <a:rPr lang="en-US" b="0" i="1" smtClean="0">
                        <a:latin typeface="Cambria Math"/>
                      </a:rPr>
                      <m:t>𝜎</m:t>
                    </m:r>
                    <m:r>
                      <a:rPr lang="en-US" b="0" i="1" smtClean="0">
                        <a:latin typeface="Cambria Math"/>
                      </a:rPr>
                      <m:t>=68.3%</m:t>
                    </m:r>
                  </m:oMath>
                </a14:m>
                <a:endParaRPr lang="en-US" b="0" dirty="0" smtClean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±2</m:t>
                    </m:r>
                    <m:r>
                      <a:rPr lang="en-US" b="0" i="1" smtClean="0">
                        <a:latin typeface="Cambria Math"/>
                      </a:rPr>
                      <m:t>𝜎</m:t>
                    </m:r>
                    <m:r>
                      <a:rPr lang="en-US" b="0" i="1" smtClean="0">
                        <a:latin typeface="Cambria Math"/>
                      </a:rPr>
                      <m:t>=95.5%</m:t>
                    </m:r>
                  </m:oMath>
                </a14:m>
                <a:endParaRPr lang="en-US" b="0" dirty="0" smtClean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±3</m:t>
                    </m:r>
                    <m:r>
                      <a:rPr lang="en-US" b="0" i="1" smtClean="0">
                        <a:latin typeface="Cambria Math"/>
                      </a:rPr>
                      <m:t>𝜎</m:t>
                    </m:r>
                    <m:r>
                      <a:rPr lang="en-US" b="0" i="1" smtClean="0">
                        <a:latin typeface="Cambria Math"/>
                      </a:rPr>
                      <m:t>=99.7%</m:t>
                    </m:r>
                  </m:oMath>
                </a14:m>
                <a:endParaRPr lang="en-US" dirty="0" smtClean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Remind them of John Schiffer.</a:t>
                </a:r>
                <a:r>
                  <a:rPr lang="en-US" baseline="0" dirty="0" smtClean="0"/>
                  <a:t> If Errors bars are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/>
                      </a:rPr>
                      <m:t>±</m:t>
                    </m:r>
                    <m:r>
                      <a:rPr lang="en-US" b="0" i="1" baseline="0" smtClean="0">
                        <a:latin typeface="Cambria Math"/>
                      </a:rPr>
                      <m:t>𝜎</m:t>
                    </m:r>
                  </m:oMath>
                </a14:m>
                <a:r>
                  <a:rPr lang="en-US" dirty="0" smtClean="0"/>
                  <a:t> then ~1/3 should</a:t>
                </a:r>
                <a:r>
                  <a:rPr lang="en-US" baseline="0" dirty="0" smtClean="0"/>
                  <a:t> be outside the fit.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b="0" i="0" smtClean="0">
                    <a:latin typeface="Cambria Math"/>
                  </a:rPr>
                  <a:t>±𝜎=68.3%</a:t>
                </a:r>
                <a:endParaRPr lang="en-US" b="0" dirty="0" smtClean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b="0" i="0" smtClean="0">
                    <a:latin typeface="Cambria Math"/>
                  </a:rPr>
                  <a:t>±2𝜎=95.5%</a:t>
                </a:r>
                <a:endParaRPr lang="en-US" b="0" dirty="0" smtClean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b="0" i="0" smtClean="0">
                    <a:latin typeface="Cambria Math"/>
                  </a:rPr>
                  <a:t>±3𝜎=99.7%</a:t>
                </a:r>
                <a:endParaRPr lang="en-US" dirty="0" smtClean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Remind them of John Schiffer.</a:t>
                </a:r>
                <a:r>
                  <a:rPr lang="en-US" baseline="0" dirty="0" smtClean="0"/>
                  <a:t> If Errors bars are </a:t>
                </a:r>
                <a:r>
                  <a:rPr lang="en-US" b="0" i="0" baseline="0" smtClean="0">
                    <a:latin typeface="Cambria Math"/>
                  </a:rPr>
                  <a:t>±𝜎</a:t>
                </a:r>
                <a:r>
                  <a:rPr lang="en-US" dirty="0" smtClean="0"/>
                  <a:t> then ~1/3 should</a:t>
                </a:r>
                <a:r>
                  <a:rPr lang="en-US" baseline="0" dirty="0" smtClean="0"/>
                  <a:t> be outside the fit.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DFB216-66E3-514B-BDCF-9CBADA758BD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63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All measurements are subject to uncertainties/errors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DFB216-66E3-514B-BDCF-9CBADA758BD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897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𝜃</m:t>
                    </m:r>
                  </m:oMath>
                </a14:m>
                <a:r>
                  <a:rPr lang="en-US" dirty="0" smtClean="0"/>
                  <a:t> is the parameter to be estimated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b="0" i="0" smtClean="0">
                    <a:latin typeface="Cambria Math"/>
                  </a:rPr>
                  <a:t>𝜃</a:t>
                </a:r>
                <a:r>
                  <a:rPr lang="en-US" dirty="0" smtClean="0"/>
                  <a:t> is the parameter to be estimated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DFB216-66E3-514B-BDCF-9CBADA758BD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041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DFB216-66E3-514B-BDCF-9CBADA758BD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041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DFB216-66E3-514B-BDCF-9CBADA758BD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041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Thus far we’ve dealt with calculating errors</a:t>
            </a:r>
            <a:r>
              <a:rPr lang="en-US" baseline="0" dirty="0" smtClean="0"/>
              <a:t> on directly measured quantities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What happens when you use those quantities to calculate other quantities? The errors get propagated through the calculation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We’re only dealing with x &amp; y but this is easily generalizable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DFB216-66E3-514B-BDCF-9CBADA758BD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482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Call out continuous</a:t>
            </a:r>
            <a:r>
              <a:rPr lang="en-US" baseline="0" dirty="0" smtClean="0"/>
              <a:t> and discrete probability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DFB216-66E3-514B-BDCF-9CBADA758BD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2500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Taylor expand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/>
                  <a:t> about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</m:acc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Taylor expand </a:t>
                </a:r>
                <a:r>
                  <a:rPr lang="en-US" b="0" i="0" smtClean="0">
                    <a:latin typeface="Cambria Math"/>
                  </a:rPr>
                  <a:t>𝑓(𝑥,𝑦)</a:t>
                </a:r>
                <a:r>
                  <a:rPr lang="en-US" dirty="0" smtClean="0"/>
                  <a:t> about </a:t>
                </a:r>
                <a:r>
                  <a:rPr lang="en-US" i="0" smtClean="0">
                    <a:latin typeface="Cambria Math"/>
                  </a:rPr>
                  <a:t>(</a:t>
                </a:r>
                <a:r>
                  <a:rPr lang="en-US" b="0" i="0" smtClean="0">
                    <a:latin typeface="Cambria Math"/>
                  </a:rPr>
                  <a:t>𝑥 ̅,𝑦 ̅ )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DFB216-66E3-514B-BDCF-9CBADA758BD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4826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Take the expectation value of each term separately and you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This is a general solution – Really important. If you learn nothing else from today learn this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DFB216-66E3-514B-BDCF-9CBADA758BD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7556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Because this is the form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distribution it’s also called</a:t>
                </a:r>
                <a:r>
                  <a:rPr lang="en-US" baseline="0" dirty="0" smtClean="0"/>
                  <a:t> “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baseline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baseline="0" smtClean="0">
                            <a:latin typeface="Cambria Math"/>
                          </a:rPr>
                          <m:t>𝜒</m:t>
                        </m:r>
                      </m:e>
                      <m:sup>
                        <m:r>
                          <a:rPr lang="en-US" b="0" i="1" baseline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i="1" dirty="0" smtClean="0"/>
                  <a:t>minimization</a:t>
                </a:r>
                <a:r>
                  <a:rPr lang="en-US" i="0" dirty="0" smtClean="0"/>
                  <a:t>”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Because this is the form of the </a:t>
                </a:r>
                <a:r>
                  <a:rPr lang="en-US" b="0" i="0" smtClean="0">
                    <a:latin typeface="Cambria Math"/>
                  </a:rPr>
                  <a:t>𝜒^2</a:t>
                </a:r>
                <a:r>
                  <a:rPr lang="en-US" dirty="0" smtClean="0"/>
                  <a:t> distribution it’s also called</a:t>
                </a:r>
                <a:r>
                  <a:rPr lang="en-US" baseline="0" dirty="0" smtClean="0"/>
                  <a:t> “</a:t>
                </a:r>
                <a:r>
                  <a:rPr lang="en-US" b="0" i="0" baseline="0" smtClean="0">
                    <a:latin typeface="Cambria Math"/>
                  </a:rPr>
                  <a:t>𝜒^2</a:t>
                </a:r>
                <a:r>
                  <a:rPr lang="en-US" dirty="0" smtClean="0"/>
                  <a:t> </a:t>
                </a:r>
                <a:r>
                  <a:rPr lang="en-US" i="1" dirty="0" smtClean="0"/>
                  <a:t>minimization</a:t>
                </a:r>
                <a:r>
                  <a:rPr lang="en-US" i="0" dirty="0" smtClean="0"/>
                  <a:t>”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DFB216-66E3-514B-BDCF-9CBADA758BD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17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DFB216-66E3-514B-BDCF-9CBADA758BD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39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Call out continuous</a:t>
            </a:r>
            <a:r>
              <a:rPr lang="en-US" baseline="0" dirty="0" smtClean="0"/>
              <a:t> and discrete probability functions</a:t>
            </a:r>
          </a:p>
          <a:p>
            <a:pPr marL="171450" marR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From this point on, we’re just going to deal with the continuous case. </a:t>
            </a:r>
          </a:p>
          <a:p>
            <a:pPr marL="628650" marR="0" lvl="1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Unless I say otherwise, the discrete case is found by replacing the integral with the sum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DFB216-66E3-514B-BDCF-9CBADA758BD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52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Call out continuous</a:t>
            </a:r>
            <a:r>
              <a:rPr lang="en-US" baseline="0" dirty="0" smtClean="0"/>
              <a:t> and discrete probability functions</a:t>
            </a:r>
          </a:p>
          <a:p>
            <a:pPr marL="171450" marR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From this point on, we’re just going to deal with the continuous case. </a:t>
            </a:r>
          </a:p>
          <a:p>
            <a:pPr marL="628650" marR="0" lvl="1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Unless I say otherwise, the discrete case is found by replacing the integral with the sum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DFB216-66E3-514B-BDCF-9CBADA758BD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52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marR="0" indent="-171450" algn="l" defTabSz="4572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𝜎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standard deviation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marR="0" indent="-171450" algn="l" defTabSz="4572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i="0" smtClean="0">
                    <a:latin typeface="Cambria Math"/>
                  </a:rPr>
                  <a:t>√(</a:t>
                </a:r>
                <a:r>
                  <a:rPr lang="en-US" b="0" i="0" smtClean="0">
                    <a:latin typeface="Cambria Math"/>
                  </a:rPr>
                  <a:t>𝜎^2 )=𝜎=</a:t>
                </a:r>
                <a:r>
                  <a:rPr lang="en-US" dirty="0" smtClean="0"/>
                  <a:t> standard deviation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DFB216-66E3-514B-BDCF-9CBADA758BD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52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Skewness measures </a:t>
            </a:r>
            <a:r>
              <a:rPr lang="en-US" smtClean="0"/>
              <a:t>the symmetry </a:t>
            </a:r>
            <a:r>
              <a:rPr lang="en-US" dirty="0" smtClean="0"/>
              <a:t>or</a:t>
            </a:r>
            <a:r>
              <a:rPr lang="en-US" baseline="0" dirty="0" smtClean="0"/>
              <a:t> asymmetry of a distribution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DFB216-66E3-514B-BDCF-9CBADA758BD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52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𝜌</m:t>
                    </m:r>
                  </m:oMath>
                </a14:m>
                <a:r>
                  <a:rPr lang="en-US" dirty="0" smtClean="0"/>
                  <a:t> varies between ±1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It can be shown that if x and y are related</a:t>
                </a:r>
                <a:r>
                  <a:rPr lang="en-US" baseline="0" dirty="0" smtClean="0"/>
                  <a:t> </a:t>
                </a:r>
                <a:r>
                  <a:rPr lang="en-US" baseline="0" dirty="0" err="1" smtClean="0"/>
                  <a:t>parabolically</a:t>
                </a:r>
                <a:r>
                  <a:rPr lang="en-US" baseline="0" dirty="0" smtClean="0"/>
                  <a:t> (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/>
                      </a:rPr>
                      <m:t>𝑦</m:t>
                    </m:r>
                    <m:r>
                      <a:rPr lang="en-US" b="0" i="1" baseline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baseline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baseline="0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baseline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)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𝜌</m:t>
                    </m:r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b="0" i="0" smtClean="0">
                    <a:latin typeface="Cambria Math"/>
                  </a:rPr>
                  <a:t>𝜌</a:t>
                </a:r>
                <a:r>
                  <a:rPr lang="en-US" dirty="0" smtClean="0"/>
                  <a:t> varies between ±1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It can be shown that if x and y are related</a:t>
                </a:r>
                <a:r>
                  <a:rPr lang="en-US" baseline="0" dirty="0" smtClean="0"/>
                  <a:t> </a:t>
                </a:r>
                <a:r>
                  <a:rPr lang="en-US" baseline="0" dirty="0" err="1" smtClean="0"/>
                  <a:t>parabolically</a:t>
                </a:r>
                <a:r>
                  <a:rPr lang="en-US" baseline="0" dirty="0" smtClean="0"/>
                  <a:t> (</a:t>
                </a:r>
                <a:r>
                  <a:rPr lang="en-US" b="0" i="0" baseline="0" smtClean="0">
                    <a:latin typeface="Cambria Math"/>
                  </a:rPr>
                  <a:t>𝑦=𝑥^2</a:t>
                </a:r>
                <a:r>
                  <a:rPr lang="en-US" dirty="0" smtClean="0"/>
                  <a:t>) then </a:t>
                </a:r>
                <a:r>
                  <a:rPr lang="en-US" b="0" i="0" smtClean="0">
                    <a:latin typeface="Cambria Math"/>
                  </a:rPr>
                  <a:t>𝜌=0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DFB216-66E3-514B-BDCF-9CBADA758BD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57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Before</a:t>
            </a:r>
            <a:r>
              <a:rPr lang="en-US" baseline="0" dirty="0" smtClean="0"/>
              <a:t> starting: We’ve dealt with generalized probability, now lets talk about specific types of probability distributions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DFB216-66E3-514B-BDCF-9CBADA758BD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274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jpe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jpe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6"/>
          <p:cNvSpPr txBox="1">
            <a:spLocks noChangeArrowheads="1"/>
          </p:cNvSpPr>
          <p:nvPr userDrawn="1"/>
        </p:nvSpPr>
        <p:spPr bwMode="auto">
          <a:xfrm>
            <a:off x="533400" y="6443665"/>
            <a:ext cx="5791200" cy="27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ts val="500"/>
              </a:lnSpc>
              <a:spcBef>
                <a:spcPct val="50000"/>
              </a:spcBef>
              <a:defRPr/>
            </a:pP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Owned and operated as a joint venture by a consortium of Canadian universities via a contribution through the National Research Council Canada </a:t>
            </a:r>
          </a:p>
          <a:p>
            <a:pPr algn="l">
              <a:lnSpc>
                <a:spcPts val="500"/>
              </a:lnSpc>
              <a:spcBef>
                <a:spcPct val="50000"/>
              </a:spcBef>
              <a:defRPr/>
            </a:pP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Propriété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d’un consortium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d’universités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canadiennes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géré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en co-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entreprise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à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partir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d’une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contribution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administrée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par le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Conseil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national de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recherches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Canada</a:t>
            </a:r>
            <a:endParaRPr lang="en-US" sz="600" i="1" dirty="0">
              <a:solidFill>
                <a:srgbClr val="95938E"/>
              </a:solidFill>
              <a:latin typeface="Arial Black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0" y="2239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 userDrawn="1"/>
        </p:nvSpPr>
        <p:spPr bwMode="auto">
          <a:xfrm>
            <a:off x="6019800" y="411163"/>
            <a:ext cx="29718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 dirty="0">
                <a:solidFill>
                  <a:srgbClr val="113F7C"/>
                </a:solidFill>
                <a:latin typeface="Arial" charset="0"/>
                <a:ea typeface="Arial" charset="0"/>
                <a:cs typeface="Arial" charset="0"/>
              </a:rPr>
              <a:t>Canada’s national laboratory for particle and nuclear physics </a:t>
            </a:r>
          </a:p>
          <a:p>
            <a:pPr algn="r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 dirty="0" err="1">
                <a:solidFill>
                  <a:srgbClr val="113F7C"/>
                </a:solidFill>
                <a:latin typeface="Arial" charset="0"/>
                <a:ea typeface="Arial Black" charset="0"/>
                <a:cs typeface="Arial Black" charset="0"/>
              </a:rPr>
              <a:t>Laboratoire</a:t>
            </a:r>
            <a:r>
              <a:rPr lang="en-US" sz="700" dirty="0">
                <a:solidFill>
                  <a:srgbClr val="113F7C"/>
                </a:solidFill>
                <a:latin typeface="Arial" charset="0"/>
                <a:ea typeface="Arial Black" charset="0"/>
                <a:cs typeface="Arial Black" charset="0"/>
              </a:rPr>
              <a:t> national </a:t>
            </a:r>
            <a:r>
              <a:rPr lang="en-US" sz="700" dirty="0" err="1">
                <a:solidFill>
                  <a:srgbClr val="113F7C"/>
                </a:solidFill>
                <a:latin typeface="Arial" charset="0"/>
                <a:ea typeface="Arial Black" charset="0"/>
                <a:cs typeface="Arial Black" charset="0"/>
              </a:rPr>
              <a:t>canadien</a:t>
            </a:r>
            <a:r>
              <a:rPr lang="en-US" sz="700" dirty="0">
                <a:solidFill>
                  <a:srgbClr val="113F7C"/>
                </a:solidFill>
                <a:latin typeface="Arial" charset="0"/>
                <a:ea typeface="Arial Black" charset="0"/>
                <a:cs typeface="Arial Black" charset="0"/>
              </a:rPr>
              <a:t> pour la </a:t>
            </a:r>
            <a:r>
              <a:rPr lang="en-US" sz="700" dirty="0" err="1">
                <a:solidFill>
                  <a:srgbClr val="113F7C"/>
                </a:solidFill>
                <a:latin typeface="Arial" charset="0"/>
                <a:ea typeface="Arial Black" charset="0"/>
                <a:cs typeface="Arial Black" charset="0"/>
              </a:rPr>
              <a:t>recherche</a:t>
            </a:r>
            <a:r>
              <a:rPr lang="en-US" sz="700" dirty="0">
                <a:solidFill>
                  <a:srgbClr val="113F7C"/>
                </a:solidFill>
                <a:latin typeface="Arial" charset="0"/>
                <a:ea typeface="Arial Black" charset="0"/>
                <a:cs typeface="Arial Black" charset="0"/>
              </a:rPr>
              <a:t> en physique </a:t>
            </a:r>
            <a:r>
              <a:rPr lang="en-US" sz="700" dirty="0" err="1">
                <a:solidFill>
                  <a:srgbClr val="113F7C"/>
                </a:solidFill>
                <a:latin typeface="Arial" charset="0"/>
                <a:ea typeface="Arial Black" charset="0"/>
                <a:cs typeface="Arial Black" charset="0"/>
              </a:rPr>
              <a:t>nucléaire</a:t>
            </a:r>
            <a:r>
              <a:rPr lang="en-US" sz="700" dirty="0">
                <a:solidFill>
                  <a:srgbClr val="113F7C"/>
                </a:solidFill>
                <a:latin typeface="Arial" charset="0"/>
                <a:ea typeface="Arial Black" charset="0"/>
                <a:cs typeface="Arial Black" charset="0"/>
              </a:rPr>
              <a:t> </a:t>
            </a:r>
          </a:p>
          <a:p>
            <a:pPr algn="r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 dirty="0">
                <a:solidFill>
                  <a:srgbClr val="113F7C"/>
                </a:solidFill>
                <a:latin typeface="Arial" charset="0"/>
                <a:ea typeface="Arial Black" charset="0"/>
                <a:cs typeface="Arial Black" charset="0"/>
              </a:rPr>
              <a:t>et en physique des </a:t>
            </a:r>
            <a:r>
              <a:rPr lang="en-US" sz="700" dirty="0" err="1">
                <a:solidFill>
                  <a:srgbClr val="113F7C"/>
                </a:solidFill>
                <a:latin typeface="Arial" charset="0"/>
                <a:ea typeface="Arial Black" charset="0"/>
                <a:cs typeface="Arial Black" charset="0"/>
              </a:rPr>
              <a:t>particules</a:t>
            </a:r>
            <a:endParaRPr lang="en-US" sz="700" dirty="0">
              <a:solidFill>
                <a:srgbClr val="113F7C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Picture 19" descr="TRIUMF_logo_white.png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0500" y="203200"/>
            <a:ext cx="2424113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247650" y="2239963"/>
            <a:ext cx="6076950" cy="655638"/>
          </a:xfrm>
        </p:spPr>
        <p:txBody>
          <a:bodyPr/>
          <a:lstStyle>
            <a:lvl1pPr algn="r">
              <a:buNone/>
              <a:defRPr b="1">
                <a:solidFill>
                  <a:srgbClr val="113F7C"/>
                </a:solidFill>
              </a:defRPr>
            </a:lvl1pPr>
            <a:lvl2pPr algn="r">
              <a:buNone/>
              <a:defRPr sz="2000" b="1">
                <a:solidFill>
                  <a:srgbClr val="6E615D"/>
                </a:solidFill>
              </a:defRPr>
            </a:lvl2pPr>
            <a:lvl3pPr algn="r">
              <a:buNone/>
              <a:defRPr sz="1400" b="1">
                <a:solidFill>
                  <a:srgbClr val="6E615D"/>
                </a:solidFill>
              </a:defRPr>
            </a:lvl3pPr>
            <a:lvl4pPr algn="r">
              <a:buNone/>
              <a:defRPr sz="1100" b="1">
                <a:solidFill>
                  <a:schemeClr val="accent1"/>
                </a:solidFill>
                <a:latin typeface="+mj-lt"/>
              </a:defRPr>
            </a:lvl4pPr>
            <a:lvl5pPr algn="r">
              <a:buNone/>
              <a:defRPr sz="1100">
                <a:solidFill>
                  <a:srgbClr val="6E615D"/>
                </a:solidFill>
                <a:latin typeface="+mj-lt"/>
              </a:defRPr>
            </a:lvl5pPr>
          </a:lstStyle>
          <a:p>
            <a:pPr lvl="0"/>
            <a:r>
              <a:rPr lang="en-CA" dirty="0" smtClean="0"/>
              <a:t>Presentation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47650" y="2895600"/>
            <a:ext cx="6076950" cy="457200"/>
          </a:xfrm>
        </p:spPr>
        <p:txBody>
          <a:bodyPr/>
          <a:lstStyle>
            <a:lvl1pPr algn="r">
              <a:buNone/>
              <a:defRPr sz="2000" b="1" baseline="0">
                <a:solidFill>
                  <a:srgbClr val="4F4946"/>
                </a:solidFill>
              </a:defRPr>
            </a:lvl1pPr>
          </a:lstStyle>
          <a:p>
            <a:pPr lvl="0"/>
            <a:r>
              <a:rPr lang="en-CA"/>
              <a:t>Subtitle, if any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47650" y="3581400"/>
            <a:ext cx="6076950" cy="457200"/>
          </a:xfrm>
        </p:spPr>
        <p:txBody>
          <a:bodyPr/>
          <a:lstStyle>
            <a:lvl1pPr algn="r">
              <a:buNone/>
              <a:defRPr sz="1400" b="1" baseline="0">
                <a:solidFill>
                  <a:srgbClr val="95938E"/>
                </a:solidFill>
              </a:defRPr>
            </a:lvl1pPr>
          </a:lstStyle>
          <a:p>
            <a:pPr lvl="0"/>
            <a:r>
              <a:rPr lang="en-CA"/>
              <a:t>Tagline, if any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47650" y="4343400"/>
            <a:ext cx="6076950" cy="533400"/>
          </a:xfrm>
        </p:spPr>
        <p:txBody>
          <a:bodyPr/>
          <a:lstStyle>
            <a:lvl1pPr algn="r">
              <a:buNone/>
              <a:defRPr sz="1100" b="1" baseline="0">
                <a:solidFill>
                  <a:srgbClr val="113F7C"/>
                </a:solidFill>
              </a:defRPr>
            </a:lvl1pPr>
          </a:lstStyle>
          <a:p>
            <a:pPr lvl="0"/>
            <a:r>
              <a:rPr lang="en-CA"/>
              <a:t>Name | Position | TRIUMF</a:t>
            </a:r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7028656" y="4953000"/>
            <a:ext cx="1905000" cy="16764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7"/>
          </p:nvPr>
        </p:nvSpPr>
        <p:spPr>
          <a:xfrm>
            <a:off x="7028656" y="1295400"/>
            <a:ext cx="1905000" cy="16764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2" name="Picture Placeholder 16"/>
          <p:cNvSpPr>
            <a:spLocks noGrp="1"/>
          </p:cNvSpPr>
          <p:nvPr>
            <p:ph type="pic" sz="quarter" idx="18"/>
          </p:nvPr>
        </p:nvSpPr>
        <p:spPr>
          <a:xfrm>
            <a:off x="7028656" y="3124200"/>
            <a:ext cx="1905000" cy="16764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457200" y="6087521"/>
            <a:ext cx="39688" cy="317500"/>
          </a:xfrm>
          <a:prstGeom prst="rect">
            <a:avLst/>
          </a:prstGeom>
          <a:solidFill>
            <a:srgbClr val="95938E"/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 userDrawn="1"/>
        </p:nvSpPr>
        <p:spPr bwMode="auto">
          <a:xfrm>
            <a:off x="533400" y="6102881"/>
            <a:ext cx="5791200" cy="27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ts val="500"/>
              </a:lnSpc>
              <a:spcBef>
                <a:spcPct val="50000"/>
              </a:spcBef>
              <a:defRPr/>
            </a:pPr>
            <a:r>
              <a:rPr lang="en-US" sz="600" i="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Accelerating</a:t>
            </a:r>
            <a:r>
              <a:rPr lang="en-US" sz="600" i="0" baseline="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Science for Canada</a:t>
            </a:r>
          </a:p>
          <a:p>
            <a:pPr marL="0" marR="0" indent="0" algn="l" defTabSz="457200" rtl="0" eaLnBrk="1" fontAlgn="base" latinLnBrk="0" hangingPunct="1">
              <a:lnSpc>
                <a:spcPts val="5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 smtClean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Un </a:t>
            </a:r>
            <a:r>
              <a:rPr lang="en-US" sz="600" kern="1200" dirty="0" err="1" smtClean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accélérateur</a:t>
            </a:r>
            <a:r>
              <a:rPr lang="en-US" sz="600" kern="1200" dirty="0" smtClean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 de la </a:t>
            </a:r>
            <a:r>
              <a:rPr lang="en-US" sz="600" kern="1200" dirty="0" err="1" smtClean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démarche</a:t>
            </a:r>
            <a:r>
              <a:rPr lang="en-US" sz="600" kern="1200" dirty="0" smtClean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 </a:t>
            </a:r>
            <a:r>
              <a:rPr lang="en-US" sz="600" kern="1200" dirty="0" err="1" smtClean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scientifique</a:t>
            </a:r>
            <a:r>
              <a:rPr lang="en-US" sz="600" kern="1200" dirty="0" smtClean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 </a:t>
            </a:r>
            <a:r>
              <a:rPr lang="en-US" sz="600" kern="1200" dirty="0" err="1" smtClean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canadienne</a:t>
            </a:r>
            <a:endParaRPr lang="en-US" sz="600" i="1" dirty="0">
              <a:solidFill>
                <a:srgbClr val="95938E"/>
              </a:solidFill>
              <a:latin typeface="Arial Black" charset="0"/>
              <a:ea typeface="ヒラギノ角ゴ Pro W3" charset="-128"/>
              <a:cs typeface="ヒラギノ角ゴ Pro W3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221111" y="1411111"/>
            <a:ext cx="3654602" cy="464255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able Placeholder 13"/>
          <p:cNvSpPr>
            <a:spLocks noGrp="1"/>
          </p:cNvSpPr>
          <p:nvPr>
            <p:ph type="tbl" sz="quarter" idx="15"/>
          </p:nvPr>
        </p:nvSpPr>
        <p:spPr>
          <a:xfrm>
            <a:off x="381000" y="1411111"/>
            <a:ext cx="4629150" cy="4642556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Nov. 30,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Detector Physics - Lecture 6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9A9CC-D407-2C40-A733-1A362103C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10" descr="TRIUMF_logo_white.png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-2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15986" y="6396038"/>
            <a:ext cx="10922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457200" y="1495425"/>
            <a:ext cx="8077200" cy="4586288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Nov. 30,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Detector Physics - Lecture 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CB916-5AC1-644C-AE40-D75B460B9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10" descr="TRIUMF_logo_white.png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-2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15986" y="6396038"/>
            <a:ext cx="10922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381000" y="1439863"/>
            <a:ext cx="4797425" cy="4725987"/>
          </a:xfrm>
        </p:spPr>
        <p:txBody>
          <a:bodyPr/>
          <a:lstStyle/>
          <a:p>
            <a:pPr lvl="0"/>
            <a:r>
              <a:rPr lang="en-US" noProof="0" smtClean="0"/>
              <a:t>Click icon to add media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362575" y="1439863"/>
            <a:ext cx="3443288" cy="472598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Nov. 30,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Detector Physics - Lecture 6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7CCD4-CC97-4D48-A617-7F176D989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10" descr="TRIUMF_logo_white.png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-2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15986" y="6396038"/>
            <a:ext cx="10922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7"/>
          <p:cNvSpPr txBox="1">
            <a:spLocks noChangeArrowheads="1"/>
          </p:cNvSpPr>
          <p:nvPr userDrawn="1"/>
        </p:nvSpPr>
        <p:spPr bwMode="auto">
          <a:xfrm>
            <a:off x="6818313" y="0"/>
            <a:ext cx="2325687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 userDrawn="1"/>
        </p:nvSpPr>
        <p:spPr bwMode="auto">
          <a:xfrm>
            <a:off x="533400" y="6392863"/>
            <a:ext cx="5791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Owned and operated as a joint venture by a consortium of Canadian universities via a contribution through the National Research Council Canada 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Propriété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d’un consortium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d’universités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canadiennes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géré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en co-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entreprise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à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partir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d’une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contribution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administrée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par le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Conseil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national de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recherches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Canada</a:t>
            </a:r>
            <a:endParaRPr lang="en-US" sz="600" i="1" dirty="0">
              <a:solidFill>
                <a:srgbClr val="95938E"/>
              </a:solidFill>
              <a:latin typeface="Arial Black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0" y="2239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 userDrawn="1"/>
        </p:nvSpPr>
        <p:spPr bwMode="auto">
          <a:xfrm>
            <a:off x="6948165" y="1140839"/>
            <a:ext cx="2161417" cy="68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sz="7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Canada’s national laboratory for particle and nuclear physics 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Laboratoire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national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canadien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pour la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recherche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en physique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nucléaire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</a:t>
            </a:r>
            <a:r>
              <a:rPr lang="en-US" sz="700" dirty="0" smtClean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et 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en physique des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particules</a:t>
            </a:r>
            <a:endParaRPr lang="en-US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Picture 19" descr="TRIUMF_logo_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48166" y="276193"/>
            <a:ext cx="1856911" cy="50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 userDrawn="1"/>
        </p:nvSpPr>
        <p:spPr>
          <a:xfrm>
            <a:off x="-571" y="1985126"/>
            <a:ext cx="6818884" cy="3349657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>
              <a:defRPr/>
            </a:pPr>
            <a:r>
              <a:rPr lang="en-US" sz="7000" dirty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Thank</a:t>
            </a:r>
            <a:r>
              <a:rPr lang="en-US" sz="7000" baseline="0" dirty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 </a:t>
            </a:r>
            <a:r>
              <a:rPr lang="en-US" sz="7000" dirty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you!</a:t>
            </a:r>
          </a:p>
          <a:p>
            <a:pPr algn="ctr">
              <a:defRPr/>
            </a:pPr>
            <a:r>
              <a:rPr lang="en-US" sz="7000" dirty="0" smtClean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Merci</a:t>
            </a:r>
          </a:p>
        </p:txBody>
      </p:sp>
      <p:sp>
        <p:nvSpPr>
          <p:cNvPr id="35" name="Rectangle 34"/>
          <p:cNvSpPr/>
          <p:nvPr userDrawn="1"/>
        </p:nvSpPr>
        <p:spPr>
          <a:xfrm>
            <a:off x="6976324" y="2997200"/>
            <a:ext cx="2010775" cy="23375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49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86911" y="3414268"/>
            <a:ext cx="800188" cy="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1995" y="3060404"/>
            <a:ext cx="1179248" cy="3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48"/>
          <p:cNvPicPr>
            <a:picLocks noChangeAspect="1" noChangeArrowheads="1"/>
          </p:cNvPicPr>
          <p:nvPr userDrawn="1"/>
        </p:nvPicPr>
        <p:blipFill>
          <a:blip r:embed="rId5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61001" y="4025521"/>
            <a:ext cx="1126098" cy="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"/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1995" y="4025521"/>
            <a:ext cx="815838" cy="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4"/>
          <p:cNvPicPr>
            <a:picLocks noChangeAspect="1" noChangeArrowheads="1"/>
          </p:cNvPicPr>
          <p:nvPr userDrawn="1"/>
        </p:nvPicPr>
        <p:blipFill>
          <a:blip r:embed="rId7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3591" y="3106107"/>
            <a:ext cx="724535" cy="25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0" descr="NRCan-Canada_E.jpg"/>
          <p:cNvPicPr>
            <a:picLocks noChangeAspect="1"/>
          </p:cNvPicPr>
          <p:nvPr userDrawn="1"/>
        </p:nvPicPr>
        <p:blipFill>
          <a:blip r:embed="rId8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 b="59999"/>
          <a:stretch>
            <a:fillRect/>
          </a:stretch>
        </p:blipFill>
        <p:spPr>
          <a:xfrm>
            <a:off x="6991995" y="4880210"/>
            <a:ext cx="1997786" cy="234405"/>
          </a:xfrm>
          <a:prstGeom prst="rect">
            <a:avLst/>
          </a:prstGeom>
        </p:spPr>
      </p:pic>
      <p:pic>
        <p:nvPicPr>
          <p:cNvPr id="42" name="Picture 6"/>
          <p:cNvPicPr>
            <a:picLocks noChangeAspect="1" noChangeArrowheads="1"/>
          </p:cNvPicPr>
          <p:nvPr userDrawn="1"/>
        </p:nvPicPr>
        <p:blipFill>
          <a:blip r:embed="rId9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1995" y="4615946"/>
            <a:ext cx="1997786" cy="207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7"/>
          <p:cNvPicPr>
            <a:picLocks noChangeAspect="1" noChangeArrowheads="1"/>
          </p:cNvPicPr>
          <p:nvPr userDrawn="1"/>
        </p:nvPicPr>
        <p:blipFill>
          <a:blip r:embed="rId10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1995" y="3414268"/>
            <a:ext cx="1064038" cy="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7" name="Group 66"/>
          <p:cNvGrpSpPr/>
          <p:nvPr userDrawn="1"/>
        </p:nvGrpSpPr>
        <p:grpSpPr>
          <a:xfrm>
            <a:off x="6976324" y="5283983"/>
            <a:ext cx="2010775" cy="1243817"/>
            <a:chOff x="6976324" y="5353833"/>
            <a:chExt cx="2010775" cy="1243817"/>
          </a:xfrm>
        </p:grpSpPr>
        <p:sp>
          <p:nvSpPr>
            <p:cNvPr id="68" name="Rectangle 67"/>
            <p:cNvSpPr/>
            <p:nvPr userDrawn="1"/>
          </p:nvSpPr>
          <p:spPr>
            <a:xfrm>
              <a:off x="6976324" y="5353833"/>
              <a:ext cx="2010775" cy="1243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9" name="Group 34"/>
            <p:cNvGrpSpPr/>
            <p:nvPr userDrawn="1"/>
          </p:nvGrpSpPr>
          <p:grpSpPr>
            <a:xfrm>
              <a:off x="6976324" y="5404633"/>
              <a:ext cx="2005502" cy="1134579"/>
              <a:chOff x="6976324" y="5449083"/>
              <a:chExt cx="2005502" cy="1134579"/>
            </a:xfrm>
          </p:grpSpPr>
          <p:pic>
            <p:nvPicPr>
              <p:cNvPr id="70" name="Picture 69"/>
              <p:cNvPicPr>
                <a:picLocks noChangeAspect="1" noChangeArrowheads="1"/>
              </p:cNvPicPr>
              <p:nvPr/>
            </p:nvPicPr>
            <p:blipFill>
              <a:blip r:embed="rId11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b="23074"/>
              <a:stretch>
                <a:fillRect/>
              </a:stretch>
            </p:blipFill>
            <p:spPr bwMode="auto">
              <a:xfrm>
                <a:off x="8510703" y="6040902"/>
                <a:ext cx="471122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" name="Picture 11"/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976324" y="5449083"/>
                <a:ext cx="647359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" name="Picture 19"/>
              <p:cNvPicPr>
                <a:picLocks noChangeAspect="1" noChangeArrowheads="1"/>
              </p:cNvPicPr>
              <p:nvPr/>
            </p:nvPicPr>
            <p:blipFill>
              <a:blip r:embed="rId13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l="18657" r="20706"/>
              <a:stretch>
                <a:fillRect/>
              </a:stretch>
            </p:blipFill>
            <p:spPr bwMode="auto">
              <a:xfrm>
                <a:off x="6976324" y="5749671"/>
                <a:ext cx="338855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3" name="Picture 2"/>
              <p:cNvPicPr>
                <a:picLocks noChangeAspect="1" noChangeArrowheads="1"/>
              </p:cNvPicPr>
              <p:nvPr/>
            </p:nvPicPr>
            <p:blipFill>
              <a:blip r:embed="rId14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173383" y="6040902"/>
                <a:ext cx="329937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4" name="Picture 5"/>
              <p:cNvPicPr>
                <a:picLocks noChangeAspect="1" noChangeArrowheads="1"/>
              </p:cNvPicPr>
              <p:nvPr/>
            </p:nvPicPr>
            <p:blipFill>
              <a:blip r:embed="rId15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421335" y="6333710"/>
                <a:ext cx="560490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5" name="Picture 2"/>
              <p:cNvPicPr>
                <a:picLocks noChangeAspect="1" noChangeArrowheads="1"/>
              </p:cNvPicPr>
              <p:nvPr/>
            </p:nvPicPr>
            <p:blipFill>
              <a:blip r:embed="rId16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642080" y="5449083"/>
                <a:ext cx="512253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6" name="Picture 75" descr="Nordion_tag_colour.jpg"/>
              <p:cNvPicPr>
                <a:picLocks noChangeAspect="1"/>
              </p:cNvPicPr>
              <p:nvPr/>
            </p:nvPicPr>
            <p:blipFill>
              <a:blip r:embed="rId17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287754" y="5749671"/>
                <a:ext cx="485573" cy="249952"/>
              </a:xfrm>
              <a:prstGeom prst="rect">
                <a:avLst/>
              </a:prstGeom>
            </p:spPr>
          </p:pic>
          <p:pic>
            <p:nvPicPr>
              <p:cNvPr id="77" name="Picture 2"/>
              <p:cNvPicPr>
                <a:picLocks noChangeAspect="1" noChangeArrowheads="1"/>
              </p:cNvPicPr>
              <p:nvPr/>
            </p:nvPicPr>
            <p:blipFill>
              <a:blip r:embed="rId18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l="2269" r="6447"/>
              <a:stretch>
                <a:fillRect/>
              </a:stretch>
            </p:blipFill>
            <p:spPr bwMode="auto">
              <a:xfrm>
                <a:off x="6976324" y="6333710"/>
                <a:ext cx="1420611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8" name="Picture 2"/>
              <p:cNvPicPr>
                <a:picLocks noChangeAspect="1" noChangeArrowheads="1"/>
              </p:cNvPicPr>
              <p:nvPr/>
            </p:nvPicPr>
            <p:blipFill>
              <a:blip r:embed="rId19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976324" y="6040902"/>
                <a:ext cx="1175926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9" name="Picture 3"/>
              <p:cNvPicPr>
                <a:picLocks noChangeAspect="1" noChangeArrowheads="1"/>
              </p:cNvPicPr>
              <p:nvPr/>
            </p:nvPicPr>
            <p:blipFill>
              <a:blip r:embed="rId20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369118" y="5749671"/>
                <a:ext cx="869871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0" name="Picture 4"/>
              <p:cNvPicPr>
                <a:picLocks noChangeAspect="1" noChangeArrowheads="1"/>
              </p:cNvPicPr>
              <p:nvPr/>
            </p:nvPicPr>
            <p:blipFill>
              <a:blip r:embed="rId21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805077" y="5749671"/>
                <a:ext cx="176749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1" name="Picture 5"/>
              <p:cNvPicPr>
                <a:picLocks noChangeAspect="1" noChangeArrowheads="1"/>
              </p:cNvPicPr>
              <p:nvPr/>
            </p:nvPicPr>
            <p:blipFill>
              <a:blip r:embed="rId22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193375" y="5449083"/>
                <a:ext cx="247418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" name="Picture 6"/>
              <p:cNvPicPr>
                <a:picLocks noChangeAspect="1" noChangeArrowheads="1"/>
              </p:cNvPicPr>
              <p:nvPr/>
            </p:nvPicPr>
            <p:blipFill>
              <a:blip r:embed="rId23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l="3258" t="17670" r="90616" b="75131"/>
              <a:stretch>
                <a:fillRect/>
              </a:stretch>
            </p:blipFill>
            <p:spPr bwMode="auto">
              <a:xfrm>
                <a:off x="8473059" y="5449083"/>
                <a:ext cx="502416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83" name="TextBox 82"/>
          <p:cNvSpPr txBox="1"/>
          <p:nvPr userDrawn="1"/>
        </p:nvSpPr>
        <p:spPr>
          <a:xfrm>
            <a:off x="6948166" y="1967449"/>
            <a:ext cx="2113284" cy="958168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pPr>
              <a:lnSpc>
                <a:spcPts val="1130"/>
              </a:lnSpc>
              <a:spcAft>
                <a:spcPts val="600"/>
              </a:spcAft>
            </a:pPr>
            <a:r>
              <a:rPr lang="en-US" sz="800" b="0" dirty="0" smtClean="0">
                <a:solidFill>
                  <a:schemeClr val="bg1"/>
                </a:solidFill>
              </a:rPr>
              <a:t>TRIUMF: Alberta | British Columbia | Calgary | Carleton | Guelph | Manitoba | </a:t>
            </a:r>
            <a:br>
              <a:rPr lang="en-US" sz="800" b="0" dirty="0" smtClean="0">
                <a:solidFill>
                  <a:schemeClr val="bg1"/>
                </a:solidFill>
              </a:rPr>
            </a:br>
            <a:r>
              <a:rPr lang="en-US" sz="800" b="0" dirty="0" smtClean="0">
                <a:solidFill>
                  <a:schemeClr val="bg1"/>
                </a:solidFill>
              </a:rPr>
              <a:t>McGill | McMaster | Montréal | Northern British Columbia </a:t>
            </a:r>
            <a:r>
              <a:rPr lang="en-US" sz="800" b="0" baseline="0" dirty="0" smtClean="0">
                <a:solidFill>
                  <a:schemeClr val="bg1"/>
                </a:solidFill>
              </a:rPr>
              <a:t>| </a:t>
            </a:r>
            <a:r>
              <a:rPr lang="en-US" sz="800" b="0" dirty="0" smtClean="0">
                <a:solidFill>
                  <a:schemeClr val="bg1"/>
                </a:solidFill>
              </a:rPr>
              <a:t>Queen’s | Regina |</a:t>
            </a:r>
            <a:br>
              <a:rPr lang="en-US" sz="800" b="0" dirty="0" smtClean="0">
                <a:solidFill>
                  <a:schemeClr val="bg1"/>
                </a:solidFill>
              </a:rPr>
            </a:br>
            <a:r>
              <a:rPr lang="en-US" sz="800" b="0" dirty="0" smtClean="0">
                <a:solidFill>
                  <a:schemeClr val="bg1"/>
                </a:solidFill>
              </a:rPr>
              <a:t>Saint Mary’s | Simon Fraser | Toronto | Victoria | Western |</a:t>
            </a:r>
            <a:r>
              <a:rPr lang="en-US" sz="800" b="0" baseline="0" dirty="0" smtClean="0">
                <a:solidFill>
                  <a:schemeClr val="bg1"/>
                </a:solidFill>
              </a:rPr>
              <a:t> </a:t>
            </a:r>
            <a:r>
              <a:rPr lang="en-US" sz="800" b="0" dirty="0" smtClean="0">
                <a:solidFill>
                  <a:schemeClr val="bg1"/>
                </a:solidFill>
              </a:rPr>
              <a:t>Winnipeg | York </a:t>
            </a:r>
            <a:endParaRPr lang="en-US" sz="8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7"/>
          <p:cNvSpPr txBox="1">
            <a:spLocks noChangeArrowheads="1"/>
          </p:cNvSpPr>
          <p:nvPr userDrawn="1"/>
        </p:nvSpPr>
        <p:spPr bwMode="auto">
          <a:xfrm>
            <a:off x="6818313" y="990600"/>
            <a:ext cx="2325687" cy="5867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1096963"/>
          </a:xfrm>
          <a:prstGeom prst="rect">
            <a:avLst/>
          </a:prstGeom>
          <a:solidFill>
            <a:srgbClr val="74241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 userDrawn="1"/>
        </p:nvSpPr>
        <p:spPr bwMode="auto">
          <a:xfrm>
            <a:off x="533400" y="6392863"/>
            <a:ext cx="5791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Owned and operated as a joint venture by a consortium of Canadian universities via a contribution through the National Research Council Canada 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Propriété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d’un consortium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d’universités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canadiennes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géré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en co-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entreprise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à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partir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d’une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contribution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administrée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par le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Conseil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national de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recherches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Canada</a:t>
            </a:r>
            <a:endParaRPr lang="en-US" sz="600" i="1" dirty="0">
              <a:solidFill>
                <a:srgbClr val="95938E"/>
              </a:solidFill>
              <a:latin typeface="Arial Black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0" y="2239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 userDrawn="1"/>
        </p:nvSpPr>
        <p:spPr bwMode="auto">
          <a:xfrm>
            <a:off x="6019800" y="411163"/>
            <a:ext cx="29718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Canada’s national laboratory for particle and nuclear physics </a:t>
            </a:r>
          </a:p>
          <a:p>
            <a:pPr algn="r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Laboratoire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national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canadien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pour la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recherche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en physique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nucléaire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</a:t>
            </a:r>
          </a:p>
          <a:p>
            <a:pPr algn="r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et en physique des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particules</a:t>
            </a:r>
            <a:endParaRPr lang="en-US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Picture 19" descr="TRIUMF_logo_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0500" y="203200"/>
            <a:ext cx="2424113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 userDrawn="1"/>
        </p:nvSpPr>
        <p:spPr>
          <a:xfrm>
            <a:off x="-571" y="2235078"/>
            <a:ext cx="6818884" cy="234950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>
              <a:defRPr/>
            </a:pPr>
            <a:r>
              <a:rPr lang="en-US" sz="6200" dirty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Thank</a:t>
            </a:r>
            <a:r>
              <a:rPr lang="en-US" sz="6200" baseline="0" dirty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 </a:t>
            </a:r>
            <a:r>
              <a:rPr lang="en-US" sz="6200" dirty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you!</a:t>
            </a:r>
          </a:p>
          <a:p>
            <a:pPr algn="ctr">
              <a:defRPr/>
            </a:pPr>
            <a:r>
              <a:rPr lang="en-US" sz="6200" dirty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Merci!</a:t>
            </a:r>
          </a:p>
        </p:txBody>
      </p:sp>
      <p:sp>
        <p:nvSpPr>
          <p:cNvPr id="33" name="Rectangle 32"/>
          <p:cNvSpPr/>
          <p:nvPr userDrawn="1"/>
        </p:nvSpPr>
        <p:spPr>
          <a:xfrm>
            <a:off x="6976324" y="2997200"/>
            <a:ext cx="2010775" cy="26381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86911" y="3414268"/>
            <a:ext cx="800188" cy="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1995" y="3060404"/>
            <a:ext cx="1179248" cy="3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61001" y="4025521"/>
            <a:ext cx="1126098" cy="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1995" y="4025521"/>
            <a:ext cx="815838" cy="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3591" y="3106107"/>
            <a:ext cx="724535" cy="25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9" descr="NRCan-Canada_E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 b="59999"/>
          <a:stretch>
            <a:fillRect/>
          </a:stretch>
        </p:blipFill>
        <p:spPr>
          <a:xfrm>
            <a:off x="6991995" y="4880210"/>
            <a:ext cx="1997786" cy="234405"/>
          </a:xfrm>
          <a:prstGeom prst="rect">
            <a:avLst/>
          </a:prstGeom>
        </p:spPr>
      </p:pic>
      <p:pic>
        <p:nvPicPr>
          <p:cNvPr id="51" name="Picture 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1995" y="4615946"/>
            <a:ext cx="1997786" cy="207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1995" y="3414268"/>
            <a:ext cx="1064038" cy="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" name="Group 35"/>
          <p:cNvGrpSpPr/>
          <p:nvPr userDrawn="1"/>
        </p:nvGrpSpPr>
        <p:grpSpPr>
          <a:xfrm>
            <a:off x="6976324" y="5283983"/>
            <a:ext cx="2010775" cy="1243817"/>
            <a:chOff x="6976324" y="5353833"/>
            <a:chExt cx="2010775" cy="1243817"/>
          </a:xfrm>
        </p:grpSpPr>
        <p:sp>
          <p:nvSpPr>
            <p:cNvPr id="34" name="Rectangle 33"/>
            <p:cNvSpPr/>
            <p:nvPr userDrawn="1"/>
          </p:nvSpPr>
          <p:spPr>
            <a:xfrm>
              <a:off x="6976324" y="5353833"/>
              <a:ext cx="2010775" cy="1243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/>
            <p:cNvGrpSpPr/>
            <p:nvPr userDrawn="1"/>
          </p:nvGrpSpPr>
          <p:grpSpPr>
            <a:xfrm>
              <a:off x="6976324" y="5404633"/>
              <a:ext cx="2005502" cy="1134579"/>
              <a:chOff x="6976324" y="5449083"/>
              <a:chExt cx="2005502" cy="1134579"/>
            </a:xfrm>
          </p:grpSpPr>
          <p:pic>
            <p:nvPicPr>
              <p:cNvPr id="53" name="Picture 52"/>
              <p:cNvPicPr>
                <a:picLocks noChangeAspect="1" noChangeArrowheads="1"/>
              </p:cNvPicPr>
              <p:nvPr/>
            </p:nvPicPr>
            <p:blipFill>
              <a:blip r:embed="rId11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b="23074"/>
              <a:stretch>
                <a:fillRect/>
              </a:stretch>
            </p:blipFill>
            <p:spPr bwMode="auto">
              <a:xfrm>
                <a:off x="8510703" y="6040902"/>
                <a:ext cx="471122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" name="Picture 11"/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976324" y="5449083"/>
                <a:ext cx="647359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" name="Picture 19"/>
              <p:cNvPicPr>
                <a:picLocks noChangeAspect="1" noChangeArrowheads="1"/>
              </p:cNvPicPr>
              <p:nvPr/>
            </p:nvPicPr>
            <p:blipFill>
              <a:blip r:embed="rId13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l="18657" r="20706"/>
              <a:stretch>
                <a:fillRect/>
              </a:stretch>
            </p:blipFill>
            <p:spPr bwMode="auto">
              <a:xfrm>
                <a:off x="6976324" y="5749671"/>
                <a:ext cx="338855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6" name="Picture 2"/>
              <p:cNvPicPr>
                <a:picLocks noChangeAspect="1" noChangeArrowheads="1"/>
              </p:cNvPicPr>
              <p:nvPr/>
            </p:nvPicPr>
            <p:blipFill>
              <a:blip r:embed="rId14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173383" y="6040902"/>
                <a:ext cx="329937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7" name="Picture 5"/>
              <p:cNvPicPr>
                <a:picLocks noChangeAspect="1" noChangeArrowheads="1"/>
              </p:cNvPicPr>
              <p:nvPr/>
            </p:nvPicPr>
            <p:blipFill>
              <a:blip r:embed="rId15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421335" y="6333710"/>
                <a:ext cx="560490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" name="Picture 2"/>
              <p:cNvPicPr>
                <a:picLocks noChangeAspect="1" noChangeArrowheads="1"/>
              </p:cNvPicPr>
              <p:nvPr/>
            </p:nvPicPr>
            <p:blipFill>
              <a:blip r:embed="rId16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642080" y="5449083"/>
                <a:ext cx="512253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" name="Picture 58" descr="Nordion_tag_colour.jpg"/>
              <p:cNvPicPr>
                <a:picLocks noChangeAspect="1"/>
              </p:cNvPicPr>
              <p:nvPr/>
            </p:nvPicPr>
            <p:blipFill>
              <a:blip r:embed="rId17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287754" y="5749671"/>
                <a:ext cx="485573" cy="249952"/>
              </a:xfrm>
              <a:prstGeom prst="rect">
                <a:avLst/>
              </a:prstGeom>
            </p:spPr>
          </p:pic>
          <p:pic>
            <p:nvPicPr>
              <p:cNvPr id="60" name="Picture 2"/>
              <p:cNvPicPr>
                <a:picLocks noChangeAspect="1" noChangeArrowheads="1"/>
              </p:cNvPicPr>
              <p:nvPr/>
            </p:nvPicPr>
            <p:blipFill>
              <a:blip r:embed="rId18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l="2269" r="6447"/>
              <a:stretch>
                <a:fillRect/>
              </a:stretch>
            </p:blipFill>
            <p:spPr bwMode="auto">
              <a:xfrm>
                <a:off x="6976324" y="6333710"/>
                <a:ext cx="1420611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" name="Picture 2"/>
              <p:cNvPicPr>
                <a:picLocks noChangeAspect="1" noChangeArrowheads="1"/>
              </p:cNvPicPr>
              <p:nvPr/>
            </p:nvPicPr>
            <p:blipFill>
              <a:blip r:embed="rId19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976324" y="6040902"/>
                <a:ext cx="1175926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2" name="Picture 3"/>
              <p:cNvPicPr>
                <a:picLocks noChangeAspect="1" noChangeArrowheads="1"/>
              </p:cNvPicPr>
              <p:nvPr/>
            </p:nvPicPr>
            <p:blipFill>
              <a:blip r:embed="rId20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369118" y="5749671"/>
                <a:ext cx="869871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3" name="Picture 4"/>
              <p:cNvPicPr>
                <a:picLocks noChangeAspect="1" noChangeArrowheads="1"/>
              </p:cNvPicPr>
              <p:nvPr/>
            </p:nvPicPr>
            <p:blipFill>
              <a:blip r:embed="rId21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805077" y="5749671"/>
                <a:ext cx="176749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4" name="Picture 5"/>
              <p:cNvPicPr>
                <a:picLocks noChangeAspect="1" noChangeArrowheads="1"/>
              </p:cNvPicPr>
              <p:nvPr/>
            </p:nvPicPr>
            <p:blipFill>
              <a:blip r:embed="rId22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193375" y="5449083"/>
                <a:ext cx="247418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5" name="Picture 6"/>
              <p:cNvPicPr>
                <a:picLocks noChangeAspect="1" noChangeArrowheads="1"/>
              </p:cNvPicPr>
              <p:nvPr/>
            </p:nvPicPr>
            <p:blipFill>
              <a:blip r:embed="rId23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l="3258" t="17670" r="90616" b="75131"/>
              <a:stretch>
                <a:fillRect/>
              </a:stretch>
            </p:blipFill>
            <p:spPr bwMode="auto">
              <a:xfrm>
                <a:off x="8473059" y="5449083"/>
                <a:ext cx="502416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66" name="TextBox 65"/>
          <p:cNvSpPr txBox="1"/>
          <p:nvPr/>
        </p:nvSpPr>
        <p:spPr>
          <a:xfrm>
            <a:off x="6948166" y="1798767"/>
            <a:ext cx="2043434" cy="958168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pPr>
              <a:lnSpc>
                <a:spcPts val="1130"/>
              </a:lnSpc>
              <a:spcAft>
                <a:spcPts val="600"/>
              </a:spcAft>
            </a:pPr>
            <a:r>
              <a:rPr lang="en-US" sz="800" b="0" dirty="0" smtClean="0">
                <a:solidFill>
                  <a:schemeClr val="bg1"/>
                </a:solidFill>
              </a:rPr>
              <a:t>TRIUMF: Alberta | British Columbia | Calgary | Carleton | Guelph | Manitoba | </a:t>
            </a:r>
            <a:br>
              <a:rPr lang="en-US" sz="800" b="0" dirty="0" smtClean="0">
                <a:solidFill>
                  <a:schemeClr val="bg1"/>
                </a:solidFill>
              </a:rPr>
            </a:br>
            <a:r>
              <a:rPr lang="en-US" sz="800" b="0" dirty="0" smtClean="0">
                <a:solidFill>
                  <a:schemeClr val="bg1"/>
                </a:solidFill>
              </a:rPr>
              <a:t>McGill | McMaster | Montréal | Northern British Columbia </a:t>
            </a:r>
            <a:r>
              <a:rPr lang="en-US" sz="800" b="0" baseline="0" dirty="0" smtClean="0">
                <a:solidFill>
                  <a:schemeClr val="bg1"/>
                </a:solidFill>
              </a:rPr>
              <a:t>| </a:t>
            </a:r>
            <a:r>
              <a:rPr lang="en-US" sz="800" b="0" dirty="0" smtClean="0">
                <a:solidFill>
                  <a:schemeClr val="bg1"/>
                </a:solidFill>
              </a:rPr>
              <a:t>Queen’s | Regina |</a:t>
            </a:r>
            <a:br>
              <a:rPr lang="en-US" sz="800" b="0" dirty="0" smtClean="0">
                <a:solidFill>
                  <a:schemeClr val="bg1"/>
                </a:solidFill>
              </a:rPr>
            </a:br>
            <a:r>
              <a:rPr lang="en-US" sz="800" b="0" dirty="0" smtClean="0">
                <a:solidFill>
                  <a:schemeClr val="bg1"/>
                </a:solidFill>
              </a:rPr>
              <a:t>Saint Mary’s | Simon Fraser | Toronto | Victoria | Western | Winnipeg | York </a:t>
            </a:r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 userDrawn="1"/>
        </p:nvSpPr>
        <p:spPr>
          <a:xfrm>
            <a:off x="-1" y="4810499"/>
            <a:ext cx="6818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113F7C"/>
                </a:solidFill>
                <a:latin typeface="Myriad Pro"/>
                <a:cs typeface="Myriad Pro"/>
              </a:rPr>
              <a:t>Questions?</a:t>
            </a:r>
            <a:endParaRPr lang="en-US" sz="3600" dirty="0">
              <a:solidFill>
                <a:srgbClr val="113F7C"/>
              </a:solidFill>
              <a:latin typeface="Myriad Pro"/>
              <a:cs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7846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3600" y="1981200"/>
            <a:ext cx="3784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Nov. 30, 2015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Detector Physics - Lecture 6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AA227C2-4196-418D-8FB5-02E3E6165C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1288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Nov. 30, 2015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Detector Physics - Lecture 6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DB09099-DC75-47EE-8760-4D0ADDAB2D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7279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Nov. 30, 2015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Detector Physics - Lecture 6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C2FCEB9-E7B8-4818-B6D0-2E9C555A59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3790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543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Nov. 30, 2015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Detector Physics - Lecture 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7D6E3-EA9D-E741-9881-B35FD4502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10" descr="TRIUMF_logo_white.png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-2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15986" y="6396038"/>
            <a:ext cx="10922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115247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RIUMF_logo_grey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099" y="67606"/>
            <a:ext cx="1102360" cy="30226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6209244"/>
            <a:ext cx="9144000" cy="64875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54051" y="603778"/>
            <a:ext cx="7835899" cy="56504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6209244"/>
            <a:ext cx="9144000" cy="64875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070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Nov. 30,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Detector Physics - Lecture 6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2C25A-5506-FD4F-B37D-9145376A3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10" descr="TRIUMF_logo_white.png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-2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15986" y="6396038"/>
            <a:ext cx="10922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Nov. 30,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Detector Physics - Lecture 6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44D01-0053-A943-B22B-53B005C72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10" descr="TRIUMF_logo_white.png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-2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15986" y="6396038"/>
            <a:ext cx="10922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Nov. 30, 2015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Detector Physics - Lecture 6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12733-F38B-6A49-BC10-73E8D4B90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10" descr="TRIUMF_logo_white.png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-2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15986" y="6396038"/>
            <a:ext cx="10922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86354"/>
            <a:ext cx="5111750" cy="493980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48404"/>
            <a:ext cx="3008313" cy="377775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Nov. 30,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Detector Physics - Lecture 6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71CA4-6432-C847-B056-BB428797EB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10" descr="TRIUMF_logo_white.png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-2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15986" y="6396038"/>
            <a:ext cx="10922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89413"/>
            <a:ext cx="5486400" cy="30381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Nov. 30,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Detector Physics - Lecture 6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0DE00-3A65-8A49-9448-F76943956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10" descr="TRIUMF_logo_white.png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-2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15986" y="6396038"/>
            <a:ext cx="10922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76999"/>
            <a:ext cx="8229600" cy="60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6889" y="6396038"/>
            <a:ext cx="79925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113F7C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r>
              <a:rPr lang="en-US" smtClean="0"/>
              <a:t>Nov. 30, 2015</a:t>
            </a: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08186" y="6400800"/>
            <a:ext cx="467841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113F7C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r>
              <a:rPr lang="en-US" smtClean="0"/>
              <a:t>Detector Physics - Lecture 6</a:t>
            </a:r>
            <a:endParaRPr lang="en-US" dirty="0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7250" y="6400800"/>
            <a:ext cx="14398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113F7C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6A860FD2-16CC-AD45-96AE-CBD078A1C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7200" y="6400800"/>
            <a:ext cx="39688" cy="317500"/>
          </a:xfrm>
          <a:prstGeom prst="rect">
            <a:avLst/>
          </a:prstGeom>
          <a:solidFill>
            <a:srgbClr val="95938E"/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47113" y="6400800"/>
            <a:ext cx="39687" cy="317500"/>
          </a:xfrm>
          <a:prstGeom prst="rect">
            <a:avLst/>
          </a:prstGeom>
          <a:solidFill>
            <a:srgbClr val="95938E"/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2" r:id="rId3"/>
    <p:sldLayoutId id="2147483943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0" r:id="rId12"/>
    <p:sldLayoutId id="2147483945" r:id="rId13"/>
    <p:sldLayoutId id="2147483946" r:id="rId14"/>
    <p:sldLayoutId id="2147483948" r:id="rId15"/>
    <p:sldLayoutId id="2147483949" r:id="rId16"/>
    <p:sldLayoutId id="2147483950" r:id="rId17"/>
    <p:sldLayoutId id="2147483951" r:id="rId18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lnSpc>
          <a:spcPts val="3040"/>
        </a:lnSpc>
        <a:spcBef>
          <a:spcPct val="0"/>
        </a:spcBef>
        <a:spcAft>
          <a:spcPct val="0"/>
        </a:spcAft>
        <a:defRPr sz="3200" b="1" kern="0" spc="0">
          <a:solidFill>
            <a:srgbClr val="113F7C"/>
          </a:solidFill>
          <a:latin typeface="Myriad Pro"/>
          <a:ea typeface="ＭＳ Ｐゴシック" pitchFamily="-109" charset="-128"/>
          <a:cs typeface="Myriad Pro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yriad Pro" pitchFamily="-106" charset="0"/>
          <a:ea typeface="ＭＳ Ｐゴシック" pitchFamily="-109" charset="-128"/>
          <a:cs typeface="Myriad Pro" pitchFamily="-106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yriad Pro" pitchFamily="-106" charset="0"/>
          <a:ea typeface="ＭＳ Ｐゴシック" pitchFamily="-109" charset="-128"/>
          <a:cs typeface="Myriad Pro" pitchFamily="-106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yriad Pro" pitchFamily="-106" charset="0"/>
          <a:ea typeface="ＭＳ Ｐゴシック" pitchFamily="-109" charset="-128"/>
          <a:cs typeface="Myriad Pro" pitchFamily="-106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yriad Pro" pitchFamily="-106" charset="0"/>
          <a:ea typeface="ＭＳ Ｐゴシック" pitchFamily="-109" charset="-128"/>
          <a:cs typeface="Myriad Pro" pitchFamily="-10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56EB1"/>
          </a:solidFill>
          <a:latin typeface="Arial Black" pitchFamily="-109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56EB1"/>
          </a:solidFill>
          <a:latin typeface="Arial Black" pitchFamily="-109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56EB1"/>
          </a:solidFill>
          <a:latin typeface="Arial Black" pitchFamily="-109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56EB1"/>
          </a:solidFill>
          <a:latin typeface="Arial Black" pitchFamily="-109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113F7C"/>
          </a:solidFill>
          <a:latin typeface="Myriad Pro"/>
          <a:ea typeface="ＭＳ Ｐゴシック" pitchFamily="-109" charset="-128"/>
          <a:cs typeface="Myriad Pro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400">
          <a:solidFill>
            <a:srgbClr val="4F4946"/>
          </a:solidFill>
          <a:latin typeface="Myriad Pro"/>
          <a:ea typeface="ＭＳ Ｐゴシック" pitchFamily="-109" charset="-128"/>
          <a:cs typeface="Myriad Pro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4F4946"/>
          </a:solidFill>
          <a:latin typeface="Myriad Pro"/>
          <a:ea typeface="ＭＳ Ｐゴシック" pitchFamily="-109" charset="-128"/>
          <a:cs typeface="Myriad Pro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1800">
          <a:solidFill>
            <a:srgbClr val="4F4946"/>
          </a:solidFill>
          <a:latin typeface="+mj-lt"/>
          <a:ea typeface="ＭＳ Ｐゴシック" pitchFamily="-109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1600">
          <a:solidFill>
            <a:srgbClr val="4F4946"/>
          </a:solidFill>
          <a:latin typeface="+mj-lt"/>
          <a:ea typeface="ＭＳ Ｐゴシック" pitchFamily="-109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  <a:ea typeface="ＭＳ Ｐゴシック" pitchFamily="-109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  <a:ea typeface="ＭＳ Ｐゴシック" pitchFamily="-109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  <a:ea typeface="ＭＳ Ｐゴシック" pitchFamily="-109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0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4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3.png"/><Relationship Id="rId4" Type="http://schemas.openxmlformats.org/officeDocument/2006/relationships/image" Target="../media/image7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png"/><Relationship Id="rId4" Type="http://schemas.openxmlformats.org/officeDocument/2006/relationships/image" Target="../media/image8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Detector Physics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Statistical Methods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November 30, 2015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D. Lascar | Postdoctoral Fellow | TRIUMF</a:t>
            </a:r>
          </a:p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0" name="Picture Placeholder 9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1" name="Picture Placeholder 10"/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308643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The variance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Skewness</a:t>
            </a: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This leads us to the theoretical mean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 values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Nov. 30,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30534" y="4713877"/>
                <a:ext cx="2282933" cy="10610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𝑥𝑃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534" y="4713877"/>
                <a:ext cx="2282933" cy="106106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15193" y="2119167"/>
            <a:ext cx="9160479" cy="2171427"/>
            <a:chOff x="15193" y="2119167"/>
            <a:chExt cx="9160479" cy="217142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0" t="10881" r="65345" b="45222"/>
            <a:stretch/>
          </p:blipFill>
          <p:spPr bwMode="auto">
            <a:xfrm>
              <a:off x="15193" y="2119167"/>
              <a:ext cx="2561896" cy="1925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5193" y="4013595"/>
              <a:ext cx="23929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Source: Wikimedia commons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6555682" y="2134933"/>
              <a:ext cx="2619990" cy="2147520"/>
              <a:chOff x="6555682" y="2134933"/>
              <a:chExt cx="2619990" cy="2147520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399" t="10881" r="31011" b="45222"/>
              <a:stretch/>
            </p:blipFill>
            <p:spPr bwMode="auto">
              <a:xfrm>
                <a:off x="6555682" y="2134933"/>
                <a:ext cx="2619990" cy="1925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6669180" y="4005454"/>
                <a:ext cx="239299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FF0000"/>
                    </a:solidFill>
                  </a:rPr>
                  <a:t>Source: Wikimedia commons</a:t>
                </a:r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033837" y="1631675"/>
                <a:ext cx="5076326" cy="10610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837" y="1631675"/>
                <a:ext cx="5076326" cy="106106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60319" y="3365935"/>
                <a:ext cx="5023363" cy="10610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0319" y="3365935"/>
                <a:ext cx="5023363" cy="106106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123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So far we’ve only dealt with 1-D probability</a:t>
                </a:r>
              </a:p>
              <a:p>
                <a:pPr lvl="1"/>
                <a:r>
                  <a:rPr lang="en-US" dirty="0" smtClean="0"/>
                  <a:t>Life is rarely that simple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  <m:r>
                          <a:rPr lang="en-US" b="0" i="1" smtClean="0">
                            <a:latin typeface="Cambria Math"/>
                          </a:rPr>
                          <m:t>,⋯</m:t>
                        </m:r>
                      </m:e>
                    </m:d>
                  </m:oMath>
                </a14:m>
                <a:r>
                  <a:rPr lang="en-US" dirty="0" smtClean="0"/>
                  <a:t> is much more likely</a:t>
                </a:r>
              </a:p>
              <a:p>
                <a:r>
                  <a:rPr lang="en-US" dirty="0" smtClean="0"/>
                  <a:t>Everything is defined as before but integrated over all directions/variables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dimensions/variables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Nov. 30,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99786" y="3542624"/>
                <a:ext cx="4658070" cy="10610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,⋯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𝑑𝑥𝑑𝑦𝑑𝑧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⋯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786" y="3542624"/>
                <a:ext cx="4658070" cy="106106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99786" y="4341126"/>
                <a:ext cx="7477945" cy="10610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,⋯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𝑑𝑥𝑑𝑦𝑑𝑧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⋯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786" y="4341126"/>
                <a:ext cx="7477945" cy="106106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99786" y="5139627"/>
                <a:ext cx="7591694" cy="10610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,⋯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𝑑𝑥𝑑𝑦𝑑𝑧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⋯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786" y="5139627"/>
                <a:ext cx="7591694" cy="106106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774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easure of linear correlation between 2 variables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Covariance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Nov. 30,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06668" y="1797233"/>
                <a:ext cx="40073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cov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668" y="1797233"/>
                <a:ext cx="4007315" cy="461665"/>
              </a:xfrm>
              <a:prstGeom prst="rect">
                <a:avLst/>
              </a:prstGeom>
              <a:blipFill rotWithShape="1">
                <a:blip r:embed="rId2"/>
                <a:stretch>
                  <a:fillRect r="-1216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11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Measure of linear correlation between 2 variables</a:t>
                </a:r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𝑧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cov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/>
                      </a:rPr>
                      <m:t>cov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/>
                      </a:rPr>
                      <m:t>cov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Normally expressed as a correlation coefficient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𝜌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latin typeface="Calibri"/>
                  </a:rPr>
                  <a:t>→ </a:t>
                </a:r>
                <a:r>
                  <a:rPr lang="en-US" dirty="0" smtClean="0">
                    <a:latin typeface="+mj-lt"/>
                  </a:rPr>
                  <a:t>correlated linearly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𝜌</m:t>
                    </m:r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>
                    <a:latin typeface="+mj-lt"/>
                  </a:rPr>
                  <a:t> </a:t>
                </a:r>
                <a:r>
                  <a:rPr lang="en-US" dirty="0">
                    <a:latin typeface="Calibri" panose="020F0502020204030204" pitchFamily="34" charset="0"/>
                  </a:rPr>
                  <a:t>→</a:t>
                </a:r>
                <a:r>
                  <a:rPr lang="en-US" dirty="0">
                    <a:latin typeface="+mj-lt"/>
                  </a:rPr>
                  <a:t> </a:t>
                </a:r>
                <a:r>
                  <a:rPr lang="en-US" dirty="0" smtClean="0">
                    <a:latin typeface="+mj-lt"/>
                  </a:rPr>
                  <a:t>variables are linearly independent</a:t>
                </a:r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259" t="-1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Covariance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Nov. 30,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06668" y="1797233"/>
                <a:ext cx="40073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cov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668" y="1797233"/>
                <a:ext cx="4007315" cy="461665"/>
              </a:xfrm>
              <a:prstGeom prst="rect">
                <a:avLst/>
              </a:prstGeom>
              <a:blipFill rotWithShape="1">
                <a:blip r:embed="rId4"/>
                <a:stretch>
                  <a:fillRect r="-1216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620199" y="4445868"/>
                <a:ext cx="2020810" cy="9127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𝜌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</a:rPr>
                            <m:t>cov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0199" y="4445868"/>
                <a:ext cx="2020810" cy="91275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692327" y="5886591"/>
                <a:ext cx="28449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113F7C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113F7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113F7C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113F7C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113F7C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113F7C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113F7C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113F7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113F7C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113F7C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113F7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113F7C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113F7C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327" y="5886591"/>
                <a:ext cx="2844946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>
            <a:off x="4114800" y="5390149"/>
            <a:ext cx="0" cy="548640"/>
          </a:xfrm>
          <a:prstGeom prst="straightConnector1">
            <a:avLst/>
          </a:prstGeom>
          <a:ln w="57150">
            <a:solidFill>
              <a:srgbClr val="113F7C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57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have two possible outcomes</a:t>
            </a:r>
          </a:p>
          <a:p>
            <a:pPr lvl="1"/>
            <a:r>
              <a:rPr lang="en-US" dirty="0" smtClean="0"/>
              <a:t>Heads v. Tails, Yes v. No, Hit v. Miss</a:t>
            </a:r>
          </a:p>
          <a:p>
            <a:pPr lvl="1"/>
            <a:r>
              <a:rPr lang="en-US" dirty="0" smtClean="0"/>
              <a:t>Probability the unchanged between trials</a:t>
            </a:r>
          </a:p>
          <a:p>
            <a:pPr lvl="1"/>
            <a:r>
              <a:rPr lang="en-US" dirty="0" smtClean="0"/>
              <a:t>Not necessarily 50-50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Binomial distribution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Nov. 30,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33984" y="3042747"/>
                <a:ext cx="4476033" cy="835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!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!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984" y="3042747"/>
                <a:ext cx="4476033" cy="8359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ine Callout 2 (Accent Bar) 7"/>
          <p:cNvSpPr/>
          <p:nvPr/>
        </p:nvSpPr>
        <p:spPr>
          <a:xfrm>
            <a:off x="268014" y="3878745"/>
            <a:ext cx="1576553" cy="929738"/>
          </a:xfrm>
          <a:prstGeom prst="accentCallout2">
            <a:avLst>
              <a:gd name="adj1" fmla="val 18750"/>
              <a:gd name="adj2" fmla="val 104854"/>
              <a:gd name="adj3" fmla="val 18750"/>
              <a:gd name="adj4" fmla="val 131841"/>
              <a:gd name="adj5" fmla="val -26547"/>
              <a:gd name="adj6" fmla="val 163200"/>
            </a:avLst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r"/>
            <a:r>
              <a:rPr lang="en-US" dirty="0" smtClean="0">
                <a:solidFill>
                  <a:srgbClr val="113F7C"/>
                </a:solidFill>
              </a:rPr>
              <a:t>Number of successes</a:t>
            </a:r>
            <a:endParaRPr lang="en-US" dirty="0">
              <a:solidFill>
                <a:srgbClr val="113F7C"/>
              </a:solidFill>
            </a:endParaRPr>
          </a:p>
        </p:txBody>
      </p:sp>
      <p:sp>
        <p:nvSpPr>
          <p:cNvPr id="9" name="Line Callout 2 (Accent Bar) 8"/>
          <p:cNvSpPr/>
          <p:nvPr/>
        </p:nvSpPr>
        <p:spPr>
          <a:xfrm>
            <a:off x="1760532" y="4630253"/>
            <a:ext cx="1781503" cy="929738"/>
          </a:xfrm>
          <a:prstGeom prst="accentCallout2">
            <a:avLst>
              <a:gd name="adj1" fmla="val 18750"/>
              <a:gd name="adj2" fmla="val 104854"/>
              <a:gd name="adj3" fmla="val 18750"/>
              <a:gd name="adj4" fmla="val 122991"/>
              <a:gd name="adj5" fmla="val -87592"/>
              <a:gd name="adj6" fmla="val 127766"/>
            </a:avLst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r"/>
            <a:r>
              <a:rPr lang="en-US" dirty="0" smtClean="0">
                <a:solidFill>
                  <a:srgbClr val="113F7C"/>
                </a:solidFill>
              </a:rPr>
              <a:t>Number of trials</a:t>
            </a:r>
            <a:endParaRPr lang="en-US" dirty="0">
              <a:solidFill>
                <a:srgbClr val="113F7C"/>
              </a:solidFill>
            </a:endParaRPr>
          </a:p>
        </p:txBody>
      </p:sp>
      <p:sp>
        <p:nvSpPr>
          <p:cNvPr id="10" name="Line Callout 2 (Accent Bar) 9"/>
          <p:cNvSpPr/>
          <p:nvPr/>
        </p:nvSpPr>
        <p:spPr>
          <a:xfrm>
            <a:off x="6529333" y="4343614"/>
            <a:ext cx="2315122" cy="1216377"/>
          </a:xfrm>
          <a:prstGeom prst="accentCallout2">
            <a:avLst>
              <a:gd name="adj1" fmla="val 22141"/>
              <a:gd name="adj2" fmla="val -3996"/>
              <a:gd name="adj3" fmla="val 22141"/>
              <a:gd name="adj4" fmla="val -25682"/>
              <a:gd name="adj5" fmla="val -62966"/>
              <a:gd name="adj6" fmla="val -61546"/>
            </a:avLst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113F7C"/>
                </a:solidFill>
              </a:rPr>
              <a:t>Probability of success from an individual trial</a:t>
            </a:r>
            <a:endParaRPr lang="en-US" dirty="0">
              <a:solidFill>
                <a:srgbClr val="113F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99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have two possible outcomes</a:t>
            </a:r>
          </a:p>
          <a:p>
            <a:pPr lvl="1"/>
            <a:r>
              <a:rPr lang="en-US" dirty="0" smtClean="0"/>
              <a:t>Heads v. Tails, Yes v. No, Hit v. Miss</a:t>
            </a:r>
          </a:p>
          <a:p>
            <a:pPr lvl="1"/>
            <a:r>
              <a:rPr lang="en-US" dirty="0" smtClean="0"/>
              <a:t>Probability the unchanged between trials</a:t>
            </a:r>
          </a:p>
          <a:p>
            <a:pPr lvl="1"/>
            <a:r>
              <a:rPr lang="en-US" dirty="0" smtClean="0"/>
              <a:t>Not necessarily 50-50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This is </a:t>
            </a:r>
            <a:r>
              <a:rPr lang="en-US" sz="1800" dirty="0" smtClean="0"/>
              <a:t>(by definition)</a:t>
            </a:r>
            <a:r>
              <a:rPr lang="en-US" dirty="0" smtClean="0"/>
              <a:t> a discrete distribution so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Binomial distribution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Nov. 30,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33984" y="3042747"/>
                <a:ext cx="4476033" cy="835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!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!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984" y="3042747"/>
                <a:ext cx="4476033" cy="8359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00604" y="4335501"/>
                <a:ext cx="2942793" cy="9866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𝑟𝑃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𝑁𝑝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604" y="4335501"/>
                <a:ext cx="2942793" cy="98668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140565" y="5196053"/>
                <a:ext cx="4862870" cy="9866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𝑟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𝑁𝑝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565" y="5196053"/>
                <a:ext cx="4862870" cy="98668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247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US" dirty="0" smtClean="0"/>
                  <a:t>The goal is to make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 so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Normalizing the binomial distribution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Nov. 30,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40975" y="1880071"/>
                <a:ext cx="5417830" cy="11311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!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!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𝑁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!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975" y="1880071"/>
                <a:ext cx="5417830" cy="11311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2640739" y="2869310"/>
            <a:ext cx="3610303" cy="1849822"/>
            <a:chOff x="2782633" y="2869310"/>
            <a:chExt cx="3610303" cy="1849822"/>
          </a:xfrm>
        </p:grpSpPr>
        <p:sp>
          <p:nvSpPr>
            <p:cNvPr id="8" name="Right Brace 7"/>
            <p:cNvSpPr/>
            <p:nvPr/>
          </p:nvSpPr>
          <p:spPr>
            <a:xfrm rot="5400000">
              <a:off x="4078372" y="1723329"/>
              <a:ext cx="1018825" cy="3310787"/>
            </a:xfrm>
            <a:prstGeom prst="rightBrace">
              <a:avLst>
                <a:gd name="adj1" fmla="val 45471"/>
                <a:gd name="adj2" fmla="val 50000"/>
              </a:avLst>
            </a:prstGeom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82633" y="3888135"/>
              <a:ext cx="36103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err="1" smtClean="0">
                  <a:solidFill>
                    <a:srgbClr val="113F7C"/>
                  </a:solidFill>
                </a:rPr>
                <a:t>rt</a:t>
              </a:r>
              <a:r>
                <a:rPr lang="en-US" dirty="0" err="1" smtClean="0">
                  <a:solidFill>
                    <a:srgbClr val="113F7C"/>
                  </a:solidFill>
                </a:rPr>
                <a:t>h</a:t>
              </a:r>
              <a:r>
                <a:rPr lang="en-US" dirty="0" smtClean="0">
                  <a:solidFill>
                    <a:srgbClr val="113F7C"/>
                  </a:solidFill>
                </a:rPr>
                <a:t> term of the binomial expansion</a:t>
              </a:r>
              <a:endParaRPr lang="en-US" dirty="0">
                <a:solidFill>
                  <a:srgbClr val="113F7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194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US" dirty="0" smtClean="0"/>
                  <a:t>The goal is to make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 so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Normalizing the binomial distribution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Nov. 30,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25209" y="1880071"/>
                <a:ext cx="8299580" cy="11311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!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!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𝑁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!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1−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209" y="1880071"/>
                <a:ext cx="8299580" cy="11311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991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US" dirty="0" smtClean="0"/>
                  <a:t>The goal is to make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 so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 smtClean="0"/>
                  <a:t>For many trials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dirty="0" smtClean="0"/>
                  <a:t> big)</a:t>
                </a:r>
                <a:br>
                  <a:rPr lang="en-US" dirty="0" smtClean="0"/>
                </a:br>
                <a:r>
                  <a:rPr lang="en-US" dirty="0" smtClean="0"/>
                  <a:t>and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Normalizing the binomial distribution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Nov. 30,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25209" y="1880071"/>
                <a:ext cx="8299580" cy="11311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!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!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𝑁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!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1−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209" y="1880071"/>
                <a:ext cx="8299580" cy="11311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49083" y="4776974"/>
                <a:ext cx="3118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113F7C"/>
                        </a:solidFill>
                        <a:latin typeface="Cambria Math"/>
                      </a:rPr>
                      <m:t>𝑝</m:t>
                    </m:r>
                    <m:r>
                      <a:rPr lang="en-US" b="0" i="1" smtClean="0">
                        <a:solidFill>
                          <a:srgbClr val="113F7C"/>
                        </a:solidFill>
                        <a:latin typeface="Cambria Math"/>
                        <a:ea typeface="Cambria Math"/>
                      </a:rPr>
                      <m:t>≤0.05 &amp; </m:t>
                    </m:r>
                    <m:r>
                      <a:rPr lang="en-US" b="0" i="1" smtClean="0">
                        <a:solidFill>
                          <a:srgbClr val="113F7C"/>
                        </a:solidFill>
                        <a:latin typeface="Cambria Math"/>
                        <a:ea typeface="Cambria Math"/>
                      </a:rPr>
                      <m:t>𝑁𝑝</m:t>
                    </m:r>
                  </m:oMath>
                </a14:m>
                <a:r>
                  <a:rPr lang="en-US" dirty="0" smtClean="0">
                    <a:solidFill>
                      <a:srgbClr val="113F7C"/>
                    </a:solidFill>
                  </a:rPr>
                  <a:t> finite</a:t>
                </a:r>
                <a:endParaRPr lang="en-US" dirty="0">
                  <a:solidFill>
                    <a:srgbClr val="113F7C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083" y="4776974"/>
                <a:ext cx="3118204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391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H="1">
            <a:off x="2569779" y="4177862"/>
            <a:ext cx="1608083" cy="630632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3128" y="5274635"/>
            <a:ext cx="4430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13F7C"/>
                </a:solidFill>
              </a:rPr>
              <a:t>Use the Poisson Distribution</a:t>
            </a:r>
            <a:endParaRPr lang="en-US" dirty="0">
              <a:solidFill>
                <a:srgbClr val="113F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14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Limiting form of the binomial distribution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→0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0&lt;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</m:acc>
                    <m:r>
                      <a:rPr lang="en-US" b="0" i="1" smtClean="0">
                        <a:latin typeface="Cambria Math"/>
                        <a:ea typeface="Cambria Math"/>
                      </a:rPr>
                      <m:t>≪∞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Poisson distribution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Nov. 30,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91067" y="2186932"/>
                <a:ext cx="21823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𝑁𝑝</m:t>
                    </m:r>
                  </m:oMath>
                </a14:m>
                <a:r>
                  <a:rPr lang="en-US" dirty="0" smtClean="0"/>
                  <a:t> is finite</a:t>
                </a:r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067" y="2186932"/>
                <a:ext cx="2182329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9333" r="-4190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254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Probability Distributions</a:t>
            </a:r>
          </a:p>
          <a:p>
            <a:r>
              <a:rPr lang="en-US" dirty="0" smtClean="0">
                <a:latin typeface="+mj-lt"/>
              </a:rPr>
              <a:t>Uncertainty Measurements and Propagation</a:t>
            </a:r>
          </a:p>
          <a:p>
            <a:r>
              <a:rPr lang="en-US" dirty="0" smtClean="0">
                <a:latin typeface="+mj-lt"/>
              </a:rPr>
              <a:t>Curve Fitting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Nov. 30,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2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Limiting form of the binomial distribution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→0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0&lt;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</m:acc>
                    <m:r>
                      <a:rPr lang="en-US" b="0" i="1" smtClean="0">
                        <a:latin typeface="Cambria Math"/>
                        <a:ea typeface="Cambria Math"/>
                      </a:rPr>
                      <m:t>≪∞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Probability of observing </a:t>
                </a:r>
                <a:r>
                  <a:rPr lang="en-US" i="1" dirty="0" smtClean="0"/>
                  <a:t>r</a:t>
                </a:r>
                <a:r>
                  <a:rPr lang="en-US" dirty="0" smtClean="0"/>
                  <a:t> events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This is appropriate for</a:t>
                </a:r>
              </a:p>
              <a:p>
                <a:pPr lvl="1"/>
                <a:r>
                  <a:rPr lang="en-US" dirty="0" smtClean="0"/>
                  <a:t>Nuclear reactions</a:t>
                </a:r>
              </a:p>
              <a:p>
                <a:pPr lvl="1"/>
                <a:r>
                  <a:rPr lang="en-US" dirty="0" smtClean="0"/>
                  <a:t>Radioactive decay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259" t="-1271" b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Poisson distribution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Nov. 30,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91067" y="2186932"/>
                <a:ext cx="21823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𝑁𝑝</m:t>
                    </m:r>
                  </m:oMath>
                </a14:m>
                <a:r>
                  <a:rPr lang="en-US" dirty="0" smtClean="0"/>
                  <a:t> is finite</a:t>
                </a:r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067" y="2186932"/>
                <a:ext cx="2182329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9333" r="-4190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48868" y="3610300"/>
                <a:ext cx="2046265" cy="836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868" y="3610300"/>
                <a:ext cx="2046265" cy="83696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317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1/2</m:t>
                        </m:r>
                      </m:sub>
                    </m:sSub>
                  </m:oMath>
                </a14:m>
                <a:r>
                  <a:rPr lang="en-US" dirty="0" smtClean="0"/>
                  <a:t> = 27 years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𝜆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</m:func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27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=0.026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years</m:t>
                    </m:r>
                    <m:r>
                      <a:rPr lang="en-US" b="0" i="1" smtClean="0">
                        <a:latin typeface="Cambria Math"/>
                      </a:rPr>
                      <m:t>=8.2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−10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s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US" b="0" dirty="0" smtClean="0">
                  <a:ea typeface="Cambria Math"/>
                </a:endParaRPr>
              </a:p>
              <a:p>
                <a:r>
                  <a:rPr lang="en-US" dirty="0" smtClean="0"/>
                  <a:t>1 </a:t>
                </a:r>
                <a:r>
                  <a:rPr lang="el-GR" dirty="0" smtClean="0">
                    <a:latin typeface="Calibri"/>
                  </a:rPr>
                  <a:t>μ</a:t>
                </a:r>
                <a:r>
                  <a:rPr lang="en-US" dirty="0" smtClean="0"/>
                  <a:t>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4.4×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15</m:t>
                        </m:r>
                      </m:sup>
                    </m:sSup>
                  </m:oMath>
                </a14:m>
                <a:r>
                  <a:rPr lang="en-US" dirty="0" smtClean="0"/>
                  <a:t> Cs atoms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</a:rPr>
                      <m:t>𝜆</m:t>
                    </m:r>
                    <m:r>
                      <a:rPr lang="en-US" b="0" i="1" smtClean="0">
                        <a:latin typeface="Cambria Math"/>
                      </a:rPr>
                      <m:t>=3.6×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dirty="0" smtClean="0"/>
                  <a:t> decays/s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1 </a:t>
            </a:r>
            <a:r>
              <a:rPr lang="el-GR" dirty="0" smtClean="0">
                <a:latin typeface="Calibri"/>
              </a:rPr>
              <a:t>μ</a:t>
            </a:r>
            <a:r>
              <a:rPr lang="en-US" dirty="0" smtClean="0"/>
              <a:t>g </a:t>
            </a:r>
            <a:r>
              <a:rPr lang="en-US" baseline="30000" dirty="0" smtClean="0"/>
              <a:t>137</a:t>
            </a:r>
            <a:r>
              <a:rPr lang="en-US" dirty="0" smtClean="0"/>
              <a:t>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Nov. 30,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7" name="Line Callout 2 (Accent Bar) 6"/>
          <p:cNvSpPr/>
          <p:nvPr/>
        </p:nvSpPr>
        <p:spPr>
          <a:xfrm>
            <a:off x="6371678" y="1512184"/>
            <a:ext cx="1668736" cy="332382"/>
          </a:xfrm>
          <a:prstGeom prst="accentCallout2">
            <a:avLst>
              <a:gd name="adj1" fmla="val 22141"/>
              <a:gd name="adj2" fmla="val -3996"/>
              <a:gd name="adj3" fmla="val 22141"/>
              <a:gd name="adj4" fmla="val -25682"/>
              <a:gd name="adj5" fmla="val 148875"/>
              <a:gd name="adj6" fmla="val -55043"/>
            </a:avLst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i="1" dirty="0">
                <a:solidFill>
                  <a:srgbClr val="113F7C"/>
                </a:solidFill>
              </a:rPr>
              <a:t>p</a:t>
            </a:r>
            <a:r>
              <a:rPr lang="en-US" dirty="0" smtClean="0">
                <a:solidFill>
                  <a:srgbClr val="113F7C"/>
                </a:solidFill>
              </a:rPr>
              <a:t> is small</a:t>
            </a:r>
            <a:endParaRPr lang="en-US" dirty="0">
              <a:solidFill>
                <a:srgbClr val="113F7C"/>
              </a:solidFill>
            </a:endParaRPr>
          </a:p>
        </p:txBody>
      </p:sp>
      <p:sp>
        <p:nvSpPr>
          <p:cNvPr id="8" name="Line Callout 2 (Accent Bar) 7"/>
          <p:cNvSpPr/>
          <p:nvPr/>
        </p:nvSpPr>
        <p:spPr>
          <a:xfrm>
            <a:off x="6434740" y="2437094"/>
            <a:ext cx="1668736" cy="332382"/>
          </a:xfrm>
          <a:prstGeom prst="accentCallout2">
            <a:avLst>
              <a:gd name="adj1" fmla="val 22141"/>
              <a:gd name="adj2" fmla="val -3996"/>
              <a:gd name="adj3" fmla="val 22141"/>
              <a:gd name="adj4" fmla="val -25682"/>
              <a:gd name="adj5" fmla="val 82470"/>
              <a:gd name="adj6" fmla="val -70159"/>
            </a:avLst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i="1" dirty="0" smtClean="0">
                <a:solidFill>
                  <a:srgbClr val="113F7C"/>
                </a:solidFill>
              </a:rPr>
              <a:t>N</a:t>
            </a:r>
            <a:r>
              <a:rPr lang="en-US" dirty="0" smtClean="0">
                <a:solidFill>
                  <a:srgbClr val="113F7C"/>
                </a:solidFill>
              </a:rPr>
              <a:t> is large</a:t>
            </a:r>
            <a:endParaRPr lang="en-US" dirty="0">
              <a:solidFill>
                <a:srgbClr val="113F7C"/>
              </a:solidFill>
            </a:endParaRPr>
          </a:p>
        </p:txBody>
      </p:sp>
      <p:sp>
        <p:nvSpPr>
          <p:cNvPr id="9" name="Line Callout 2 (Accent Bar) 8"/>
          <p:cNvSpPr/>
          <p:nvPr/>
        </p:nvSpPr>
        <p:spPr>
          <a:xfrm>
            <a:off x="6082643" y="2927131"/>
            <a:ext cx="1668736" cy="332382"/>
          </a:xfrm>
          <a:prstGeom prst="accentCallout2">
            <a:avLst>
              <a:gd name="adj1" fmla="val 22141"/>
              <a:gd name="adj2" fmla="val -3996"/>
              <a:gd name="adj3" fmla="val 22141"/>
              <a:gd name="adj4" fmla="val -25682"/>
              <a:gd name="adj5" fmla="val 82470"/>
              <a:gd name="adj6" fmla="val -70159"/>
            </a:avLst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i="1" dirty="0" smtClean="0">
                <a:solidFill>
                  <a:srgbClr val="113F7C"/>
                </a:solidFill>
              </a:rPr>
              <a:t>Np</a:t>
            </a:r>
            <a:r>
              <a:rPr lang="en-US" dirty="0" smtClean="0">
                <a:solidFill>
                  <a:srgbClr val="113F7C"/>
                </a:solidFill>
              </a:rPr>
              <a:t> is finite</a:t>
            </a:r>
            <a:endParaRPr lang="en-US" dirty="0">
              <a:solidFill>
                <a:srgbClr val="113F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45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1/2</m:t>
                        </m:r>
                      </m:sub>
                    </m:sSub>
                  </m:oMath>
                </a14:m>
                <a:r>
                  <a:rPr lang="en-US" dirty="0" smtClean="0"/>
                  <a:t> = 27 years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𝜆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</m:func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27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=0.026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years</m:t>
                    </m:r>
                    <m:r>
                      <a:rPr lang="en-US" b="0" i="1" smtClean="0">
                        <a:latin typeface="Cambria Math"/>
                      </a:rPr>
                      <m:t>=8.2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−10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s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US" b="0" dirty="0" smtClean="0">
                  <a:ea typeface="Cambria Math"/>
                </a:endParaRPr>
              </a:p>
              <a:p>
                <a:r>
                  <a:rPr lang="en-US" dirty="0" smtClean="0"/>
                  <a:t>1 </a:t>
                </a:r>
                <a:r>
                  <a:rPr lang="el-GR" dirty="0" smtClean="0">
                    <a:latin typeface="Calibri"/>
                  </a:rPr>
                  <a:t>μ</a:t>
                </a:r>
                <a:r>
                  <a:rPr lang="en-US" dirty="0" smtClean="0"/>
                  <a:t>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4.4×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15</m:t>
                        </m:r>
                      </m:sup>
                    </m:sSup>
                  </m:oMath>
                </a14:m>
                <a:r>
                  <a:rPr lang="en-US" dirty="0" smtClean="0"/>
                  <a:t> Cs atoms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</a:rPr>
                      <m:t>𝜆</m:t>
                    </m:r>
                    <m:r>
                      <a:rPr lang="en-US" b="0" i="1" smtClean="0">
                        <a:latin typeface="Cambria Math"/>
                      </a:rPr>
                      <m:t>=3.6×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dirty="0" smtClean="0"/>
                  <a:t> decays/s</a:t>
                </a:r>
              </a:p>
              <a:p>
                <a:r>
                  <a:rPr lang="en-US" dirty="0" smtClean="0"/>
                  <a:t>We can use: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But only if we realize that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𝜆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1 </a:t>
            </a:r>
            <a:r>
              <a:rPr lang="el-GR" dirty="0" smtClean="0">
                <a:latin typeface="Calibri"/>
              </a:rPr>
              <a:t>μ</a:t>
            </a:r>
            <a:r>
              <a:rPr lang="en-US" dirty="0" smtClean="0"/>
              <a:t>g </a:t>
            </a:r>
            <a:r>
              <a:rPr lang="en-US" baseline="30000" dirty="0" smtClean="0"/>
              <a:t>137</a:t>
            </a:r>
            <a:r>
              <a:rPr lang="en-US" dirty="0" smtClean="0"/>
              <a:t>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Nov. 30,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7" name="Line Callout 2 (Accent Bar) 6"/>
          <p:cNvSpPr/>
          <p:nvPr/>
        </p:nvSpPr>
        <p:spPr>
          <a:xfrm>
            <a:off x="6371678" y="1512184"/>
            <a:ext cx="1668736" cy="332382"/>
          </a:xfrm>
          <a:prstGeom prst="accentCallout2">
            <a:avLst>
              <a:gd name="adj1" fmla="val 22141"/>
              <a:gd name="adj2" fmla="val -3996"/>
              <a:gd name="adj3" fmla="val 22141"/>
              <a:gd name="adj4" fmla="val -25682"/>
              <a:gd name="adj5" fmla="val 148875"/>
              <a:gd name="adj6" fmla="val -55043"/>
            </a:avLst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i="1" dirty="0">
                <a:solidFill>
                  <a:srgbClr val="113F7C"/>
                </a:solidFill>
              </a:rPr>
              <a:t>p</a:t>
            </a:r>
            <a:r>
              <a:rPr lang="en-US" dirty="0" smtClean="0">
                <a:solidFill>
                  <a:srgbClr val="113F7C"/>
                </a:solidFill>
              </a:rPr>
              <a:t> is small</a:t>
            </a:r>
            <a:endParaRPr lang="en-US" dirty="0">
              <a:solidFill>
                <a:srgbClr val="113F7C"/>
              </a:solidFill>
            </a:endParaRPr>
          </a:p>
        </p:txBody>
      </p:sp>
      <p:sp>
        <p:nvSpPr>
          <p:cNvPr id="8" name="Line Callout 2 (Accent Bar) 7"/>
          <p:cNvSpPr/>
          <p:nvPr/>
        </p:nvSpPr>
        <p:spPr>
          <a:xfrm>
            <a:off x="6434740" y="2437094"/>
            <a:ext cx="1668736" cy="332382"/>
          </a:xfrm>
          <a:prstGeom prst="accentCallout2">
            <a:avLst>
              <a:gd name="adj1" fmla="val 22141"/>
              <a:gd name="adj2" fmla="val -3996"/>
              <a:gd name="adj3" fmla="val 22141"/>
              <a:gd name="adj4" fmla="val -25682"/>
              <a:gd name="adj5" fmla="val 82470"/>
              <a:gd name="adj6" fmla="val -70159"/>
            </a:avLst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i="1" dirty="0" smtClean="0">
                <a:solidFill>
                  <a:srgbClr val="113F7C"/>
                </a:solidFill>
              </a:rPr>
              <a:t>N</a:t>
            </a:r>
            <a:r>
              <a:rPr lang="en-US" dirty="0" smtClean="0">
                <a:solidFill>
                  <a:srgbClr val="113F7C"/>
                </a:solidFill>
              </a:rPr>
              <a:t> is large</a:t>
            </a:r>
            <a:endParaRPr lang="en-US" dirty="0">
              <a:solidFill>
                <a:srgbClr val="113F7C"/>
              </a:solidFill>
            </a:endParaRPr>
          </a:p>
        </p:txBody>
      </p:sp>
      <p:sp>
        <p:nvSpPr>
          <p:cNvPr id="9" name="Line Callout 2 (Accent Bar) 8"/>
          <p:cNvSpPr/>
          <p:nvPr/>
        </p:nvSpPr>
        <p:spPr>
          <a:xfrm>
            <a:off x="6082643" y="2927131"/>
            <a:ext cx="1668736" cy="332382"/>
          </a:xfrm>
          <a:prstGeom prst="accentCallout2">
            <a:avLst>
              <a:gd name="adj1" fmla="val 22141"/>
              <a:gd name="adj2" fmla="val -3996"/>
              <a:gd name="adj3" fmla="val 22141"/>
              <a:gd name="adj4" fmla="val -25682"/>
              <a:gd name="adj5" fmla="val 82470"/>
              <a:gd name="adj6" fmla="val -70159"/>
            </a:avLst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i="1" dirty="0" smtClean="0">
                <a:solidFill>
                  <a:srgbClr val="113F7C"/>
                </a:solidFill>
              </a:rPr>
              <a:t>Np</a:t>
            </a:r>
            <a:r>
              <a:rPr lang="en-US" dirty="0" smtClean="0">
                <a:solidFill>
                  <a:srgbClr val="113F7C"/>
                </a:solidFill>
              </a:rPr>
              <a:t> is finite</a:t>
            </a:r>
            <a:endParaRPr lang="en-US" dirty="0">
              <a:solidFill>
                <a:srgbClr val="113F7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548868" y="3917035"/>
                <a:ext cx="2046265" cy="836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868" y="3917035"/>
                <a:ext cx="2046265" cy="83696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182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hidden="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Decays and reactions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Nov. 30,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74690" y="1064567"/>
                <a:ext cx="11104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𝜆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4690" y="1064567"/>
                <a:ext cx="1110432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76735" y="1552135"/>
                <a:ext cx="3710310" cy="8494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!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𝜆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𝜆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735" y="1552135"/>
                <a:ext cx="3710310" cy="84946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ine Callout 2 (Accent Bar) 8"/>
          <p:cNvSpPr/>
          <p:nvPr/>
        </p:nvSpPr>
        <p:spPr>
          <a:xfrm>
            <a:off x="6427155" y="2906108"/>
            <a:ext cx="2288847" cy="1114099"/>
          </a:xfrm>
          <a:prstGeom prst="accentCallout2">
            <a:avLst>
              <a:gd name="adj1" fmla="val 22141"/>
              <a:gd name="adj2" fmla="val -3996"/>
              <a:gd name="adj3" fmla="val 22141"/>
              <a:gd name="adj4" fmla="val -25682"/>
              <a:gd name="adj5" fmla="val -51289"/>
              <a:gd name="adj6" fmla="val -74586"/>
            </a:avLst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113F7C"/>
                </a:solidFill>
              </a:rPr>
              <a:t>The distribution changes as a function of time</a:t>
            </a:r>
            <a:endParaRPr lang="en-US" dirty="0">
              <a:solidFill>
                <a:srgbClr val="113F7C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7" r="52500" b="21158"/>
          <a:stretch/>
        </p:blipFill>
        <p:spPr bwMode="auto">
          <a:xfrm>
            <a:off x="305156" y="2590788"/>
            <a:ext cx="4544689" cy="3494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Callout 2 (Accent Bar) 11"/>
          <p:cNvSpPr/>
          <p:nvPr/>
        </p:nvSpPr>
        <p:spPr>
          <a:xfrm>
            <a:off x="6358266" y="4445869"/>
            <a:ext cx="2288847" cy="430922"/>
          </a:xfrm>
          <a:prstGeom prst="accentCallout2">
            <a:avLst>
              <a:gd name="adj1" fmla="val 22141"/>
              <a:gd name="adj2" fmla="val -3996"/>
              <a:gd name="adj3" fmla="val 22141"/>
              <a:gd name="adj4" fmla="val -25682"/>
              <a:gd name="adj5" fmla="val -41695"/>
              <a:gd name="adj6" fmla="val -186170"/>
            </a:avLst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113F7C"/>
                </a:solidFill>
              </a:rPr>
              <a:t>Not symmetric</a:t>
            </a:r>
            <a:endParaRPr lang="en-US" dirty="0">
              <a:solidFill>
                <a:srgbClr val="113F7C"/>
              </a:solidFill>
            </a:endParaRPr>
          </a:p>
        </p:txBody>
      </p:sp>
      <p:sp>
        <p:nvSpPr>
          <p:cNvPr id="13" name="Line Callout 2 (Accent Bar) 12"/>
          <p:cNvSpPr/>
          <p:nvPr/>
        </p:nvSpPr>
        <p:spPr>
          <a:xfrm>
            <a:off x="6289942" y="5276206"/>
            <a:ext cx="2288847" cy="809273"/>
          </a:xfrm>
          <a:prstGeom prst="accentCallout2">
            <a:avLst>
              <a:gd name="adj1" fmla="val 22141"/>
              <a:gd name="adj2" fmla="val -3996"/>
              <a:gd name="adj3" fmla="val 22141"/>
              <a:gd name="adj4" fmla="val -25682"/>
              <a:gd name="adj5" fmla="val -41741"/>
              <a:gd name="adj6" fmla="val -129688"/>
            </a:avLst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113F7C"/>
                </a:solidFill>
              </a:rPr>
              <a:t>Getting more symmetric</a:t>
            </a:r>
            <a:endParaRPr lang="en-US" dirty="0">
              <a:solidFill>
                <a:srgbClr val="113F7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828030" y="1746033"/>
                <a:ext cx="12979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𝜆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8030" y="1746033"/>
                <a:ext cx="1297984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ine Callout 2 (Accent Bar) 14"/>
          <p:cNvSpPr/>
          <p:nvPr/>
        </p:nvSpPr>
        <p:spPr>
          <a:xfrm>
            <a:off x="7207250" y="617870"/>
            <a:ext cx="1936750" cy="908362"/>
          </a:xfrm>
          <a:prstGeom prst="accentCallout2">
            <a:avLst>
              <a:gd name="adj1" fmla="val 22141"/>
              <a:gd name="adj2" fmla="val -3996"/>
              <a:gd name="adj3" fmla="val 22141"/>
              <a:gd name="adj4" fmla="val -25682"/>
              <a:gd name="adj5" fmla="val 124055"/>
              <a:gd name="adj6" fmla="val -35761"/>
            </a:avLst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113F7C"/>
                </a:solidFill>
              </a:rPr>
              <a:t>Prove for homework</a:t>
            </a:r>
            <a:endParaRPr lang="en-US" dirty="0">
              <a:solidFill>
                <a:srgbClr val="113F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1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2" grpId="0" animBg="1"/>
      <p:bldP spid="13" grpId="0" animBg="1"/>
      <p:bldP spid="10" grpId="0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US" dirty="0" smtClean="0"/>
                  <a:t>The goal is to make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 so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 smtClean="0"/>
                  <a:t>For many trials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dirty="0" smtClean="0"/>
                  <a:t> big)</a:t>
                </a:r>
                <a:br>
                  <a:rPr lang="en-US" dirty="0" smtClean="0"/>
                </a:br>
                <a:r>
                  <a:rPr lang="en-US" dirty="0" smtClean="0"/>
                  <a:t>and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Normalizing the binomial distribution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Nov. 30,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25209" y="1880071"/>
                <a:ext cx="8299580" cy="11311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!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!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𝑁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!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1−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209" y="1880071"/>
                <a:ext cx="8299580" cy="11311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49083" y="4776974"/>
                <a:ext cx="3118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113F7C"/>
                        </a:solidFill>
                        <a:latin typeface="Cambria Math"/>
                      </a:rPr>
                      <m:t>𝑝</m:t>
                    </m:r>
                    <m:r>
                      <a:rPr lang="en-US" b="0" i="1" smtClean="0">
                        <a:solidFill>
                          <a:srgbClr val="113F7C"/>
                        </a:solidFill>
                        <a:latin typeface="Cambria Math"/>
                        <a:ea typeface="Cambria Math"/>
                      </a:rPr>
                      <m:t>≤0.05 &amp; </m:t>
                    </m:r>
                    <m:r>
                      <a:rPr lang="en-US" b="0" i="1" smtClean="0">
                        <a:solidFill>
                          <a:srgbClr val="113F7C"/>
                        </a:solidFill>
                        <a:latin typeface="Cambria Math"/>
                        <a:ea typeface="Cambria Math"/>
                      </a:rPr>
                      <m:t>𝑁𝑝</m:t>
                    </m:r>
                  </m:oMath>
                </a14:m>
                <a:r>
                  <a:rPr lang="en-US" dirty="0" smtClean="0">
                    <a:solidFill>
                      <a:srgbClr val="113F7C"/>
                    </a:solidFill>
                  </a:rPr>
                  <a:t> finite</a:t>
                </a:r>
                <a:endParaRPr lang="en-US" dirty="0">
                  <a:solidFill>
                    <a:srgbClr val="113F7C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083" y="4776974"/>
                <a:ext cx="3118204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391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H="1">
            <a:off x="2569779" y="4177862"/>
            <a:ext cx="1608083" cy="630632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3128" y="5274635"/>
            <a:ext cx="4430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13F7C"/>
                </a:solidFill>
              </a:rPr>
              <a:t>Use the Poisson Distribution</a:t>
            </a:r>
            <a:endParaRPr lang="en-US" dirty="0">
              <a:solidFill>
                <a:srgbClr val="113F7C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044966" y="4177862"/>
            <a:ext cx="725213" cy="630632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4603672" y="4772510"/>
            <a:ext cx="4430115" cy="959326"/>
            <a:chOff x="4603672" y="4772510"/>
            <a:chExt cx="4430115" cy="9593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5259627" y="4772510"/>
                  <a:ext cx="311820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113F7C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b="0" i="1" smtClean="0">
                          <a:solidFill>
                            <a:srgbClr val="113F7C"/>
                          </a:solidFill>
                          <a:latin typeface="Cambria Math"/>
                          <a:ea typeface="Cambria Math"/>
                        </a:rPr>
                        <m:t>≥0.05 &amp; </m:t>
                      </m:r>
                      <m:r>
                        <a:rPr lang="en-US" b="0" i="1" smtClean="0">
                          <a:solidFill>
                            <a:srgbClr val="113F7C"/>
                          </a:solidFill>
                          <a:latin typeface="Cambria Math"/>
                          <a:ea typeface="Cambria Math"/>
                        </a:rPr>
                        <m:t>𝑁𝑝</m:t>
                      </m:r>
                    </m:oMath>
                  </a14:m>
                  <a:r>
                    <a:rPr lang="en-US" dirty="0" smtClean="0">
                      <a:solidFill>
                        <a:srgbClr val="113F7C"/>
                      </a:solidFill>
                    </a:rPr>
                    <a:t> finite</a:t>
                  </a:r>
                  <a:endParaRPr lang="en-US" dirty="0">
                    <a:solidFill>
                      <a:srgbClr val="113F7C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9627" y="4772510"/>
                  <a:ext cx="3118204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587" t="-9211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/>
            <p:cNvSpPr txBox="1"/>
            <p:nvPr/>
          </p:nvSpPr>
          <p:spPr>
            <a:xfrm>
              <a:off x="4603672" y="5270171"/>
              <a:ext cx="44301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113F7C"/>
                  </a:solidFill>
                </a:rPr>
                <a:t>Use the Gaussian Distribution</a:t>
              </a:r>
              <a:endParaRPr lang="en-US" dirty="0">
                <a:solidFill>
                  <a:srgbClr val="113F7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99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most ubiquitous distribution in all the sciences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Even when it’s application isn’t the best it is still used.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Gaussian (normal) distribution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Nov. 30,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" y="3547759"/>
            <a:ext cx="9144000" cy="2930637"/>
            <a:chOff x="1" y="3547759"/>
            <a:chExt cx="9144000" cy="293063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3547759"/>
              <a:ext cx="9144000" cy="2666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2043153" y="6109064"/>
                  <a:ext cx="3792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8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3153" y="6109064"/>
                  <a:ext cx="379206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r="-225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6707394" y="6109064"/>
                  <a:ext cx="3792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8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7394" y="6109064"/>
                  <a:ext cx="379206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206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90986" y="2826474"/>
                <a:ext cx="4362028" cy="9296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𝜎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exp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986" y="2826474"/>
                <a:ext cx="4362028" cy="92967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145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FWHM isn’t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𝜎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Gaussian (normal) distribution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Nov. 30,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" y="3547759"/>
            <a:ext cx="9144000" cy="2930637"/>
            <a:chOff x="1" y="3547759"/>
            <a:chExt cx="9144000" cy="293063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3547759"/>
              <a:ext cx="9144000" cy="2666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2043153" y="6109064"/>
                  <a:ext cx="3792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8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3153" y="6109064"/>
                  <a:ext cx="379206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225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6707394" y="6109064"/>
                  <a:ext cx="3792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8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7394" y="6109064"/>
                  <a:ext cx="379206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206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31636" y="4686807"/>
                <a:ext cx="3670812" cy="7900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𝜎</m:t>
                          </m:r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r>
                        <m:rPr>
                          <m:nor/>
                        </m:rPr>
                        <a:rPr lang="en-US" sz="2000" b="0" i="0" smtClean="0">
                          <a:latin typeface="Cambria Math"/>
                        </a:rPr>
                        <m:t>exp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000" b="0" i="1" smtClean="0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1636" y="4686807"/>
                <a:ext cx="3670812" cy="79002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683727" y="1781502"/>
                <a:ext cx="3776547" cy="5127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FWHM</m:t>
                      </m:r>
                      <m:r>
                        <a:rPr lang="en-US" b="0" i="1" smtClean="0">
                          <a:latin typeface="Cambria Math"/>
                        </a:rPr>
                        <m:t>=2</m:t>
                      </m:r>
                      <m:r>
                        <a:rPr lang="en-US" b="0" i="1" smtClean="0">
                          <a:latin typeface="Cambria Math"/>
                        </a:rPr>
                        <m:t>𝜎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</m:func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=2.35</m:t>
                      </m:r>
                      <m:r>
                        <a:rPr lang="en-US" b="0" i="1" smtClean="0">
                          <a:latin typeface="Cambria Math"/>
                        </a:rPr>
                        <m:t>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727" y="1781502"/>
                <a:ext cx="3776547" cy="51270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>
            <a:off x="1418897" y="1781502"/>
            <a:ext cx="4903075" cy="2758967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Line Callout 2 (Accent Bar) 15"/>
          <p:cNvSpPr/>
          <p:nvPr/>
        </p:nvSpPr>
        <p:spPr>
          <a:xfrm>
            <a:off x="7256956" y="2493966"/>
            <a:ext cx="1936750" cy="908362"/>
          </a:xfrm>
          <a:prstGeom prst="accentCallout2">
            <a:avLst>
              <a:gd name="adj1" fmla="val 22141"/>
              <a:gd name="adj2" fmla="val -3996"/>
              <a:gd name="adj3" fmla="val 22141"/>
              <a:gd name="adj4" fmla="val -25682"/>
              <a:gd name="adj5" fmla="val -26942"/>
              <a:gd name="adj6" fmla="val -68322"/>
            </a:avLst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113F7C"/>
                </a:solidFill>
              </a:rPr>
              <a:t>Prove for homework</a:t>
            </a:r>
            <a:endParaRPr lang="en-US" dirty="0">
              <a:solidFill>
                <a:srgbClr val="113F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83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FWHM isn’t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𝜎</m:t>
                    </m:r>
                  </m:oMath>
                </a14:m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No analytical solution </a:t>
                </a:r>
                <a:r>
                  <a:rPr lang="en-US" dirty="0" smtClean="0">
                    <a:latin typeface="Calibri"/>
                  </a:rPr>
                  <a:t>→</a:t>
                </a:r>
                <a:r>
                  <a:rPr lang="en-US" dirty="0" smtClean="0"/>
                  <a:t> Numerical methods</a:t>
                </a:r>
              </a:p>
              <a:p>
                <a:r>
                  <a:rPr lang="en-US" dirty="0" smtClean="0"/>
                  <a:t>Tables tend to be calculated for reduced Gaussian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259" t="-1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Gaussian (normal) distribution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Nov. 30,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683727" y="1781502"/>
                <a:ext cx="3776547" cy="5127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FWHM</m:t>
                      </m:r>
                      <m:r>
                        <a:rPr lang="en-US" b="0" i="1" smtClean="0">
                          <a:latin typeface="Cambria Math"/>
                        </a:rPr>
                        <m:t>=2</m:t>
                      </m:r>
                      <m:r>
                        <a:rPr lang="en-US" b="0" i="1" smtClean="0">
                          <a:latin typeface="Cambria Math"/>
                        </a:rPr>
                        <m:t>𝜎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</m:func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=2.35</m:t>
                      </m:r>
                      <m:r>
                        <a:rPr lang="en-US" b="0" i="1" smtClean="0">
                          <a:latin typeface="Cambria Math"/>
                        </a:rPr>
                        <m:t>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727" y="1781502"/>
                <a:ext cx="3776547" cy="51270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531636" y="4686807"/>
                <a:ext cx="3670812" cy="7900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𝜎</m:t>
                          </m:r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r>
                        <m:rPr>
                          <m:nor/>
                        </m:rPr>
                        <a:rPr lang="en-US" sz="2000" b="0" i="0" smtClean="0">
                          <a:latin typeface="Cambria Math"/>
                        </a:rPr>
                        <m:t>exp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000" b="0" i="1" smtClean="0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1636" y="4686807"/>
                <a:ext cx="3670812" cy="79002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2408186" y="3736428"/>
            <a:ext cx="2111895" cy="950379"/>
            <a:chOff x="2408186" y="3736428"/>
            <a:chExt cx="2111895" cy="9503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984276" y="3777097"/>
                  <a:ext cx="1535805" cy="7744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𝜎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4276" y="3777097"/>
                  <a:ext cx="1535805" cy="77444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ight Brace 13"/>
            <p:cNvSpPr/>
            <p:nvPr/>
          </p:nvSpPr>
          <p:spPr>
            <a:xfrm>
              <a:off x="2408186" y="3736428"/>
              <a:ext cx="603028" cy="950379"/>
            </a:xfrm>
            <a:prstGeom prst="rightBrac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0930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Standard deviation (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𝝈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1852" t="-20202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Nov. 30,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" t="13333" r="3879" b="8812"/>
          <a:stretch/>
        </p:blipFill>
        <p:spPr bwMode="auto">
          <a:xfrm>
            <a:off x="0" y="1263578"/>
            <a:ext cx="9144000" cy="433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07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999069"/>
            <a:ext cx="4040188" cy="639762"/>
          </a:xfrm>
        </p:spPr>
        <p:txBody>
          <a:bodyPr/>
          <a:lstStyle/>
          <a:p>
            <a:r>
              <a:rPr lang="en-US" dirty="0" smtClean="0"/>
              <a:t>Systematic Uncertainty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40188" cy="4297363"/>
          </a:xfrm>
        </p:spPr>
        <p:txBody>
          <a:bodyPr/>
          <a:lstStyle/>
          <a:p>
            <a:r>
              <a:rPr lang="en-US" dirty="0" smtClean="0"/>
              <a:t>Come from a bias in the data</a:t>
            </a:r>
          </a:p>
          <a:p>
            <a:r>
              <a:rPr lang="en-US" dirty="0" smtClean="0"/>
              <a:t>Tend to be in one direction</a:t>
            </a:r>
          </a:p>
          <a:p>
            <a:r>
              <a:rPr lang="en-US" dirty="0" smtClean="0"/>
              <a:t>Difficult to account</a:t>
            </a:r>
          </a:p>
          <a:p>
            <a:r>
              <a:rPr lang="en-US" dirty="0" smtClean="0"/>
              <a:t>Different for every experimental setup</a:t>
            </a:r>
          </a:p>
          <a:p>
            <a:r>
              <a:rPr lang="en-US" dirty="0" smtClean="0"/>
              <a:t>Should be minimized whenever possible/practical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99069"/>
            <a:ext cx="4041775" cy="639762"/>
          </a:xfrm>
        </p:spPr>
        <p:txBody>
          <a:bodyPr/>
          <a:lstStyle/>
          <a:p>
            <a:r>
              <a:rPr lang="en-US" dirty="0" smtClean="0"/>
              <a:t>Random Uncertainty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28800"/>
            <a:ext cx="4041775" cy="4297363"/>
          </a:xfrm>
        </p:spPr>
        <p:txBody>
          <a:bodyPr/>
          <a:lstStyle/>
          <a:p>
            <a:r>
              <a:rPr lang="en-US" dirty="0" smtClean="0"/>
              <a:t>Result from:</a:t>
            </a:r>
          </a:p>
          <a:p>
            <a:pPr lvl="1"/>
            <a:r>
              <a:rPr lang="en-US" dirty="0" smtClean="0"/>
              <a:t>Statistical fluctuations in the data</a:t>
            </a:r>
          </a:p>
          <a:p>
            <a:pPr lvl="1"/>
            <a:r>
              <a:rPr lang="en-US" dirty="0" smtClean="0"/>
              <a:t>Random imprecisions in the measurement device</a:t>
            </a:r>
          </a:p>
          <a:p>
            <a:r>
              <a:rPr lang="en-US" dirty="0" smtClean="0"/>
              <a:t>Are random in direction</a:t>
            </a:r>
          </a:p>
          <a:p>
            <a:r>
              <a:rPr lang="en-US" dirty="0" smtClean="0"/>
              <a:t>Determined via sampling</a:t>
            </a:r>
          </a:p>
          <a:p>
            <a:r>
              <a:rPr lang="en-US" dirty="0" smtClean="0"/>
              <a:t>Should be minimized whenever possible/practical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Uncertainty Measurements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26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Lets say you have a probability distribution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Cumulative distribution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Nov. 30,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73210" y="1828799"/>
                <a:ext cx="9975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210" y="1828799"/>
                <a:ext cx="997581" cy="461665"/>
              </a:xfrm>
              <a:prstGeom prst="rect">
                <a:avLst/>
              </a:prstGeom>
              <a:blipFill rotWithShape="1">
                <a:blip r:embed="rId2"/>
                <a:stretch>
                  <a:fillRect r="-1220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Line Callout 1 (Accent Bar) 8"/>
              <p:cNvSpPr/>
              <p:nvPr/>
            </p:nvSpPr>
            <p:spPr>
              <a:xfrm>
                <a:off x="5785945" y="2353528"/>
                <a:ext cx="1734207" cy="1130651"/>
              </a:xfrm>
              <a:prstGeom prst="accentCallout1">
                <a:avLst>
                  <a:gd name="adj1" fmla="val 18750"/>
                  <a:gd name="adj2" fmla="val -8333"/>
                  <a:gd name="adj3" fmla="val -8810"/>
                  <a:gd name="adj4" fmla="val -49242"/>
                </a:avLst>
              </a:prstGeom>
              <a:ln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r>
                  <a:rPr lang="en-US" dirty="0" smtClean="0">
                    <a:solidFill>
                      <a:srgbClr val="113F7C"/>
                    </a:solidFill>
                  </a:rPr>
                  <a:t>Probability of finding a thing 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113F7C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rgbClr val="113F7C"/>
                        </a:solidFill>
                        <a:latin typeface="Cambria Math"/>
                      </a:rPr>
                      <m:t>′</m:t>
                    </m:r>
                  </m:oMath>
                </a14:m>
                <a:endParaRPr lang="en-US" dirty="0">
                  <a:solidFill>
                    <a:srgbClr val="113F7C"/>
                  </a:solidFill>
                </a:endParaRPr>
              </a:p>
            </p:txBody>
          </p:sp>
        </mc:Choice>
        <mc:Fallback xmlns="">
          <p:sp>
            <p:nvSpPr>
              <p:cNvPr id="9" name="Line Callout 1 (Accent Bar)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5945" y="2353528"/>
                <a:ext cx="1734207" cy="1130651"/>
              </a:xfrm>
              <a:prstGeom prst="accentCallout1">
                <a:avLst>
                  <a:gd name="adj1" fmla="val 18750"/>
                  <a:gd name="adj2" fmla="val -8333"/>
                  <a:gd name="adj3" fmla="val -8810"/>
                  <a:gd name="adj4" fmla="val -49242"/>
                </a:avLst>
              </a:prstGeom>
              <a:blipFill rotWithShape="1">
                <a:blip r:embed="rId3"/>
                <a:stretch>
                  <a:fillRect r="-257025" b="-13171"/>
                </a:stretch>
              </a:blipFill>
              <a:ln>
                <a:solidFill>
                  <a:schemeClr val="accent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335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Given a sample of measurements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Nov. 30,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617052" y="2082553"/>
                <a:ext cx="1865126" cy="1100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052" y="2082553"/>
                <a:ext cx="1865126" cy="110055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288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510063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Given a sample of measurements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Similarly</a:t>
                </a:r>
              </a:p>
              <a:p>
                <a:endParaRPr lang="en-US" dirty="0"/>
              </a:p>
              <a:p>
                <a:r>
                  <a:rPr lang="en-US" dirty="0" smtClean="0"/>
                  <a:t>Larger sample sizes approach the theoretical value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5100638"/>
              </a:xfrm>
              <a:blipFill rotWithShape="1">
                <a:blip r:embed="rId2"/>
                <a:stretch>
                  <a:fillRect l="-1259" t="-1196" b="-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estimation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Nov. 30,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53988" y="2082553"/>
                <a:ext cx="4387932" cy="1135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3988" y="2082553"/>
                <a:ext cx="4387932" cy="113588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>
            <a:stCxn id="7" idx="1"/>
            <a:endCxn id="7" idx="3"/>
          </p:cNvCxnSpPr>
          <p:nvPr/>
        </p:nvCxnSpPr>
        <p:spPr>
          <a:xfrm>
            <a:off x="2553988" y="2650497"/>
            <a:ext cx="4387932" cy="0"/>
          </a:xfrm>
          <a:prstGeom prst="line">
            <a:avLst/>
          </a:prstGeom>
          <a:ln w="571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64494" y="3086317"/>
                <a:ext cx="4873962" cy="1135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494" y="3086317"/>
                <a:ext cx="4873962" cy="113588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501430" y="4130546"/>
                <a:ext cx="5025094" cy="1100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430" y="4130546"/>
                <a:ext cx="5025094" cy="110055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363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0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Only possible if the probability distribution of the sample is known</a:t>
                </a:r>
              </a:p>
              <a:p>
                <a:r>
                  <a:rPr lang="en-US" dirty="0" smtClean="0"/>
                  <a:t>Given: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independent observations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Probability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r>
                  <a:rPr lang="en-US" dirty="0" smtClean="0"/>
                  <a:t>The goal is to calculate a </a:t>
                </a:r>
                <a:r>
                  <a:rPr lang="en-US" i="1" dirty="0" smtClean="0"/>
                  <a:t>Likelihood function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259" t="-1271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76999"/>
            <a:ext cx="8229600" cy="918401"/>
          </a:xfrm>
        </p:spPr>
        <p:txBody>
          <a:bodyPr>
            <a:normAutofit/>
          </a:bodyPr>
          <a:lstStyle/>
          <a:p>
            <a:r>
              <a:rPr lang="en-US" dirty="0" smtClean="0"/>
              <a:t>Sampling estimation – Maximum likelihood method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Nov. 30,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28964" y="4114800"/>
                <a:ext cx="49782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𝜃</m:t>
                          </m:r>
                        </m:e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r>
                            <a:rPr lang="en-US" b="0" i="1" smtClean="0">
                              <a:latin typeface="Cambria Math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r>
                            <a:rPr lang="en-US" b="0" i="1" smtClean="0">
                              <a:latin typeface="Cambria Math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⋯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964" y="4114800"/>
                <a:ext cx="4978286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Line Callout 2 (Accent Bar) 7"/>
              <p:cNvSpPr/>
              <p:nvPr/>
            </p:nvSpPr>
            <p:spPr>
              <a:xfrm>
                <a:off x="4056556" y="4890324"/>
                <a:ext cx="3030044" cy="908362"/>
              </a:xfrm>
              <a:prstGeom prst="accentCallout2">
                <a:avLst>
                  <a:gd name="adj1" fmla="val 22141"/>
                  <a:gd name="adj2" fmla="val -3996"/>
                  <a:gd name="adj3" fmla="val 22141"/>
                  <a:gd name="adj4" fmla="val -25682"/>
                  <a:gd name="adj5" fmla="val -33885"/>
                  <a:gd name="adj6" fmla="val -48900"/>
                </a:avLst>
              </a:prstGeom>
              <a:ln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r>
                  <a:rPr lang="en-US" dirty="0" smtClean="0">
                    <a:solidFill>
                      <a:srgbClr val="113F7C"/>
                    </a:solidFill>
                  </a:rPr>
                  <a:t>Probability of observing the sequence</a:t>
                </a:r>
                <a14:m>
                  <m:oMath xmlns:m="http://schemas.openxmlformats.org/officeDocument/2006/math">
                    <m:r>
                      <a:rPr lang="en-US" sz="2000" b="0" i="0" kern="0" smtClean="0">
                        <a:solidFill>
                          <a:srgbClr val="113F7C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2000" b="0" i="0" kern="0" dirty="0" smtClean="0">
                  <a:solidFill>
                    <a:srgbClr val="113F7C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kern="0">
                              <a:solidFill>
                                <a:srgbClr val="113F7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kern="0">
                              <a:solidFill>
                                <a:srgbClr val="113F7C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 kern="0">
                              <a:solidFill>
                                <a:srgbClr val="113F7C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 kern="0">
                          <a:solidFill>
                            <a:srgbClr val="113F7C"/>
                          </a:solidFill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2000" i="1" kern="0">
                              <a:solidFill>
                                <a:srgbClr val="113F7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kern="0">
                              <a:solidFill>
                                <a:srgbClr val="113F7C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 kern="0">
                              <a:solidFill>
                                <a:srgbClr val="113F7C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i="1" kern="0">
                          <a:solidFill>
                            <a:srgbClr val="113F7C"/>
                          </a:solidFill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2000" i="1" kern="0">
                              <a:solidFill>
                                <a:srgbClr val="113F7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kern="0">
                              <a:solidFill>
                                <a:srgbClr val="113F7C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 kern="0">
                              <a:solidFill>
                                <a:srgbClr val="113F7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000" i="1" kern="0">
                          <a:solidFill>
                            <a:srgbClr val="113F7C"/>
                          </a:solidFill>
                          <a:latin typeface="Cambria Math"/>
                        </a:rPr>
                        <m:t>, …, </m:t>
                      </m:r>
                      <m:sSub>
                        <m:sSubPr>
                          <m:ctrlPr>
                            <a:rPr lang="en-US" sz="2000" i="1" kern="0">
                              <a:solidFill>
                                <a:srgbClr val="113F7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kern="0">
                              <a:solidFill>
                                <a:srgbClr val="113F7C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 kern="0">
                              <a:solidFill>
                                <a:srgbClr val="113F7C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113F7C"/>
                  </a:solidFill>
                </a:endParaRPr>
              </a:p>
            </p:txBody>
          </p:sp>
        </mc:Choice>
        <mc:Fallback xmlns="">
          <p:sp>
            <p:nvSpPr>
              <p:cNvPr id="8" name="Line Callout 2 (Accent Bar)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556" y="4890324"/>
                <a:ext cx="3030044" cy="908362"/>
              </a:xfrm>
              <a:prstGeom prst="accentCallout2">
                <a:avLst>
                  <a:gd name="adj1" fmla="val 22141"/>
                  <a:gd name="adj2" fmla="val -3996"/>
                  <a:gd name="adj3" fmla="val 22141"/>
                  <a:gd name="adj4" fmla="val -25682"/>
                  <a:gd name="adj5" fmla="val -33885"/>
                  <a:gd name="adj6" fmla="val -48900"/>
                </a:avLst>
              </a:prstGeom>
              <a:blipFill rotWithShape="1">
                <a:blip r:embed="rId5"/>
                <a:stretch>
                  <a:fillRect r="-226316" b="-9406"/>
                </a:stretch>
              </a:blipFill>
              <a:ln>
                <a:solidFill>
                  <a:schemeClr val="accent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155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Only possible if the probability distribution of the sample is known</a:t>
                </a:r>
              </a:p>
              <a:p>
                <a:r>
                  <a:rPr lang="en-US" dirty="0" smtClean="0"/>
                  <a:t>Given: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independent observations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Probability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r>
                  <a:rPr lang="en-US" dirty="0" smtClean="0"/>
                  <a:t>The goal is to calculate a </a:t>
                </a:r>
                <a:r>
                  <a:rPr lang="en-US" i="1" dirty="0" smtClean="0"/>
                  <a:t>Likelihood function</a:t>
                </a:r>
              </a:p>
              <a:p>
                <a:endParaRPr lang="en-US" i="1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defined to be a maximum for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259" t="-1271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76999"/>
            <a:ext cx="8229600" cy="918401"/>
          </a:xfrm>
        </p:spPr>
        <p:txBody>
          <a:bodyPr>
            <a:normAutofit/>
          </a:bodyPr>
          <a:lstStyle/>
          <a:p>
            <a:r>
              <a:rPr lang="en-US" dirty="0" smtClean="0"/>
              <a:t>Sampling estimation – Maximum likelihood method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Nov. 30,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28964" y="4114800"/>
                <a:ext cx="49782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𝜃</m:t>
                          </m:r>
                        </m:e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r>
                            <a:rPr lang="en-US" b="0" i="1" smtClean="0">
                              <a:latin typeface="Cambria Math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r>
                            <a:rPr lang="en-US" b="0" i="1" smtClean="0">
                              <a:latin typeface="Cambria Math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⋯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964" y="4114800"/>
                <a:ext cx="4978286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72092" y="5297214"/>
                <a:ext cx="1199816" cy="793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𝑑𝐿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𝜃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092" y="5297214"/>
                <a:ext cx="1199816" cy="79355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481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defined to be a maximum for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  <a:p>
                <a:endParaRPr lang="en-US" dirty="0"/>
              </a:p>
              <a:p>
                <a:r>
                  <a:rPr lang="en-US" dirty="0" smtClean="0"/>
                  <a:t>Solution: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dirty="0" smtClean="0"/>
                  <a:t> – </a:t>
                </a:r>
                <a:r>
                  <a:rPr lang="en-US" i="1" dirty="0" smtClean="0"/>
                  <a:t>Maximum likelihood estimator</a:t>
                </a:r>
              </a:p>
              <a:p>
                <a:endParaRPr lang="en-US" i="1" dirty="0"/>
              </a:p>
              <a:p>
                <a:r>
                  <a:rPr lang="en-US" dirty="0" smtClean="0"/>
                  <a:t>Only solvable (analytically) in a few simple cases</a:t>
                </a:r>
              </a:p>
              <a:p>
                <a:r>
                  <a:rPr lang="en-US" dirty="0" smtClean="0"/>
                  <a:t>For solutions with Poisson distributions</a:t>
                </a:r>
              </a:p>
              <a:p>
                <a:pPr lvl="1"/>
                <a:r>
                  <a:rPr lang="en-US" dirty="0" smtClean="0"/>
                  <a:t>See Leo 4.4.3</a:t>
                </a:r>
              </a:p>
              <a:p>
                <a:r>
                  <a:rPr lang="en-US" dirty="0" smtClean="0"/>
                  <a:t>For solutions with Gaussian distributions</a:t>
                </a:r>
              </a:p>
              <a:p>
                <a:pPr lvl="1"/>
                <a:r>
                  <a:rPr lang="en-US" dirty="0" smtClean="0"/>
                  <a:t>See Leo 4.4.4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259" t="-1271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76999"/>
            <a:ext cx="8229600" cy="918401"/>
          </a:xfrm>
        </p:spPr>
        <p:txBody>
          <a:bodyPr>
            <a:normAutofit/>
          </a:bodyPr>
          <a:lstStyle/>
          <a:p>
            <a:r>
              <a:rPr lang="en-US" dirty="0" smtClean="0"/>
              <a:t>Sampling estimation – Maximum likelihood method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Nov. 30,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72092" y="1671034"/>
                <a:ext cx="1199816" cy="793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𝑑𝐿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𝜃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092" y="1671034"/>
                <a:ext cx="1199816" cy="79355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52373" y="2680129"/>
                <a:ext cx="5239255" cy="10610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𝜃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𝜃</m:t>
                                      </m:r>
                                    </m:e>
                                  </m:acc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𝜃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⋯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373" y="2680129"/>
                <a:ext cx="5239255" cy="106106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713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4800600"/>
              </a:xfrm>
            </p:spPr>
            <p:txBody>
              <a:bodyPr/>
              <a:lstStyle/>
              <a:p>
                <a:r>
                  <a:rPr lang="en-US" dirty="0" smtClean="0"/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&amp;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The goal is to 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4800600"/>
              </a:xfrm>
              <a:blipFill rotWithShape="1">
                <a:blip r:embed="rId3"/>
                <a:stretch>
                  <a:fillRect l="-1259" t="-1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Propagation of uncertainties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Nov. 30,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56539" y="2364809"/>
                <a:ext cx="24309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𝑢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6539" y="2364809"/>
                <a:ext cx="2430922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675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4800600"/>
              </a:xfrm>
            </p:spPr>
            <p:txBody>
              <a:bodyPr/>
              <a:lstStyle/>
              <a:p>
                <a:r>
                  <a:rPr lang="en-US" dirty="0" smtClean="0"/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&amp;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The goal is to 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To 1</a:t>
                </a:r>
                <a:r>
                  <a:rPr lang="en-US" baseline="30000" dirty="0" smtClean="0"/>
                  <a:t>st</a:t>
                </a:r>
                <a:r>
                  <a:rPr lang="en-US" dirty="0" smtClean="0"/>
                  <a:t> order,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</m:acc>
                    <m:r>
                      <a:rPr lang="en-US" i="1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</m:acc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4800600"/>
              </a:xfrm>
              <a:blipFill rotWithShape="1">
                <a:blip r:embed="rId3"/>
                <a:stretch>
                  <a:fillRect l="-1259" t="-1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Propagation of uncertainties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Nov. 30,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56539" y="2364809"/>
                <a:ext cx="24309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𝑢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6539" y="2364809"/>
                <a:ext cx="2430922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56343" y="3358071"/>
                <a:ext cx="5031314" cy="10054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𝑢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≅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6343" y="3358071"/>
                <a:ext cx="5031314" cy="100540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17942" y="4309196"/>
                <a:ext cx="8108117" cy="14191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𝑢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≅</m:t>
                      </m:r>
                    </m:oMath>
                  </m:oMathPara>
                </a14:m>
                <a:endParaRPr lang="en-US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𝜕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𝑓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𝜕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𝜕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𝜕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942" y="4309196"/>
                <a:ext cx="8108117" cy="141910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214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Take the expectation value of each term separately: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Propagation of uncertainties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Nov. 30,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512733-F38B-6A49-BC10-73E8D4B90B7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60591" y="1203294"/>
                <a:ext cx="8422819" cy="14191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𝑢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≅</m:t>
                      </m:r>
                    </m:oMath>
                  </m:oMathPara>
                </a14:m>
                <a:endParaRPr lang="en-US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≅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𝜕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𝑓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𝜕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𝜕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𝜕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+2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591" y="1203294"/>
                <a:ext cx="8422819" cy="141910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64610" y="4051738"/>
                <a:ext cx="6296147" cy="995144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≅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+2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cov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</m:d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610" y="4051738"/>
                <a:ext cx="6296147" cy="99514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728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35117"/>
                <a:ext cx="8229600" cy="4960883"/>
              </a:xfrm>
            </p:spPr>
            <p:txBody>
              <a:bodyPr/>
              <a:lstStyle/>
              <a:p>
                <a:r>
                  <a:rPr lang="en-US" dirty="0" smtClean="0"/>
                  <a:t>Sums </a:t>
                </a:r>
                <a:r>
                  <a:rPr lang="en-US" sz="1800" dirty="0" smtClean="0"/>
                  <a:t>(and differences)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+⋯+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𝑧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+⋯+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𝑤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Products </a:t>
                </a:r>
                <a:r>
                  <a:rPr lang="en-US" sz="1800" dirty="0" smtClean="0"/>
                  <a:t>(and quotients)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×⋯×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𝑧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</a:rPr>
                          <m:t>×⋯×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𝑤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35117"/>
                <a:ext cx="8229600" cy="4960883"/>
              </a:xfrm>
              <a:blipFill rotWithShape="1">
                <a:blip r:embed="rId2"/>
                <a:stretch>
                  <a:fillRect l="-1259" t="-1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Propagation of </a:t>
            </a:r>
            <a:r>
              <a:rPr lang="en-US" dirty="0" smtClean="0"/>
              <a:t>uncertainties - cases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Nov. 30,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51635" y="2107474"/>
                <a:ext cx="5240730" cy="1271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sub>
                      </m:sSub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=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sub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⋯+</m:t>
                                    </m:r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𝑧</m:t>
                                        </m:r>
                                      </m:sub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+</m:t>
                                    </m:r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𝑢</m:t>
                                        </m:r>
                                      </m:sub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⋯+</m:t>
                                    </m:r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𝑤</m:t>
                                        </m:r>
                                      </m:sub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rad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      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+⋯+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𝑧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𝑢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+⋯+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𝑤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1635" y="2107474"/>
                <a:ext cx="5240730" cy="127143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53212" y="4516805"/>
                <a:ext cx="6837576" cy="19161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𝑞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</m:d>
                        </m:den>
                      </m:f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=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b="0" i="1" smtClean="0">
                                                    <a:latin typeface="Cambria Math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sSub>
                                                  <m:sSubPr>
                                                    <m:ctrlPr>
                                                      <a:rPr lang="en-US" b="0" i="1" smtClean="0">
                                                        <a:latin typeface="Cambria Math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en-US" b="0" i="1" smtClean="0">
                                                        <a:latin typeface="Cambria Math"/>
                                                      </a:rPr>
                                                      <m:t>𝜎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en-US" b="0" i="1" smtClean="0">
                                                        <a:latin typeface="Cambria Math"/>
                                                      </a:rPr>
                                                      <m:t>𝑥</m:t>
                                                    </m:r>
                                                  </m:sub>
                                                </m:sSub>
                                              </m:num>
                                              <m:den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n-US" b="0" i="1" smtClean="0">
                                                    <a:latin typeface="Cambria Math"/>
                                                  </a:rPr>
                                                  <m:t>𝑥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⋯+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b="0" i="1" smtClean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sSub>
                                                  <m:sSubPr>
                                                    <m:ctrlPr>
                                                      <a:rPr lang="en-US" b="0" i="1" smtClean="0">
                                                        <a:latin typeface="Cambria Math"/>
                                                        <a:ea typeface="Cambria Math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en-US" b="0" i="1" smtClean="0">
                                                        <a:latin typeface="Cambria Math"/>
                                                        <a:ea typeface="Cambria Math"/>
                                                      </a:rPr>
                                                      <m:t>𝜎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en-US" b="0" i="1" smtClean="0">
                                                        <a:latin typeface="Cambria Math"/>
                                                        <a:ea typeface="Cambria Math"/>
                                                      </a:rPr>
                                                      <m:t>𝑧</m:t>
                                                    </m:r>
                                                  </m:sub>
                                                </m:sSub>
                                              </m:num>
                                              <m:den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n-US" b="0" i="1" smtClean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𝑧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b="0" i="1" smtClean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sSub>
                                                  <m:sSubPr>
                                                    <m:ctrlPr>
                                                      <a:rPr lang="en-US" b="0" i="1" smtClean="0">
                                                        <a:latin typeface="Cambria Math"/>
                                                        <a:ea typeface="Cambria Math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en-US" b="0" i="1" smtClean="0">
                                                        <a:latin typeface="Cambria Math"/>
                                                        <a:ea typeface="Cambria Math"/>
                                                      </a:rPr>
                                                      <m:t>𝜎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en-US" b="0" i="1" smtClean="0">
                                                        <a:latin typeface="Cambria Math"/>
                                                        <a:ea typeface="Cambria Math"/>
                                                      </a:rPr>
                                                      <m:t>𝑢</m:t>
                                                    </m:r>
                                                  </m:sub>
                                                </m:sSub>
                                              </m:num>
                                              <m:den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n-US" b="0" i="1" smtClean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𝑢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⋯+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b="0" i="1" smtClean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sSub>
                                                  <m:sSubPr>
                                                    <m:ctrlPr>
                                                      <a:rPr lang="en-US" b="0" i="1" smtClean="0">
                                                        <a:latin typeface="Cambria Math"/>
                                                        <a:ea typeface="Cambria Math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en-US" b="0" i="1" smtClean="0">
                                                        <a:latin typeface="Cambria Math"/>
                                                        <a:ea typeface="Cambria Math"/>
                                                      </a:rPr>
                                                      <m:t>𝜎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en-US" b="0" i="1" smtClean="0">
                                                        <a:latin typeface="Cambria Math"/>
                                                        <a:ea typeface="Cambria Math"/>
                                                      </a:rPr>
                                                      <m:t>𝑤</m:t>
                                                    </m:r>
                                                  </m:sub>
                                                </m:sSub>
                                              </m:num>
                                              <m:den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n-US" b="0" i="1" smtClean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𝑤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≤                    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num>
                                  <m:den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den>
                                </m:f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+⋯+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𝑧</m:t>
                                        </m:r>
                                      </m:sub>
                                    </m:sSub>
                                  </m:num>
                                  <m:den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</m:den>
                                </m:f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𝑢</m:t>
                                        </m:r>
                                      </m:sub>
                                    </m:sSub>
                                  </m:num>
                                  <m:den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𝑢</m:t>
                                        </m:r>
                                      </m:e>
                                    </m:d>
                                  </m:den>
                                </m:f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+⋯+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𝑤</m:t>
                                        </m:r>
                                      </m:sub>
                                    </m:sSub>
                                  </m:num>
                                  <m:den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𝑤</m:t>
                                        </m:r>
                                      </m:e>
                                    </m:d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212" y="4516805"/>
                <a:ext cx="6837576" cy="191610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404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35117"/>
                <a:ext cx="8229600" cy="4960883"/>
              </a:xfrm>
            </p:spPr>
            <p:txBody>
              <a:bodyPr/>
              <a:lstStyle/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𝐵𝑥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/>
                  <a:t> is a known constant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𝜕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Proofs of all of these are in:</a:t>
                </a:r>
              </a:p>
              <a:p>
                <a:pPr lvl="1"/>
                <a:r>
                  <a:rPr lang="en-US" dirty="0" smtClean="0"/>
                  <a:t>J.R. Taylor, </a:t>
                </a:r>
                <a:r>
                  <a:rPr lang="en-US" i="1" dirty="0"/>
                  <a:t>A</a:t>
                </a:r>
                <a:r>
                  <a:rPr lang="en-US" i="1" dirty="0" smtClean="0"/>
                  <a:t>n Introduction to Error Analysis: The study of uncertainties in physical measurements</a:t>
                </a:r>
                <a:r>
                  <a:rPr lang="en-US" dirty="0" smtClean="0"/>
                  <a:t>,” 2</a:t>
                </a:r>
                <a:r>
                  <a:rPr lang="en-US" baseline="30000" dirty="0" smtClean="0"/>
                  <a:t>nd</a:t>
                </a:r>
                <a:r>
                  <a:rPr lang="en-US" dirty="0" smtClean="0"/>
                  <a:t> Ed. Sausalito, Ca, University Science Books 1997. 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35117"/>
                <a:ext cx="8229600" cy="4960883"/>
              </a:xfrm>
              <a:blipFill rotWithShape="1">
                <a:blip r:embed="rId2"/>
                <a:stretch>
                  <a:fillRect l="-1259" t="-1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Propagation of </a:t>
            </a:r>
            <a:r>
              <a:rPr lang="en-US" dirty="0" smtClean="0"/>
              <a:t>uncertainties - cases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Nov. 30,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19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Lets say you have a probability distribution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Cumulative distribution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Nov. 30,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73210" y="1828799"/>
                <a:ext cx="9975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210" y="1828799"/>
                <a:ext cx="997581" cy="461665"/>
              </a:xfrm>
              <a:prstGeom prst="rect">
                <a:avLst/>
              </a:prstGeom>
              <a:blipFill rotWithShape="1">
                <a:blip r:embed="rId2"/>
                <a:stretch>
                  <a:fillRect r="-1220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Line Callout 1 (Accent Bar) 8"/>
              <p:cNvSpPr/>
              <p:nvPr/>
            </p:nvSpPr>
            <p:spPr>
              <a:xfrm>
                <a:off x="5912069" y="2918853"/>
                <a:ext cx="2270234" cy="1130651"/>
              </a:xfrm>
              <a:prstGeom prst="accentCallout1">
                <a:avLst>
                  <a:gd name="adj1" fmla="val 18750"/>
                  <a:gd name="adj2" fmla="val -8333"/>
                  <a:gd name="adj3" fmla="val -12993"/>
                  <a:gd name="adj4" fmla="val -35302"/>
                </a:avLst>
              </a:prstGeom>
              <a:ln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r>
                  <a:rPr lang="en-US" dirty="0" smtClean="0">
                    <a:solidFill>
                      <a:srgbClr val="113F7C"/>
                    </a:solidFill>
                  </a:rPr>
                  <a:t>Probability of finding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113F7C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rgbClr val="113F7C"/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>
                    <a:solidFill>
                      <a:srgbClr val="113F7C"/>
                    </a:solidFill>
                  </a:rPr>
                  <a:t> in the interval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113F7C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rgbClr val="113F7C"/>
                        </a:solidFill>
                        <a:latin typeface="Cambria Math"/>
                      </a:rPr>
                      <m:t>+</m:t>
                    </m:r>
                    <m:r>
                      <a:rPr lang="en-US" b="0" i="1" smtClean="0">
                        <a:solidFill>
                          <a:srgbClr val="113F7C"/>
                        </a:solidFill>
                        <a:latin typeface="Cambria Math"/>
                      </a:rPr>
                      <m:t>𝑑𝑥</m:t>
                    </m:r>
                  </m:oMath>
                </a14:m>
                <a:endParaRPr lang="en-US" dirty="0">
                  <a:solidFill>
                    <a:srgbClr val="113F7C"/>
                  </a:solidFill>
                </a:endParaRPr>
              </a:p>
            </p:txBody>
          </p:sp>
        </mc:Choice>
        <mc:Fallback xmlns="">
          <p:sp>
            <p:nvSpPr>
              <p:cNvPr id="9" name="Line Callout 1 (Accent Bar)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069" y="2918853"/>
                <a:ext cx="2270234" cy="1130651"/>
              </a:xfrm>
              <a:prstGeom prst="accentCallout1">
                <a:avLst>
                  <a:gd name="adj1" fmla="val 18750"/>
                  <a:gd name="adj2" fmla="val -8333"/>
                  <a:gd name="adj3" fmla="val -12993"/>
                  <a:gd name="adj4" fmla="val -35302"/>
                </a:avLst>
              </a:prstGeom>
              <a:blipFill rotWithShape="1">
                <a:blip r:embed="rId3"/>
                <a:stretch>
                  <a:fillRect r="-379048" b="-13270"/>
                </a:stretch>
              </a:blipFill>
              <a:ln>
                <a:solidFill>
                  <a:schemeClr val="accent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48560" y="2406881"/>
                <a:ext cx="12468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𝑑𝑥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8560" y="2406881"/>
                <a:ext cx="1246880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62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399"/>
                <a:ext cx="8229600" cy="4947745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Most of the time we measure some value as a function of several variables that we set</a:t>
                </a:r>
              </a:p>
              <a:p>
                <a:endParaRPr lang="en-US" dirty="0"/>
              </a:p>
              <a:p>
                <a:r>
                  <a:rPr lang="en-US" dirty="0" smtClean="0"/>
                  <a:t>We need to fit these points to a theoretical curve that describes the behavior</a:t>
                </a:r>
              </a:p>
              <a:p>
                <a:r>
                  <a:rPr lang="en-US" dirty="0" smtClean="0"/>
                  <a:t>Example: Radioactive source</a:t>
                </a:r>
              </a:p>
              <a:p>
                <a:pPr lvl="1"/>
                <a:r>
                  <a:rPr lang="en-US" dirty="0" smtClean="0"/>
                  <a:t>Measure count rates: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Measurements made at times: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r>
                  <a:rPr lang="en-US" dirty="0" smtClean="0"/>
                  <a:t>Data should fit: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exp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𝜏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What is the best way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&amp;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𝜏</m:t>
                    </m:r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399"/>
                <a:ext cx="8229600" cy="4947745"/>
              </a:xfrm>
              <a:blipFill rotWithShape="1">
                <a:blip r:embed="rId2"/>
                <a:stretch>
                  <a:fillRect l="-1259" t="-1108" r="-1630" b="-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Curve fitting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Nov. 30,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60547" y="2254447"/>
                <a:ext cx="24420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⋯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547" y="2254447"/>
                <a:ext cx="2442079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444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points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with error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Need to fit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which should describe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 smtClean="0"/>
                  <a:t> are unknown parameters to be solved</a:t>
                </a:r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Best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: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259" t="-1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Least squares fitting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Nov. 30,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751102" y="2999914"/>
                <a:ext cx="164179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/>
                        </a:rPr>
                        <m:t>𝒏</m:t>
                      </m:r>
                      <m:r>
                        <a:rPr lang="en-US" sz="3600" b="1" i="1" smtClean="0">
                          <a:latin typeface="Cambria Math"/>
                        </a:rPr>
                        <m:t>&gt;</m:t>
                      </m:r>
                      <m:r>
                        <a:rPr lang="en-US" sz="3600" b="1" i="1" smtClean="0">
                          <a:latin typeface="Cambria Math"/>
                        </a:rPr>
                        <m:t>𝒎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1102" y="2999914"/>
                <a:ext cx="1641796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16538" y="4146321"/>
                <a:ext cx="4310924" cy="1100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𝑆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,…,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6538" y="4146321"/>
                <a:ext cx="4310924" cy="110055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ine Callout 2 (Accent Bar) 8"/>
          <p:cNvSpPr/>
          <p:nvPr/>
        </p:nvSpPr>
        <p:spPr>
          <a:xfrm>
            <a:off x="157652" y="5376041"/>
            <a:ext cx="1576553" cy="354981"/>
          </a:xfrm>
          <a:prstGeom prst="accentCallout2">
            <a:avLst>
              <a:gd name="adj1" fmla="val 18750"/>
              <a:gd name="adj2" fmla="val 104854"/>
              <a:gd name="adj3" fmla="val 18750"/>
              <a:gd name="adj4" fmla="val 131841"/>
              <a:gd name="adj5" fmla="val -130465"/>
              <a:gd name="adj6" fmla="val 155200"/>
            </a:avLst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r"/>
            <a:r>
              <a:rPr lang="en-US" dirty="0" smtClean="0">
                <a:solidFill>
                  <a:srgbClr val="113F7C"/>
                </a:solidFill>
              </a:rPr>
              <a:t>Minimize</a:t>
            </a:r>
            <a:endParaRPr lang="en-US" dirty="0">
              <a:solidFill>
                <a:srgbClr val="113F7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Line Callout 2 (Accent Bar) 9"/>
              <p:cNvSpPr/>
              <p:nvPr/>
            </p:nvSpPr>
            <p:spPr>
              <a:xfrm>
                <a:off x="6342558" y="5298000"/>
                <a:ext cx="2391540" cy="908362"/>
              </a:xfrm>
              <a:prstGeom prst="accentCallout2">
                <a:avLst>
                  <a:gd name="adj1" fmla="val 22141"/>
                  <a:gd name="adj2" fmla="val -3996"/>
                  <a:gd name="adj3" fmla="val 22141"/>
                  <a:gd name="adj4" fmla="val -25682"/>
                  <a:gd name="adj5" fmla="val -21736"/>
                  <a:gd name="adj6" fmla="val -42967"/>
                </a:avLst>
              </a:prstGeom>
              <a:ln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r>
                  <a:rPr lang="en-US" dirty="0" smtClean="0">
                    <a:solidFill>
                      <a:srgbClr val="113F7C"/>
                    </a:solidFill>
                  </a:rPr>
                  <a:t>Chi-squared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113F7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113F7C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113F7C"/>
                            </a:solidFill>
                            <a:latin typeface="Cambria Math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113F7C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113F7C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dirty="0" smtClean="0">
                    <a:solidFill>
                      <a:srgbClr val="113F7C"/>
                    </a:solidFill>
                  </a:rPr>
                  <a:t> distribution</a:t>
                </a:r>
                <a:endParaRPr lang="en-US" dirty="0">
                  <a:solidFill>
                    <a:srgbClr val="113F7C"/>
                  </a:solidFill>
                </a:endParaRPr>
              </a:p>
            </p:txBody>
          </p:sp>
        </mc:Choice>
        <mc:Fallback xmlns="">
          <p:sp>
            <p:nvSpPr>
              <p:cNvPr id="10" name="Line Callout 2 (Accent Bar)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558" y="5298000"/>
                <a:ext cx="2391540" cy="908362"/>
              </a:xfrm>
              <a:prstGeom prst="accentCallout2">
                <a:avLst>
                  <a:gd name="adj1" fmla="val 22141"/>
                  <a:gd name="adj2" fmla="val -3996"/>
                  <a:gd name="adj3" fmla="val 22141"/>
                  <a:gd name="adj4" fmla="val -25682"/>
                  <a:gd name="adj5" fmla="val -21736"/>
                  <a:gd name="adj6" fmla="val -42967"/>
                </a:avLst>
              </a:prstGeom>
              <a:blipFill rotWithShape="1">
                <a:blip r:embed="rId6"/>
                <a:stretch>
                  <a:fillRect r="-250000" b="-8743"/>
                </a:stretch>
              </a:blipFill>
              <a:ln>
                <a:solidFill>
                  <a:schemeClr val="accent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410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8" grpId="0"/>
      <p:bldP spid="9" grpId="0" animBg="1"/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points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with error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Need to fit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which should describe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 smtClean="0"/>
                  <a:t> are unknown parameters to be solved</a:t>
                </a:r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Best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: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Least squares fitting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Nov. 30,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751102" y="2999914"/>
                <a:ext cx="164179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/>
                        </a:rPr>
                        <m:t>𝒏</m:t>
                      </m:r>
                      <m:r>
                        <a:rPr lang="en-US" sz="3600" b="1" i="1" smtClean="0">
                          <a:latin typeface="Cambria Math"/>
                        </a:rPr>
                        <m:t>&gt;</m:t>
                      </m:r>
                      <m:r>
                        <a:rPr lang="en-US" sz="3600" b="1" i="1" smtClean="0">
                          <a:latin typeface="Cambria Math"/>
                        </a:rPr>
                        <m:t>𝒎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1102" y="2999914"/>
                <a:ext cx="1641796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16538" y="4146321"/>
                <a:ext cx="4310924" cy="1100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𝑆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,…,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6538" y="4146321"/>
                <a:ext cx="4310924" cy="110055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27272" y="5345937"/>
                <a:ext cx="1289456" cy="8988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7272" y="5345937"/>
                <a:ext cx="1289456" cy="89883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Line Callout 2 (Accent Bar) 10"/>
              <p:cNvSpPr/>
              <p:nvPr/>
            </p:nvSpPr>
            <p:spPr>
              <a:xfrm>
                <a:off x="0" y="5376041"/>
                <a:ext cx="1734205" cy="719959"/>
              </a:xfrm>
              <a:prstGeom prst="accentCallout2">
                <a:avLst>
                  <a:gd name="adj1" fmla="val 18750"/>
                  <a:gd name="adj2" fmla="val 104854"/>
                  <a:gd name="adj3" fmla="val 18750"/>
                  <a:gd name="adj4" fmla="val 131841"/>
                  <a:gd name="adj5" fmla="val 48294"/>
                  <a:gd name="adj6" fmla="val 226655"/>
                </a:avLst>
              </a:prstGeom>
              <a:ln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r"/>
                <a:r>
                  <a:rPr lang="en-US" dirty="0" smtClean="0">
                    <a:solidFill>
                      <a:srgbClr val="113F7C"/>
                    </a:solidFill>
                  </a:rPr>
                  <a:t>A system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113F7C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>
                    <a:solidFill>
                      <a:srgbClr val="113F7C"/>
                    </a:solidFill>
                  </a:rPr>
                  <a:t> equations</a:t>
                </a:r>
                <a:endParaRPr lang="en-US" dirty="0">
                  <a:solidFill>
                    <a:srgbClr val="113F7C"/>
                  </a:solidFill>
                </a:endParaRPr>
              </a:p>
            </p:txBody>
          </p:sp>
        </mc:Choice>
        <mc:Fallback xmlns="">
          <p:sp>
            <p:nvSpPr>
              <p:cNvPr id="11" name="Line Callout 2 (Accent Bar)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76041"/>
                <a:ext cx="1734205" cy="719959"/>
              </a:xfrm>
              <a:prstGeom prst="accentCallout2">
                <a:avLst>
                  <a:gd name="adj1" fmla="val 18750"/>
                  <a:gd name="adj2" fmla="val 104854"/>
                  <a:gd name="adj3" fmla="val 18750"/>
                  <a:gd name="adj4" fmla="val 131841"/>
                  <a:gd name="adj5" fmla="val 48294"/>
                  <a:gd name="adj6" fmla="val 226655"/>
                </a:avLst>
              </a:prstGeom>
              <a:blipFill rotWithShape="1">
                <a:blip r:embed="rId6"/>
                <a:stretch>
                  <a:fillRect l="-84527" t="-14407" b="-26271"/>
                </a:stretch>
              </a:blipFill>
              <a:ln>
                <a:solidFill>
                  <a:schemeClr val="accent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969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Life is </a:t>
            </a:r>
            <a:r>
              <a:rPr lang="en-US" strike="sngStrike" dirty="0" smtClean="0">
                <a:uFill>
                  <a:solidFill>
                    <a:srgbClr val="113F7C"/>
                  </a:solidFill>
                </a:uFill>
              </a:rPr>
              <a:t>never</a:t>
            </a:r>
            <a:r>
              <a:rPr lang="en-US" dirty="0" smtClean="0"/>
              <a:t> rarely that easy.</a:t>
            </a:r>
          </a:p>
          <a:p>
            <a:r>
              <a:rPr lang="en-US" dirty="0" smtClean="0"/>
              <a:t>If there’s no analytic solution </a:t>
            </a:r>
            <a:r>
              <a:rPr lang="en-US" sz="1800" dirty="0" smtClean="0"/>
              <a:t>(most of the time)  </a:t>
            </a:r>
            <a:r>
              <a:rPr lang="en-US" dirty="0" smtClean="0"/>
              <a:t>we need numerical methods to minimize </a:t>
            </a:r>
            <a14:m xmlns:a14="http://schemas.microsoft.com/office/drawing/2010/main">
              <m:oMath xmlns:m="http://schemas.openxmlformats.org/officeDocument/2006/math">
                <m:r>
                  <a:rPr lang="en-US" b="0" i="1" smtClean="0">
                    <a:latin typeface="Cambria Math"/>
                  </a:rPr>
                  <m:t>𝑆</m:t>
                </m:r>
              </m:oMath>
            </a14:m>
            <a:endParaRPr lang="en-US" dirty="0" smtClean="0"/>
          </a:p>
          <a:p>
            <a:r>
              <a:rPr lang="en-US" dirty="0" smtClean="0"/>
              <a:t>We create the covariance or </a:t>
            </a:r>
            <a:r>
              <a:rPr lang="en-US" i="1" dirty="0" smtClean="0"/>
              <a:t>error matrix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Least squares fitting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Nov. 30,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27272" y="952856"/>
                <a:ext cx="1289456" cy="8988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7272" y="952856"/>
                <a:ext cx="1289456" cy="89883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1891862" y="2065283"/>
            <a:ext cx="993228" cy="0"/>
          </a:xfrm>
          <a:prstGeom prst="line">
            <a:avLst/>
          </a:prstGeom>
          <a:ln w="38100">
            <a:solidFill>
              <a:srgbClr val="113F7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134716" y="3643496"/>
                <a:ext cx="2874568" cy="895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𝑉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𝑘𝑙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716" y="3643496"/>
                <a:ext cx="2874568" cy="8958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Line Callout 2 (Accent Bar) 10"/>
          <p:cNvSpPr/>
          <p:nvPr/>
        </p:nvSpPr>
        <p:spPr>
          <a:xfrm>
            <a:off x="236480" y="5021060"/>
            <a:ext cx="1576553" cy="354981"/>
          </a:xfrm>
          <a:prstGeom prst="accentCallout2">
            <a:avLst>
              <a:gd name="adj1" fmla="val 18750"/>
              <a:gd name="adj2" fmla="val 104854"/>
              <a:gd name="adj3" fmla="val 18750"/>
              <a:gd name="adj4" fmla="val 131841"/>
              <a:gd name="adj5" fmla="val -201524"/>
              <a:gd name="adj6" fmla="val 215200"/>
            </a:avLst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r"/>
            <a:r>
              <a:rPr lang="en-US" dirty="0" smtClean="0">
                <a:solidFill>
                  <a:srgbClr val="113F7C"/>
                </a:solidFill>
              </a:rPr>
              <a:t>Minimize</a:t>
            </a:r>
            <a:endParaRPr lang="en-US" dirty="0">
              <a:solidFill>
                <a:srgbClr val="113F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01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Life is </a:t>
            </a:r>
            <a:r>
              <a:rPr lang="en-US" strike="sngStrike" dirty="0" smtClean="0">
                <a:uFill>
                  <a:solidFill>
                    <a:srgbClr val="113F7C"/>
                  </a:solidFill>
                </a:uFill>
              </a:rPr>
              <a:t>never</a:t>
            </a:r>
            <a:r>
              <a:rPr lang="en-US" dirty="0" smtClean="0"/>
              <a:t> rarely that easy.</a:t>
            </a:r>
          </a:p>
          <a:p>
            <a:r>
              <a:rPr lang="en-US" dirty="0" smtClean="0"/>
              <a:t>If there’s no analytic solution </a:t>
            </a:r>
            <a:r>
              <a:rPr lang="en-US" sz="1800" dirty="0" smtClean="0"/>
              <a:t>(most of the time)  </a:t>
            </a:r>
            <a:r>
              <a:rPr lang="en-US" dirty="0" smtClean="0"/>
              <a:t>we need numerical methods to minimize </a:t>
            </a:r>
            <a14:m xmlns:a14="http://schemas.microsoft.com/office/drawing/2010/main">
              <m:oMath xmlns:m="http://schemas.openxmlformats.org/officeDocument/2006/math">
                <m:r>
                  <a:rPr lang="en-US" b="0" i="1" smtClean="0">
                    <a:latin typeface="Cambria Math"/>
                  </a:rPr>
                  <m:t>𝑆</m:t>
                </m:r>
              </m:oMath>
            </a14:m>
            <a:endParaRPr lang="en-US" dirty="0" smtClean="0"/>
          </a:p>
          <a:p>
            <a:r>
              <a:rPr lang="en-US" dirty="0" smtClean="0"/>
              <a:t>We create the covariance or </a:t>
            </a:r>
            <a:r>
              <a:rPr lang="en-US" i="1" dirty="0" smtClean="0"/>
              <a:t>error matrix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Least squares fitting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Nov. 30,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27272" y="952856"/>
                <a:ext cx="1289456" cy="8988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7272" y="952856"/>
                <a:ext cx="1289456" cy="89883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1891862" y="2065283"/>
            <a:ext cx="993228" cy="0"/>
          </a:xfrm>
          <a:prstGeom prst="line">
            <a:avLst/>
          </a:prstGeom>
          <a:ln w="38100">
            <a:solidFill>
              <a:srgbClr val="113F7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134716" y="3643496"/>
                <a:ext cx="2874568" cy="895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𝑉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𝑘𝑙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716" y="3643496"/>
                <a:ext cx="2874568" cy="8958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304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Life is </a:t>
            </a:r>
            <a:r>
              <a:rPr lang="en-US" strike="sngStrike" dirty="0" smtClean="0">
                <a:uFill>
                  <a:solidFill>
                    <a:srgbClr val="113F7C"/>
                  </a:solidFill>
                </a:uFill>
              </a:rPr>
              <a:t>never</a:t>
            </a:r>
            <a:r>
              <a:rPr lang="en-US" dirty="0" smtClean="0"/>
              <a:t> rarely that easy.</a:t>
            </a:r>
          </a:p>
          <a:p>
            <a:r>
              <a:rPr lang="en-US" dirty="0" smtClean="0"/>
              <a:t>If there’s no analytic solution </a:t>
            </a:r>
            <a:r>
              <a:rPr lang="en-US" sz="1800" dirty="0" smtClean="0"/>
              <a:t>(most of the time)  </a:t>
            </a:r>
            <a:r>
              <a:rPr lang="en-US" dirty="0" smtClean="0"/>
              <a:t>we need numerical methods to minimize </a:t>
            </a:r>
            <a14:m xmlns:a14="http://schemas.microsoft.com/office/drawing/2010/main">
              <m:oMath xmlns:m="http://schemas.openxmlformats.org/officeDocument/2006/math">
                <m:r>
                  <a:rPr lang="en-US" b="0" i="1" smtClean="0">
                    <a:latin typeface="Cambria Math"/>
                  </a:rPr>
                  <m:t>𝑆</m:t>
                </m:r>
              </m:oMath>
            </a14:m>
            <a:endParaRPr lang="en-US" dirty="0" smtClean="0"/>
          </a:p>
          <a:p>
            <a:r>
              <a:rPr lang="en-US" dirty="0" smtClean="0"/>
              <a:t>We create the covariance or </a:t>
            </a:r>
            <a:r>
              <a:rPr lang="en-US" i="1" dirty="0" smtClean="0"/>
              <a:t>error matrix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Least squares fitting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Nov. 30,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27272" y="952856"/>
                <a:ext cx="1289456" cy="8988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7272" y="952856"/>
                <a:ext cx="1289456" cy="89883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1891862" y="2065283"/>
            <a:ext cx="993228" cy="0"/>
          </a:xfrm>
          <a:prstGeom prst="line">
            <a:avLst/>
          </a:prstGeom>
          <a:ln w="38100">
            <a:solidFill>
              <a:srgbClr val="113F7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134716" y="3643496"/>
                <a:ext cx="2874568" cy="895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𝑉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𝑘𝑙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716" y="3643496"/>
                <a:ext cx="2874568" cy="8958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1741610" y="4656549"/>
                <a:ext cx="5660780" cy="16128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b="0" i="0" smtClean="0">
                                          <a:latin typeface="Cambria Math"/>
                                        </a:rPr>
                                        <m:t>cov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∙</m:t>
                                      </m:r>
                                    </m:e>
                                    <m:e>
                                      <m:sSubSup>
                                        <m:sSubSup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b="0" i="1" smtClean="0">
                                              <a:latin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b="0" i="0" smtClean="0">
                                          <a:latin typeface="Cambria Math"/>
                                        </a:rPr>
                                        <m:t>cov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⋯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b="0" i="0" smtClean="0">
                                          <a:latin typeface="Cambria Math"/>
                                        </a:rPr>
                                        <m:t>cov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⋯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∙         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  ∙          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∙         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∙        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       </m:t>
                                          </m:r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         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⋯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       ∙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          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⋱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610" y="4656549"/>
                <a:ext cx="5660780" cy="16128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732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06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Sadly nonlinear functions are too difficult for this class length.</a:t>
            </a:r>
          </a:p>
          <a:p>
            <a:r>
              <a:rPr lang="en-US" dirty="0" smtClean="0"/>
              <a:t>References:</a:t>
            </a:r>
          </a:p>
          <a:p>
            <a:pPr lvl="1"/>
            <a:r>
              <a:rPr lang="en-US" dirty="0" smtClean="0"/>
              <a:t>W.T. </a:t>
            </a:r>
            <a:r>
              <a:rPr lang="en-US" dirty="0" err="1" smtClean="0"/>
              <a:t>Eadie</a:t>
            </a:r>
            <a:r>
              <a:rPr lang="en-US" dirty="0" smtClean="0"/>
              <a:t>, </a:t>
            </a:r>
            <a:r>
              <a:rPr lang="en-US" i="1" dirty="0" smtClean="0"/>
              <a:t>et al</a:t>
            </a:r>
            <a:r>
              <a:rPr lang="en-US" dirty="0" smtClean="0"/>
              <a:t>: </a:t>
            </a:r>
            <a:r>
              <a:rPr lang="en-US" i="1" dirty="0" smtClean="0"/>
              <a:t>Statistical Methods in Experimental Physics</a:t>
            </a:r>
            <a:r>
              <a:rPr lang="en-US" dirty="0" smtClean="0"/>
              <a:t> (North-Holland, Amsterdam, London 1971)</a:t>
            </a:r>
          </a:p>
          <a:p>
            <a:pPr lvl="2"/>
            <a:r>
              <a:rPr lang="en-US" dirty="0"/>
              <a:t>QC39 .S74 </a:t>
            </a:r>
            <a:r>
              <a:rPr lang="en-US" dirty="0" smtClean="0"/>
              <a:t>1971 – In UBC library</a:t>
            </a:r>
          </a:p>
          <a:p>
            <a:pPr lvl="1"/>
            <a:r>
              <a:rPr lang="en-US" dirty="0" smtClean="0"/>
              <a:t>F. James: </a:t>
            </a:r>
            <a:r>
              <a:rPr lang="en-US" i="1" dirty="0"/>
              <a:t>Statistical Methods in Experimental </a:t>
            </a:r>
            <a:r>
              <a:rPr lang="en-US" i="1" dirty="0" smtClean="0"/>
              <a:t>Physics</a:t>
            </a:r>
            <a:r>
              <a:rPr lang="en-US" dirty="0" smtClean="0"/>
              <a:t> (World Scientific, Hackensack 2006)</a:t>
            </a:r>
          </a:p>
          <a:p>
            <a:pPr lvl="2"/>
            <a:r>
              <a:rPr lang="en-US" dirty="0"/>
              <a:t>QC39 .S74 </a:t>
            </a:r>
            <a:r>
              <a:rPr lang="en-US" dirty="0" smtClean="0"/>
              <a:t>2006 – In TRIUMF library</a:t>
            </a:r>
          </a:p>
          <a:p>
            <a:pPr lvl="1"/>
            <a:r>
              <a:rPr lang="en-US" dirty="0" smtClean="0"/>
              <a:t>P.R. </a:t>
            </a:r>
            <a:r>
              <a:rPr lang="en-US" dirty="0" err="1" smtClean="0"/>
              <a:t>Bevington</a:t>
            </a:r>
            <a:r>
              <a:rPr lang="en-US" dirty="0" smtClean="0"/>
              <a:t>, </a:t>
            </a:r>
            <a:r>
              <a:rPr lang="en-US" i="1" dirty="0" smtClean="0"/>
              <a:t>et </a:t>
            </a:r>
            <a:r>
              <a:rPr lang="en-US" dirty="0" smtClean="0"/>
              <a:t>al: </a:t>
            </a:r>
            <a:r>
              <a:rPr lang="en-US" i="1" dirty="0" smtClean="0"/>
              <a:t>Data Reduction and Error Analysis for the Physical Sciences</a:t>
            </a:r>
            <a:r>
              <a:rPr lang="en-US" dirty="0" smtClean="0"/>
              <a:t> (McGraw-Hill, Boston 2003)</a:t>
            </a:r>
          </a:p>
          <a:p>
            <a:pPr lvl="2"/>
            <a:r>
              <a:rPr lang="en-US" dirty="0"/>
              <a:t>QA278 .B48 </a:t>
            </a:r>
            <a:r>
              <a:rPr lang="en-US" dirty="0" smtClean="0"/>
              <a:t>2003 – In UBC Library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Nonlinear fits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Nov. 30,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1090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792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𝝌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dirty="0" smtClean="0"/>
                  <a:t> distribution</a:t>
                </a:r>
                <a:endParaRPr lang="en-US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20202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Nov. 30,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2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159876" y="2230820"/>
                <a:ext cx="5660780" cy="16128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b="0" i="0" smtClean="0">
                                          <a:latin typeface="Cambria Math"/>
                                        </a:rPr>
                                        <m:t>cov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∙</m:t>
                                      </m:r>
                                    </m:e>
                                    <m:e>
                                      <m:sSubSup>
                                        <m:sSubSup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b="0" i="1" smtClean="0">
                                              <a:latin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b="0" i="0" smtClean="0">
                                          <a:latin typeface="Cambria Math"/>
                                        </a:rPr>
                                        <m:t>cov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⋯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b="0" i="0" smtClean="0">
                                          <a:latin typeface="Cambria Math"/>
                                        </a:rPr>
                                        <m:t>cov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⋯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∙         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  ∙          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∙         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∙        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       </m:t>
                                          </m:r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         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⋯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       ∙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          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⋱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876" y="2230820"/>
                <a:ext cx="5660780" cy="16128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5042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US" dirty="0" smtClean="0"/>
                  <a:t>Lets say you have a probability distribution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dirty="0" smtClean="0"/>
                  <a:t>Normally you want to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 within certain limits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Cumulative distribution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Nov. 30,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73210" y="1828799"/>
                <a:ext cx="9975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210" y="1828799"/>
                <a:ext cx="997581" cy="461665"/>
              </a:xfrm>
              <a:prstGeom prst="rect">
                <a:avLst/>
              </a:prstGeom>
              <a:blipFill rotWithShape="1">
                <a:blip r:embed="rId4"/>
                <a:stretch>
                  <a:fillRect r="-1220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48560" y="2406881"/>
                <a:ext cx="12468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𝑑𝑥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8560" y="2406881"/>
                <a:ext cx="1246880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27732" y="3304769"/>
                <a:ext cx="4488536" cy="2066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nary>
                                  <m:nary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naryPr>
                                  <m: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23"/>
                                          </m:rP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p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𝑃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𝑑𝑥</m:t>
                                    </m:r>
                                  </m:e>
                                </m:nary>
                              </m:e>
                            </m:mr>
                            <m:mr>
                              <m:e>
                                <m:nary>
                                  <m:naryPr>
                                    <m:chr m:val="∑"/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𝑃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nary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7732" y="3304769"/>
                <a:ext cx="4488536" cy="206665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223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US" dirty="0" smtClean="0"/>
                  <a:t>Lets say you have a probability distribution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dirty="0" smtClean="0"/>
                  <a:t>Normally you want to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 within certain limits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Cumulative distribution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Nov. 30,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73210" y="1828799"/>
                <a:ext cx="9975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210" y="1828799"/>
                <a:ext cx="997581" cy="461665"/>
              </a:xfrm>
              <a:prstGeom prst="rect">
                <a:avLst/>
              </a:prstGeom>
              <a:blipFill rotWithShape="1">
                <a:blip r:embed="rId4"/>
                <a:stretch>
                  <a:fillRect r="-1220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48560" y="2406881"/>
                <a:ext cx="12468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𝑑𝑥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8560" y="2406881"/>
                <a:ext cx="1246880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11966" y="3241705"/>
                <a:ext cx="6764481" cy="21915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nary>
                                  <m:nary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naryPr>
                                  <m: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23"/>
                                          </m:rP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p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𝑃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𝑑𝑥</m:t>
                                    </m:r>
                                  </m:e>
                                </m:nary>
                                <m: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  <m:t>→</m:t>
                                </m:r>
                                <m:nary>
                                  <m:naryPr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𝑃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𝑑𝑥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=1</m:t>
                                    </m:r>
                                  </m:e>
                                </m:nary>
                              </m:e>
                            </m:mr>
                            <m:mr>
                              <m:e>
                                <m:nary>
                                  <m:naryPr>
                                    <m:chr m:val="∑"/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𝑃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nary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→</m:t>
                                </m:r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𝑃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=1</m:t>
                                    </m:r>
                                  </m:e>
                                </m:nary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1966" y="3241705"/>
                <a:ext cx="6764481" cy="219156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149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 is a random variable distributed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 values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Nov. 30,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18159" y="1671143"/>
                <a:ext cx="3929537" cy="2010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nary>
                                  <m:naryPr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𝑃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/>
                                      </a:rPr>
                                      <m:t>𝑑𝑥</m:t>
                                    </m:r>
                                  </m:e>
                                </m:nary>
                              </m:e>
                            </m:mr>
                            <m:mr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𝑃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nary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8159" y="1671143"/>
                <a:ext cx="3929537" cy="201029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839566" y="3562985"/>
                <a:ext cx="5023105" cy="10610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′)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′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′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566" y="3562985"/>
                <a:ext cx="5023105" cy="106106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198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 is a random variable distributed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 smtClean="0"/>
                  <a:t>This leads us to the theoretical mean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 values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Nov. 30,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18159" y="1671143"/>
                <a:ext cx="3929537" cy="2010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nary>
                                  <m:naryPr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𝑃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/>
                                      </a:rPr>
                                      <m:t>𝑑𝑥</m:t>
                                    </m:r>
                                  </m:e>
                                </m:nary>
                              </m:e>
                            </m:mr>
                            <m:mr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𝑃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nary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8159" y="1671143"/>
                <a:ext cx="3929537" cy="201029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839566" y="3562985"/>
                <a:ext cx="5023105" cy="10610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′)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′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′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566" y="3562985"/>
                <a:ext cx="5023105" cy="106106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30534" y="4713877"/>
                <a:ext cx="2282933" cy="10610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𝑥𝑃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534" y="4713877"/>
                <a:ext cx="2282933" cy="106106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225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The variance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This leads us to the theoretical mean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 values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Nov. 30,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30534" y="4713877"/>
                <a:ext cx="2282933" cy="10610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𝑥𝑃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534" y="4713877"/>
                <a:ext cx="2282933" cy="106106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033837" y="1631675"/>
                <a:ext cx="5076326" cy="10610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837" y="1631675"/>
                <a:ext cx="5076326" cy="106106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611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scar_TRIUMF_Template">
  <a:themeElements>
    <a:clrScheme name="TRIUMF">
      <a:dk1>
        <a:srgbClr val="000000"/>
      </a:dk1>
      <a:lt1>
        <a:sysClr val="window" lastClr="FFFFFF"/>
      </a:lt1>
      <a:dk2>
        <a:srgbClr val="6E615D"/>
      </a:dk2>
      <a:lt2>
        <a:srgbClr val="EAE6E3"/>
      </a:lt2>
      <a:accent1>
        <a:srgbClr val="005BA8"/>
      </a:accent1>
      <a:accent2>
        <a:srgbClr val="A02A17"/>
      </a:accent2>
      <a:accent3>
        <a:srgbClr val="689550"/>
      </a:accent3>
      <a:accent4>
        <a:srgbClr val="F47B29"/>
      </a:accent4>
      <a:accent5>
        <a:srgbClr val="6E615D"/>
      </a:accent5>
      <a:accent6>
        <a:srgbClr val="AFA9A6"/>
      </a:accent6>
      <a:hlink>
        <a:srgbClr val="0000FF"/>
      </a:hlink>
      <a:folHlink>
        <a:srgbClr val="AFA9A6"/>
      </a:folHlink>
    </a:clrScheme>
    <a:fontScheme name="TRIUMF Preferred">
      <a:majorFont>
        <a:latin typeface="Myriad Pro"/>
        <a:ea typeface=""/>
        <a:cs typeface=""/>
        <a:font script="Grek" typeface="Arial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aramond"/>
        <a:ea typeface=""/>
        <a:cs typeface=""/>
        <a:font script="Grek" typeface="Times New Roman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RIUMF_PPT_07-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Lascar_TRIUMF_Template</Template>
  <TotalTime>8312</TotalTime>
  <Words>4587</Words>
  <Application>Microsoft Office PowerPoint</Application>
  <PresentationFormat>On-screen Show (4:3)</PresentationFormat>
  <Paragraphs>569</Paragraphs>
  <Slides>49</Slides>
  <Notes>22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Lascar_TRIUMF_Template</vt:lpstr>
      <vt:lpstr>PowerPoint Presentation</vt:lpstr>
      <vt:lpstr>Outline</vt:lpstr>
      <vt:lpstr>Cumulative distribution</vt:lpstr>
      <vt:lpstr>Cumulative distribution</vt:lpstr>
      <vt:lpstr>Cumulative distribution</vt:lpstr>
      <vt:lpstr>Cumulative distribution</vt:lpstr>
      <vt:lpstr>Expectation values</vt:lpstr>
      <vt:lpstr>Expectation values</vt:lpstr>
      <vt:lpstr>Expectation values</vt:lpstr>
      <vt:lpstr>Expectation values</vt:lpstr>
      <vt:lpstr>Adding dimensions/variables</vt:lpstr>
      <vt:lpstr>Covariance</vt:lpstr>
      <vt:lpstr>Covariance</vt:lpstr>
      <vt:lpstr>Binomial distribution</vt:lpstr>
      <vt:lpstr>Binomial distribution</vt:lpstr>
      <vt:lpstr>Normalizing the binomial distribution</vt:lpstr>
      <vt:lpstr>Normalizing the binomial distribution</vt:lpstr>
      <vt:lpstr>Normalizing the binomial distribution</vt:lpstr>
      <vt:lpstr>The Poisson distribution</vt:lpstr>
      <vt:lpstr>The Poisson distribution</vt:lpstr>
      <vt:lpstr>Example: 1 μg 137Cs</vt:lpstr>
      <vt:lpstr>Example: 1 μg 137Cs</vt:lpstr>
      <vt:lpstr>Decays and reactions</vt:lpstr>
      <vt:lpstr>Normalizing the binomial distribution</vt:lpstr>
      <vt:lpstr>The Gaussian (normal) distribution</vt:lpstr>
      <vt:lpstr>The Gaussian (normal) distribution</vt:lpstr>
      <vt:lpstr>The Gaussian (normal) distribution</vt:lpstr>
      <vt:lpstr>Standard deviation (σ)</vt:lpstr>
      <vt:lpstr>Uncertainty Measurements</vt:lpstr>
      <vt:lpstr>Sampling</vt:lpstr>
      <vt:lpstr>Sampling estimation</vt:lpstr>
      <vt:lpstr>Sampling estimation – Maximum likelihood method</vt:lpstr>
      <vt:lpstr>Sampling estimation – Maximum likelihood method</vt:lpstr>
      <vt:lpstr>Sampling estimation – Maximum likelihood method</vt:lpstr>
      <vt:lpstr>Propagation of uncertainties </vt:lpstr>
      <vt:lpstr>Propagation of uncertainties </vt:lpstr>
      <vt:lpstr>Propagation of uncertainties</vt:lpstr>
      <vt:lpstr>Propagation of uncertainties - cases</vt:lpstr>
      <vt:lpstr>Propagation of uncertainties - cases</vt:lpstr>
      <vt:lpstr>Curve fitting</vt:lpstr>
      <vt:lpstr>Least squares fitting</vt:lpstr>
      <vt:lpstr>Least squares fitting</vt:lpstr>
      <vt:lpstr>Least squares fitting</vt:lpstr>
      <vt:lpstr>Least squares fitting</vt:lpstr>
      <vt:lpstr>Least squares fitting</vt:lpstr>
      <vt:lpstr>Nonlinear fits</vt:lpstr>
      <vt:lpstr>PowerPoint Presentation</vt:lpstr>
      <vt:lpstr>χ^2 distribution</vt:lpstr>
      <vt:lpstr>PowerPoint Presentation</vt:lpstr>
    </vt:vector>
  </TitlesOfParts>
  <Company>TRIUMF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Lascar</dc:creator>
  <cp:lastModifiedBy>ddlascar</cp:lastModifiedBy>
  <cp:revision>282</cp:revision>
  <dcterms:created xsi:type="dcterms:W3CDTF">2015-08-10T20:28:33Z</dcterms:created>
  <dcterms:modified xsi:type="dcterms:W3CDTF">2015-11-29T03:02:25Z</dcterms:modified>
</cp:coreProperties>
</file>