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30"/>
  </p:notesMasterIdLst>
  <p:handoutMasterIdLst>
    <p:handoutMasterId r:id="rId31"/>
  </p:handoutMasterIdLst>
  <p:sldIdLst>
    <p:sldId id="259" r:id="rId2"/>
    <p:sldId id="260" r:id="rId3"/>
    <p:sldId id="293" r:id="rId4"/>
    <p:sldId id="291" r:id="rId5"/>
    <p:sldId id="292" r:id="rId6"/>
    <p:sldId id="294" r:id="rId7"/>
    <p:sldId id="295" r:id="rId8"/>
    <p:sldId id="296" r:id="rId9"/>
    <p:sldId id="298" r:id="rId10"/>
    <p:sldId id="299" r:id="rId11"/>
    <p:sldId id="317" r:id="rId12"/>
    <p:sldId id="311" r:id="rId13"/>
    <p:sldId id="312" r:id="rId14"/>
    <p:sldId id="313" r:id="rId15"/>
    <p:sldId id="314" r:id="rId16"/>
    <p:sldId id="315" r:id="rId17"/>
    <p:sldId id="300" r:id="rId18"/>
    <p:sldId id="310" r:id="rId19"/>
    <p:sldId id="302" r:id="rId20"/>
    <p:sldId id="301" r:id="rId21"/>
    <p:sldId id="316" r:id="rId22"/>
    <p:sldId id="304" r:id="rId23"/>
    <p:sldId id="305" r:id="rId24"/>
    <p:sldId id="306" r:id="rId25"/>
    <p:sldId id="307" r:id="rId26"/>
    <p:sldId id="308" r:id="rId27"/>
    <p:sldId id="290" r:id="rId28"/>
    <p:sldId id="309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A17"/>
    <a:srgbClr val="847470"/>
    <a:srgbClr val="514843"/>
    <a:srgbClr val="113F7C"/>
    <a:srgbClr val="95938E"/>
    <a:srgbClr val="E7E7E4"/>
    <a:srgbClr val="4F4946"/>
    <a:srgbClr val="74241F"/>
    <a:srgbClr val="EAE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0" autoAdjust="0"/>
    <p:restoredTop sz="84229" autoAdjust="0"/>
  </p:normalViewPr>
  <p:slideViewPr>
    <p:cSldViewPr snapToGrid="0" snapToObjects="1">
      <p:cViewPr>
        <p:scale>
          <a:sx n="60" d="100"/>
          <a:sy n="60" d="100"/>
        </p:scale>
        <p:origin x="-2988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09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BAD7AC66-19B7-6345-9F32-F7B9834B9AA7}" type="datetime1">
              <a:rPr lang="en-US"/>
              <a:pPr>
                <a:defRPr/>
              </a:pPr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7E8EB5D5-35E0-754F-83D8-591221026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81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04D4055B-F5A6-A04E-9D38-48EB1FF2AB30}" type="datetime1">
              <a:rPr lang="en-US"/>
              <a:pPr>
                <a:defRPr/>
              </a:pPr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41DFB216-66E3-514B-BDCF-9CBADA758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262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binding energies are all the binding energies of the nucleus</a:t>
            </a:r>
            <a:r>
              <a:rPr lang="en-US" baseline="0" dirty="0" smtClean="0"/>
              <a:t> and the atom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Note the change in the last equation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After slide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Play gravitation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58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masses</a:t>
            </a:r>
            <a:r>
              <a:rPr lang="en-US" baseline="0" dirty="0" smtClean="0"/>
              <a:t> input into the model used to make this movie were entirely generated by the FRDM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Initial density of 290g/cm</a:t>
            </a:r>
            <a:r>
              <a:rPr lang="en-US" baseline="30000" dirty="0" smtClean="0"/>
              <a:t>3</a:t>
            </a:r>
            <a:r>
              <a:rPr lang="en-US" baseline="0" dirty="0" smtClean="0"/>
              <a:t>, Initial T = 1.5 GK, Neutron to seed ratio of 92.</a:t>
            </a:r>
          </a:p>
          <a:p>
            <a:pPr lvl="0">
              <a:buFont typeface="Arial" pitchFamily="34" charset="0"/>
              <a:buChar char="•"/>
            </a:pPr>
            <a:endParaRPr lang="en-US" baseline="30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These are solar system r-process</a:t>
            </a:r>
            <a:r>
              <a:rPr lang="en-US" baseline="0" dirty="0" smtClean="0"/>
              <a:t> abundances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These peaks represent a clear demonstration that there is a tight correlation between solar system abundances and neutron shell closures.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b="1" u="sng" dirty="0" smtClean="0"/>
              <a:t>The</a:t>
            </a:r>
            <a:r>
              <a:rPr lang="en-US" b="1" u="sng" baseline="0" dirty="0" smtClean="0"/>
              <a:t> focus of this work will be on masses about the N=82 Waiting Point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Mass models suck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4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smtClean="0"/>
              <a:t>second in 3 billion years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82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Molar mass uncertainty is all that 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6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3:</a:t>
            </a:r>
          </a:p>
          <a:p>
            <a:pPr lvl="1"/>
            <a:r>
              <a:rPr lang="en-US" dirty="0" smtClean="0"/>
              <a:t>How were the heavy elements from iron to uranium made?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01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Sn</a:t>
            </a:r>
            <a:r>
              <a:rPr lang="en-US" baseline="0" dirty="0" smtClean="0"/>
              <a:t> drops, the number of available photons with enough energy knock out an neutron increase.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err="1" smtClean="0"/>
              <a:t>Sn</a:t>
            </a:r>
            <a:r>
              <a:rPr lang="en-US" dirty="0" smtClean="0"/>
              <a:t> comes from differentiating the </a:t>
            </a:r>
            <a:r>
              <a:rPr lang="en-US" dirty="0" err="1" smtClean="0"/>
              <a:t>Saha</a:t>
            </a:r>
            <a:r>
              <a:rPr lang="en-US" dirty="0" smtClean="0"/>
              <a:t> equation and rearranging terms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This</a:t>
            </a:r>
            <a:r>
              <a:rPr lang="en-US" baseline="0" dirty="0" smtClean="0"/>
              <a:t> process isn’t a single line. Many assumptions go into each model, even T and </a:t>
            </a:r>
            <a:r>
              <a:rPr lang="en-US" baseline="0" dirty="0" err="1" smtClean="0"/>
              <a:t>n_n</a:t>
            </a:r>
            <a:r>
              <a:rPr lang="en-US" baseline="0" dirty="0" smtClean="0"/>
              <a:t> have a range of possibilities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Sn</a:t>
            </a:r>
            <a:r>
              <a:rPr lang="en-US" baseline="0" dirty="0" smtClean="0"/>
              <a:t> drops, the number of available photons with enough energy knock out an neutron increase.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err="1" smtClean="0"/>
              <a:t>Sn</a:t>
            </a:r>
            <a:r>
              <a:rPr lang="en-US" dirty="0" smtClean="0"/>
              <a:t> comes from differentiating the </a:t>
            </a:r>
            <a:r>
              <a:rPr lang="en-US" dirty="0" err="1" smtClean="0"/>
              <a:t>Saha</a:t>
            </a:r>
            <a:r>
              <a:rPr lang="en-US" dirty="0" smtClean="0"/>
              <a:t> equation and rearranging terms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This</a:t>
            </a:r>
            <a:r>
              <a:rPr lang="en-US" baseline="0" dirty="0" smtClean="0"/>
              <a:t> process isn’t a single line. Many assumptions go into each model, even T and </a:t>
            </a:r>
            <a:r>
              <a:rPr lang="en-US" baseline="0" dirty="0" err="1" smtClean="0"/>
              <a:t>n_n</a:t>
            </a:r>
            <a:r>
              <a:rPr lang="en-US" baseline="0" dirty="0" smtClean="0"/>
              <a:t> have a range of possibilities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Sn</a:t>
            </a:r>
            <a:r>
              <a:rPr lang="en-US" baseline="0" dirty="0" smtClean="0"/>
              <a:t> drops, the number of available photons with enough energy knock out an neutron increase.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err="1" smtClean="0"/>
              <a:t>Sn</a:t>
            </a:r>
            <a:r>
              <a:rPr lang="en-US" dirty="0" smtClean="0"/>
              <a:t> comes from differentiating the </a:t>
            </a:r>
            <a:r>
              <a:rPr lang="en-US" dirty="0" err="1" smtClean="0"/>
              <a:t>Saha</a:t>
            </a:r>
            <a:r>
              <a:rPr lang="en-US" dirty="0" smtClean="0"/>
              <a:t> equation and rearranging terms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This</a:t>
            </a:r>
            <a:r>
              <a:rPr lang="en-US" baseline="0" dirty="0" smtClean="0"/>
              <a:t> process isn’t a single line. Many assumptions go into each model, even T and </a:t>
            </a:r>
            <a:r>
              <a:rPr lang="en-US" baseline="0" dirty="0" err="1" smtClean="0"/>
              <a:t>n_n</a:t>
            </a:r>
            <a:r>
              <a:rPr lang="en-US" baseline="0" dirty="0" smtClean="0"/>
              <a:t> have a range of possibilities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Sn</a:t>
            </a:r>
            <a:r>
              <a:rPr lang="en-US" baseline="0" dirty="0" smtClean="0"/>
              <a:t> drops, the number of available photons with enough energy knock out an neutron increase.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err="1" smtClean="0"/>
              <a:t>Sn</a:t>
            </a:r>
            <a:r>
              <a:rPr lang="en-US" dirty="0" smtClean="0"/>
              <a:t> comes from differentiating the </a:t>
            </a:r>
            <a:r>
              <a:rPr lang="en-US" dirty="0" err="1" smtClean="0"/>
              <a:t>Saha</a:t>
            </a:r>
            <a:r>
              <a:rPr lang="en-US" dirty="0" smtClean="0"/>
              <a:t> equation and rearranging terms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This</a:t>
            </a:r>
            <a:r>
              <a:rPr lang="en-US" baseline="0" dirty="0" smtClean="0"/>
              <a:t> process isn’t a single line. Many assumptions go into each model, even T and </a:t>
            </a:r>
            <a:r>
              <a:rPr lang="en-US" baseline="0" dirty="0" err="1" smtClean="0"/>
              <a:t>n_n</a:t>
            </a:r>
            <a:r>
              <a:rPr lang="en-US" baseline="0" dirty="0" smtClean="0"/>
              <a:t> have a range of possibilities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Sn</a:t>
            </a:r>
            <a:r>
              <a:rPr lang="en-US" baseline="0" dirty="0" smtClean="0"/>
              <a:t> drops, the number of available photons with enough energy knock out an neutron increase.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err="1" smtClean="0"/>
              <a:t>Sn</a:t>
            </a:r>
            <a:r>
              <a:rPr lang="en-US" dirty="0" smtClean="0"/>
              <a:t> comes from differentiating the </a:t>
            </a:r>
            <a:r>
              <a:rPr lang="en-US" dirty="0" err="1" smtClean="0"/>
              <a:t>Saha</a:t>
            </a:r>
            <a:r>
              <a:rPr lang="en-US" dirty="0" smtClean="0"/>
              <a:t> equation and rearranging terms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This</a:t>
            </a:r>
            <a:r>
              <a:rPr lang="en-US" baseline="0" dirty="0" smtClean="0"/>
              <a:t> process isn’t a single line. Many assumptions go into each model, even T and </a:t>
            </a:r>
            <a:r>
              <a:rPr lang="en-US" baseline="0" dirty="0" err="1" smtClean="0"/>
              <a:t>n_n</a:t>
            </a:r>
            <a:r>
              <a:rPr lang="en-US" baseline="0" dirty="0" smtClean="0"/>
              <a:t> have a range of possibilities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Walk through the process. Start with Stability and the s-process then move</a:t>
            </a:r>
            <a:r>
              <a:rPr lang="en-US" baseline="0" dirty="0" smtClean="0"/>
              <a:t> towards the r-process.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the path density at the closed shells.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443665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rgbClr val="113F7C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rgbClr val="113F7C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" y="2239963"/>
            <a:ext cx="6076950" cy="655638"/>
          </a:xfrm>
        </p:spPr>
        <p:txBody>
          <a:bodyPr/>
          <a:lstStyle>
            <a:lvl1pPr algn="r">
              <a:buNone/>
              <a:defRPr b="1">
                <a:solidFill>
                  <a:srgbClr val="113F7C"/>
                </a:solidFill>
              </a:defRPr>
            </a:lvl1pPr>
            <a:lvl2pPr algn="r">
              <a:buNone/>
              <a:defRPr sz="2000" b="1">
                <a:solidFill>
                  <a:srgbClr val="6E615D"/>
                </a:solidFill>
              </a:defRPr>
            </a:lvl2pPr>
            <a:lvl3pPr algn="r">
              <a:buNone/>
              <a:defRPr sz="1400" b="1">
                <a:solidFill>
                  <a:srgbClr val="6E615D"/>
                </a:solidFill>
              </a:defRPr>
            </a:lvl3pPr>
            <a:lvl4pPr algn="r">
              <a:buNone/>
              <a:defRPr sz="1100" b="1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100">
                <a:solidFill>
                  <a:srgbClr val="6E615D"/>
                </a:solidFill>
                <a:latin typeface="+mj-lt"/>
              </a:defRPr>
            </a:lvl5pPr>
          </a:lstStyle>
          <a:p>
            <a:pPr lvl="0"/>
            <a:r>
              <a:rPr lang="en-CA" dirty="0" smtClean="0"/>
              <a:t>Presentation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" y="2895600"/>
            <a:ext cx="6076950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4F4946"/>
                </a:solidFill>
              </a:defRPr>
            </a:lvl1pPr>
          </a:lstStyle>
          <a:p>
            <a:pPr lvl="0"/>
            <a:r>
              <a:rPr lang="en-CA"/>
              <a:t>Subtitle, if any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47650" y="3581400"/>
            <a:ext cx="6076950" cy="457200"/>
          </a:xfrm>
        </p:spPr>
        <p:txBody>
          <a:bodyPr/>
          <a:lstStyle>
            <a:lvl1pPr algn="r">
              <a:buNone/>
              <a:defRPr sz="1400" b="1" baseline="0">
                <a:solidFill>
                  <a:srgbClr val="95938E"/>
                </a:solidFill>
              </a:defRPr>
            </a:lvl1pPr>
          </a:lstStyle>
          <a:p>
            <a:pPr lvl="0"/>
            <a:r>
              <a:rPr lang="en-CA"/>
              <a:t>Tagline, if any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4343400"/>
            <a:ext cx="6076950" cy="533400"/>
          </a:xfrm>
        </p:spPr>
        <p:txBody>
          <a:bodyPr/>
          <a:lstStyle>
            <a:lvl1pPr algn="r">
              <a:buNone/>
              <a:defRPr sz="1100" b="1" baseline="0">
                <a:solidFill>
                  <a:srgbClr val="113F7C"/>
                </a:solidFill>
              </a:defRPr>
            </a:lvl1pPr>
          </a:lstStyle>
          <a:p>
            <a:pPr lvl="0"/>
            <a:r>
              <a:rPr lang="en-CA"/>
              <a:t>Name | Position | TRIUMF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028656" y="49530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28656" y="12954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7028656" y="31242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57200" y="6087521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 userDrawn="1"/>
        </p:nvSpPr>
        <p:spPr bwMode="auto">
          <a:xfrm>
            <a:off x="533400" y="6102881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i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Accelerating</a:t>
            </a:r>
            <a:r>
              <a:rPr lang="en-US" sz="600" i="0" baseline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Science for Canada</a:t>
            </a:r>
          </a:p>
          <a:p>
            <a:pPr marL="0" marR="0" indent="0" algn="l" defTabSz="457200" rtl="0" eaLnBrk="1" fontAlgn="base" latinLnBrk="0" hangingPunct="1">
              <a:lnSpc>
                <a:spcPts val="5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Un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accélérateur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de la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démarche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scientifique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canadienne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21111" y="1411111"/>
            <a:ext cx="3654602" cy="46425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5"/>
          </p:nvPr>
        </p:nvSpPr>
        <p:spPr>
          <a:xfrm>
            <a:off x="381000" y="1411111"/>
            <a:ext cx="4629150" cy="464255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A9CC-D407-2C40-A733-1A362103C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457200" y="1495425"/>
            <a:ext cx="8077200" cy="458628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B916-5AC1-644C-AE40-D75B460B9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81000" y="1439863"/>
            <a:ext cx="4797425" cy="4725987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62575" y="1439863"/>
            <a:ext cx="3443288" cy="47259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CCD4-CC97-4D48-A617-7F176D98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0"/>
            <a:ext cx="2325687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948165" y="1140839"/>
            <a:ext cx="2161417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  <a:r>
              <a:rPr lang="en-US" sz="700" dirty="0" smtClean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et 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48166" y="276193"/>
            <a:ext cx="1856911" cy="5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571" y="1985126"/>
            <a:ext cx="6818884" cy="334965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7000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7000" dirty="0" smtClean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6976324" y="2997200"/>
            <a:ext cx="2010775" cy="2337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9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911" y="3414268"/>
            <a:ext cx="80018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060404"/>
            <a:ext cx="1179248" cy="3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8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001" y="4025521"/>
            <a:ext cx="112609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025521"/>
            <a:ext cx="8158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3591" y="3106107"/>
            <a:ext cx="724535" cy="2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RCan-Canada_E.jp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6991995" y="4880210"/>
            <a:ext cx="1997786" cy="234405"/>
          </a:xfrm>
          <a:prstGeom prst="rect">
            <a:avLst/>
          </a:prstGeom>
        </p:spPr>
      </p:pic>
      <p:pic>
        <p:nvPicPr>
          <p:cNvPr id="42" name="Picture 6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615946"/>
            <a:ext cx="1997786" cy="20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"/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414268"/>
            <a:ext cx="10640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66"/>
          <p:cNvGrpSpPr/>
          <p:nvPr userDrawn="1"/>
        </p:nvGrpSpPr>
        <p:grpSpPr>
          <a:xfrm>
            <a:off x="6976324" y="5283983"/>
            <a:ext cx="2010775" cy="1243817"/>
            <a:chOff x="6976324" y="5353833"/>
            <a:chExt cx="2010775" cy="1243817"/>
          </a:xfrm>
        </p:grpSpPr>
        <p:sp>
          <p:nvSpPr>
            <p:cNvPr id="68" name="Rectangle 67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70" name="Picture 69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1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4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75" descr="Nordion_tag_colour.jpg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9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4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5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6"/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3" name="TextBox 82"/>
          <p:cNvSpPr txBox="1"/>
          <p:nvPr userDrawn="1"/>
        </p:nvSpPr>
        <p:spPr>
          <a:xfrm>
            <a:off x="6948166" y="1967449"/>
            <a:ext cx="2113284" cy="95816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b="0" dirty="0" smtClean="0">
                <a:solidFill>
                  <a:schemeClr val="bg1"/>
                </a:solidFill>
              </a:rPr>
              <a:t>TRIUMF: Alberta | British Columbia | Calgary | Carleton | Guelph | Manitoba | 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McGill | McMaster | Montréal | Northern British Columbia </a:t>
            </a:r>
            <a:r>
              <a:rPr lang="en-US" sz="800" b="0" baseline="0" dirty="0" smtClean="0">
                <a:solidFill>
                  <a:schemeClr val="bg1"/>
                </a:solidFill>
              </a:rPr>
              <a:t>| </a:t>
            </a:r>
            <a:r>
              <a:rPr lang="en-US" sz="800" b="0" dirty="0" smtClean="0">
                <a:solidFill>
                  <a:schemeClr val="bg1"/>
                </a:solidFill>
              </a:rPr>
              <a:t>Queen’s | Regina |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Saint Mary’s | Simon Fraser | Toronto | Victoria | Western |</a:t>
            </a:r>
            <a:r>
              <a:rPr lang="en-US" sz="800" b="0" baseline="0" dirty="0" smtClean="0">
                <a:solidFill>
                  <a:schemeClr val="bg1"/>
                </a:solidFill>
              </a:rPr>
              <a:t> </a:t>
            </a:r>
            <a:r>
              <a:rPr lang="en-US" sz="800" b="0" dirty="0" smtClean="0">
                <a:solidFill>
                  <a:schemeClr val="bg1"/>
                </a:solidFill>
              </a:rPr>
              <a:t>Winnipeg | York </a:t>
            </a:r>
            <a:endParaRPr lang="en-US" sz="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571" y="2235078"/>
            <a:ext cx="6818884" cy="23495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6200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Merci!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6976324" y="2997200"/>
            <a:ext cx="2010775" cy="26381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911" y="3414268"/>
            <a:ext cx="80018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060404"/>
            <a:ext cx="1179248" cy="3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001" y="4025521"/>
            <a:ext cx="112609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025521"/>
            <a:ext cx="8158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3591" y="3106107"/>
            <a:ext cx="724535" cy="2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NRCan-Canada_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6991995" y="4880210"/>
            <a:ext cx="1997786" cy="234405"/>
          </a:xfrm>
          <a:prstGeom prst="rect">
            <a:avLst/>
          </a:prstGeom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615946"/>
            <a:ext cx="1997786" cy="20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414268"/>
            <a:ext cx="10640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35"/>
          <p:cNvGrpSpPr/>
          <p:nvPr userDrawn="1"/>
        </p:nvGrpSpPr>
        <p:grpSpPr>
          <a:xfrm>
            <a:off x="6976324" y="5283983"/>
            <a:ext cx="2010775" cy="1243817"/>
            <a:chOff x="6976324" y="5353833"/>
            <a:chExt cx="2010775" cy="1243817"/>
          </a:xfrm>
        </p:grpSpPr>
        <p:sp>
          <p:nvSpPr>
            <p:cNvPr id="34" name="Rectangle 33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53" name="Picture 52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7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58" descr="Nordion_tag_colour.jpg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4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5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6"/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6" name="TextBox 65"/>
          <p:cNvSpPr txBox="1"/>
          <p:nvPr/>
        </p:nvSpPr>
        <p:spPr>
          <a:xfrm>
            <a:off x="6948166" y="1798767"/>
            <a:ext cx="2043434" cy="95816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b="0" dirty="0" smtClean="0">
                <a:solidFill>
                  <a:schemeClr val="bg1"/>
                </a:solidFill>
              </a:rPr>
              <a:t>TRIUMF: Alberta | British Columbia | Calgary | Carleton | Guelph | Manitoba | 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McGill | McMaster | Montréal | Northern British Columbia </a:t>
            </a:r>
            <a:r>
              <a:rPr lang="en-US" sz="800" b="0" baseline="0" dirty="0" smtClean="0">
                <a:solidFill>
                  <a:schemeClr val="bg1"/>
                </a:solidFill>
              </a:rPr>
              <a:t>| </a:t>
            </a:r>
            <a:r>
              <a:rPr lang="en-US" sz="800" b="0" dirty="0" smtClean="0">
                <a:solidFill>
                  <a:schemeClr val="bg1"/>
                </a:solidFill>
              </a:rPr>
              <a:t>Queen’s | Regina |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Saint Mary’s | Simon Fraser | Toronto | Victoria | Western | Winnipeg | York 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-1" y="4810499"/>
            <a:ext cx="681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113F7C"/>
                </a:solidFill>
                <a:latin typeface="Myriad Pro"/>
                <a:cs typeface="Myriad Pro"/>
              </a:rPr>
              <a:t>Questions?</a:t>
            </a:r>
            <a:endParaRPr lang="en-US" sz="3600" dirty="0">
              <a:solidFill>
                <a:srgbClr val="113F7C"/>
              </a:solidFill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572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Oct 7, 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SFU Nuclear Chemistry - Mass1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A227C2-4196-418D-8FB5-02E3E6165C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288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Oct 7, 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SFU Nuclear Chemistry - Mass1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B09099-DC75-47EE-8760-4D0ADDAB2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279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Oct 7, 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SFU Nuclear Chemistry - Mass1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2FCEB9-E7B8-4818-B6D0-2E9C555A5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7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D6E3-EA9D-E741-9881-B35FD4502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15247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RIUMF_logo_grey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099" y="67606"/>
            <a:ext cx="1102360" cy="30226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54051" y="603778"/>
            <a:ext cx="7835899" cy="5650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070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C25A-5506-FD4F-B37D-9145376A3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4D01-0053-A943-B22B-53B005C7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2733-F38B-6A49-BC10-73E8D4B90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86354"/>
            <a:ext cx="5111750" cy="49398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404"/>
            <a:ext cx="3008313" cy="37777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1CA4-6432-C847-B056-BB428797E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89413"/>
            <a:ext cx="5486400" cy="3038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DE00-3A65-8A49-9448-F76943956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6999"/>
            <a:ext cx="8229600" cy="6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9" y="6396038"/>
            <a:ext cx="7992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smtClean="0"/>
              <a:t>Oct 7, 2015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08186" y="6400800"/>
            <a:ext cx="467841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smtClean="0"/>
              <a:t>SFU Nuclear Chemistry - Mass1</a:t>
            </a:r>
            <a:endParaRPr 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7250" y="6400800"/>
            <a:ext cx="1439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6A860FD2-16CC-AD45-96AE-CBD078A1C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400800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7113" y="6400800"/>
            <a:ext cx="39687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2" r:id="rId3"/>
    <p:sldLayoutId id="2147483943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5" r:id="rId13"/>
    <p:sldLayoutId id="2147483946" r:id="rId14"/>
    <p:sldLayoutId id="2147483947" r:id="rId15"/>
    <p:sldLayoutId id="2147483948" r:id="rId16"/>
    <p:sldLayoutId id="2147483949" r:id="rId17"/>
    <p:sldLayoutId id="2147483950" r:id="rId18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ts val="3040"/>
        </a:lnSpc>
        <a:spcBef>
          <a:spcPct val="0"/>
        </a:spcBef>
        <a:spcAft>
          <a:spcPct val="0"/>
        </a:spcAft>
        <a:defRPr sz="3200" b="1" kern="0" spc="0">
          <a:solidFill>
            <a:srgbClr val="113F7C"/>
          </a:solidFill>
          <a:latin typeface="Myriad Pro"/>
          <a:ea typeface="ＭＳ Ｐゴシック" pitchFamily="-109" charset="-128"/>
          <a:cs typeface="Myriad Pro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13F7C"/>
          </a:solidFill>
          <a:latin typeface="Myriad Pro"/>
          <a:ea typeface="ＭＳ Ｐゴシック" pitchFamily="-109" charset="-128"/>
          <a:cs typeface="Myriad Pro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>
          <a:solidFill>
            <a:srgbClr val="4F4946"/>
          </a:solidFill>
          <a:latin typeface="+mj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600">
          <a:solidFill>
            <a:srgbClr val="4F4946"/>
          </a:solidFill>
          <a:latin typeface="+mj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Mass Measurements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Lecture 1 – October 7, 2015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D. Lascar | Postdoctoral Fellow | TRIUMF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028656" y="4572000"/>
            <a:ext cx="1905000" cy="1676400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7028656" y="914400"/>
            <a:ext cx="1905000" cy="16764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28656" y="2743200"/>
            <a:ext cx="1905000" cy="1676400"/>
          </a:xfrm>
        </p:spPr>
      </p:sp>
    </p:spTree>
    <p:extLst>
      <p:ext uri="{BB962C8B-B14F-4D97-AF65-F5344CB8AC3E}">
        <p14:creationId xmlns:p14="http://schemas.microsoft.com/office/powerpoint/2010/main" val="308643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Nuclear Astrophysics</a:t>
            </a:r>
            <a:endParaRPr lang="en-US" alt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5" y="982976"/>
            <a:ext cx="7935913" cy="4727263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Big Bang</a:t>
            </a:r>
          </a:p>
          <a:p>
            <a:pPr lvl="1"/>
            <a:r>
              <a:rPr lang="en-US" altLang="en-US" sz="2000" baseline="30000" dirty="0"/>
              <a:t>1</a:t>
            </a:r>
            <a:r>
              <a:rPr lang="en-US" altLang="en-US" sz="2000" dirty="0"/>
              <a:t>H, 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H, 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He, </a:t>
            </a:r>
            <a:r>
              <a:rPr lang="en-US" altLang="en-US" sz="2000" baseline="30000" dirty="0"/>
              <a:t>4</a:t>
            </a:r>
            <a:r>
              <a:rPr lang="en-US" altLang="en-US" sz="2000" dirty="0"/>
              <a:t>He, </a:t>
            </a:r>
            <a:r>
              <a:rPr lang="en-US" altLang="en-US" sz="2000" baseline="30000" dirty="0"/>
              <a:t>6</a:t>
            </a:r>
            <a:r>
              <a:rPr lang="en-US" altLang="en-US" sz="2000" dirty="0"/>
              <a:t>Li, </a:t>
            </a:r>
            <a:r>
              <a:rPr lang="en-US" altLang="en-US" sz="2000" baseline="30000" dirty="0"/>
              <a:t>7</a:t>
            </a:r>
            <a:r>
              <a:rPr lang="en-US" altLang="en-US" sz="2000" dirty="0"/>
              <a:t>Li</a:t>
            </a:r>
          </a:p>
          <a:p>
            <a:r>
              <a:rPr lang="en-US" altLang="en-US" sz="2400" dirty="0"/>
              <a:t>Cosmic Ray Spallation (interstellar medium)</a:t>
            </a:r>
          </a:p>
          <a:p>
            <a:pPr lvl="1"/>
            <a:r>
              <a:rPr lang="en-US" altLang="en-US" sz="2000" dirty="0"/>
              <a:t>Many elements, including most Li, Be, B</a:t>
            </a:r>
          </a:p>
          <a:p>
            <a:r>
              <a:rPr lang="en-US" altLang="en-US" sz="2400" dirty="0"/>
              <a:t>Stellar Burning</a:t>
            </a:r>
          </a:p>
          <a:p>
            <a:pPr lvl="1"/>
            <a:r>
              <a:rPr lang="en-US" altLang="en-US" sz="2000" dirty="0"/>
              <a:t>Up to </a:t>
            </a:r>
            <a:r>
              <a:rPr lang="en-US" altLang="en-US" sz="2000" baseline="30000" dirty="0"/>
              <a:t>56</a:t>
            </a:r>
            <a:r>
              <a:rPr lang="en-US" altLang="en-US" sz="2000" dirty="0"/>
              <a:t>Fe</a:t>
            </a:r>
          </a:p>
          <a:p>
            <a:r>
              <a:rPr lang="en-US" altLang="en-US" sz="2400" dirty="0"/>
              <a:t>p Process (core-collapse supernovae)</a:t>
            </a:r>
          </a:p>
          <a:p>
            <a:pPr lvl="1"/>
            <a:r>
              <a:rPr lang="en-US" altLang="en-US" sz="2000" dirty="0"/>
              <a:t>Some heavy elements</a:t>
            </a:r>
          </a:p>
          <a:p>
            <a:r>
              <a:rPr lang="en-US" altLang="en-US" sz="2400" dirty="0" err="1"/>
              <a:t>rp</a:t>
            </a:r>
            <a:r>
              <a:rPr lang="en-US" altLang="en-US" sz="2400" dirty="0"/>
              <a:t>/</a:t>
            </a:r>
            <a:r>
              <a:rPr lang="el-GR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ν</a:t>
            </a:r>
            <a:r>
              <a:rPr lang="en-US" altLang="en-US" sz="2400" dirty="0"/>
              <a:t>p Process (x-ray bursts)</a:t>
            </a:r>
          </a:p>
          <a:p>
            <a:r>
              <a:rPr lang="en-US" altLang="en-US" sz="2400" dirty="0"/>
              <a:t>s Process (AGB stars)</a:t>
            </a:r>
          </a:p>
          <a:p>
            <a:pPr lvl="1"/>
            <a:r>
              <a:rPr lang="en-US" altLang="en-US" sz="2000" dirty="0"/>
              <a:t>Heavy elements up to A=208 (half of all heavy nuclei)</a:t>
            </a:r>
          </a:p>
          <a:p>
            <a:r>
              <a:rPr lang="en-US" altLang="en-US" sz="2400" dirty="0"/>
              <a:t>r Process (??)</a:t>
            </a:r>
          </a:p>
          <a:p>
            <a:pPr lvl="1"/>
            <a:r>
              <a:rPr lang="en-US" altLang="en-US" sz="2000" dirty="0"/>
              <a:t>Heavy elements A&gt;56 (the other half)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465" y="3432120"/>
            <a:ext cx="1616149" cy="210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separation energy and mass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775842"/>
              </p:ext>
            </p:extLst>
          </p:nvPr>
        </p:nvGraphicFramePr>
        <p:xfrm>
          <a:off x="709613" y="2371342"/>
          <a:ext cx="772477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3" imgW="2184400" imgH="228600" progId="Equation.3">
                  <p:embed/>
                </p:oleObj>
              </mc:Choice>
              <mc:Fallback>
                <p:oleObj name="Equation" r:id="rId3" imgW="218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2371342"/>
                        <a:ext cx="7724775" cy="80803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4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 smtClean="0"/>
              <a:t>The Astrophysical </a:t>
            </a:r>
            <a:r>
              <a:rPr lang="en-US" sz="3800" i="1" dirty="0" smtClean="0"/>
              <a:t>R</a:t>
            </a:r>
            <a:r>
              <a:rPr lang="en-US" sz="3800" dirty="0" smtClean="0"/>
              <a:t>-Process</a:t>
            </a:r>
            <a:endParaRPr lang="en-US" sz="3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Oct 7, 2015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SFU Nuclear Chemistry - Mass1</a:t>
            </a:r>
            <a:endParaRPr lang="en-US" alt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46C8-9893-4F0D-96CE-D0A3665AAC6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77938"/>
            <a:ext cx="8686800" cy="2684462"/>
          </a:xfrm>
        </p:spPr>
        <p:txBody>
          <a:bodyPr/>
          <a:lstStyle/>
          <a:p>
            <a:pPr marL="323850" indent="-304800"/>
            <a:r>
              <a:rPr lang="en-US" sz="2100" b="1" dirty="0" smtClean="0">
                <a:solidFill>
                  <a:srgbClr val="5C0426"/>
                </a:solidFill>
              </a:rPr>
              <a:t>Temperatures are very high (T~10</a:t>
            </a:r>
            <a:r>
              <a:rPr lang="en-US" sz="2100" b="1" baseline="30000" dirty="0" smtClean="0">
                <a:solidFill>
                  <a:srgbClr val="5C0426"/>
                </a:solidFill>
              </a:rPr>
              <a:t>9</a:t>
            </a:r>
            <a:r>
              <a:rPr lang="en-US" sz="2100" b="1" dirty="0" smtClean="0">
                <a:solidFill>
                  <a:srgbClr val="5C0426"/>
                </a:solidFill>
              </a:rPr>
              <a:t>K)</a:t>
            </a:r>
          </a:p>
          <a:p>
            <a:pPr marL="323850" indent="-304800"/>
            <a:r>
              <a:rPr lang="en-US" sz="2100" b="1" dirty="0" smtClean="0">
                <a:solidFill>
                  <a:srgbClr val="5C0426"/>
                </a:solidFill>
              </a:rPr>
              <a:t>Neutron densities are very high (</a:t>
            </a:r>
            <a:r>
              <a:rPr lang="en-US" sz="2100" b="1" dirty="0" err="1" smtClean="0">
                <a:solidFill>
                  <a:srgbClr val="5C0426"/>
                </a:solidFill>
              </a:rPr>
              <a:t>n</a:t>
            </a:r>
            <a:r>
              <a:rPr lang="en-US" sz="2100" b="1" baseline="-25000" dirty="0" err="1" smtClean="0">
                <a:solidFill>
                  <a:srgbClr val="5C0426"/>
                </a:solidFill>
              </a:rPr>
              <a:t>n</a:t>
            </a:r>
            <a:r>
              <a:rPr lang="en-US" sz="2100" b="1" dirty="0" smtClean="0">
                <a:solidFill>
                  <a:srgbClr val="5C0426"/>
                </a:solidFill>
              </a:rPr>
              <a:t> &gt; 10</a:t>
            </a:r>
            <a:r>
              <a:rPr lang="en-US" sz="2100" b="1" baseline="30000" dirty="0" smtClean="0">
                <a:solidFill>
                  <a:srgbClr val="5C0426"/>
                </a:solidFill>
              </a:rPr>
              <a:t>20</a:t>
            </a:r>
            <a:r>
              <a:rPr lang="en-US" sz="2100" b="1" dirty="0" smtClean="0">
                <a:solidFill>
                  <a:srgbClr val="5C0426"/>
                </a:solidFill>
              </a:rPr>
              <a:t> cm</a:t>
            </a:r>
            <a:r>
              <a:rPr lang="en-US" sz="2100" b="1" baseline="30000" dirty="0" smtClean="0">
                <a:solidFill>
                  <a:srgbClr val="5C0426"/>
                </a:solidFill>
              </a:rPr>
              <a:t>-3</a:t>
            </a:r>
            <a:r>
              <a:rPr lang="en-US" sz="2100" b="1" dirty="0" smtClean="0">
                <a:solidFill>
                  <a:srgbClr val="5C0426"/>
                </a:solidFill>
              </a:rPr>
              <a:t>)</a:t>
            </a:r>
          </a:p>
          <a:p>
            <a:pPr marL="304800" indent="-304800"/>
            <a:r>
              <a:rPr lang="en-US" sz="2100" b="1" dirty="0" smtClean="0">
                <a:solidFill>
                  <a:srgbClr val="5C0426"/>
                </a:solidFill>
              </a:rPr>
              <a:t>(</a:t>
            </a:r>
            <a:r>
              <a:rPr lang="en-US" sz="2100" b="1" dirty="0" err="1" smtClean="0">
                <a:solidFill>
                  <a:srgbClr val="5C0426"/>
                </a:solidFill>
              </a:rPr>
              <a:t>n,</a:t>
            </a:r>
            <a:r>
              <a:rPr lang="en-US" sz="2100" b="1" dirty="0" err="1" smtClean="0">
                <a:solidFill>
                  <a:srgbClr val="5C0426"/>
                </a:solidFill>
                <a:latin typeface="Symbol" pitchFamily="18" charset="2"/>
              </a:rPr>
              <a:t>g</a:t>
            </a:r>
            <a:r>
              <a:rPr lang="en-US" sz="2100" b="1" dirty="0" smtClean="0">
                <a:solidFill>
                  <a:srgbClr val="5C0426"/>
                </a:solidFill>
              </a:rPr>
              <a:t>) rate is high ( &lt; 1 </a:t>
            </a:r>
            <a:r>
              <a:rPr lang="en-US" sz="2100" b="1" dirty="0" err="1" smtClean="0">
                <a:solidFill>
                  <a:srgbClr val="5C0426"/>
                </a:solidFill>
                <a:latin typeface="Symbol" pitchFamily="18" charset="2"/>
              </a:rPr>
              <a:t>m</a:t>
            </a:r>
            <a:r>
              <a:rPr lang="en-US" sz="2100" b="1" dirty="0" err="1" smtClean="0">
                <a:solidFill>
                  <a:srgbClr val="5C0426"/>
                </a:solidFill>
              </a:rPr>
              <a:t>s</a:t>
            </a:r>
            <a:r>
              <a:rPr lang="en-US" sz="2100" b="1" dirty="0" smtClean="0">
                <a:solidFill>
                  <a:srgbClr val="5C0426"/>
                </a:solidFill>
              </a:rPr>
              <a:t>/capture )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30175" y="4189413"/>
            <a:ext cx="8778875" cy="2192337"/>
            <a:chOff x="82" y="2627"/>
            <a:chExt cx="5530" cy="1381"/>
          </a:xfrm>
        </p:grpSpPr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622" y="2922"/>
              <a:ext cx="46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Line 11"/>
            <p:cNvSpPr>
              <a:spLocks noChangeShapeType="1"/>
            </p:cNvSpPr>
            <p:nvPr/>
          </p:nvSpPr>
          <p:spPr bwMode="auto">
            <a:xfrm>
              <a:off x="1086" y="3147"/>
              <a:ext cx="3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Rectangle 14"/>
            <p:cNvSpPr>
              <a:spLocks noChangeArrowheads="1"/>
            </p:cNvSpPr>
            <p:nvPr/>
          </p:nvSpPr>
          <p:spPr bwMode="auto">
            <a:xfrm>
              <a:off x="1454" y="2927"/>
              <a:ext cx="46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>
              <a:off x="1918" y="3165"/>
              <a:ext cx="3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1" name="Rectangle 19"/>
            <p:cNvSpPr>
              <a:spLocks noChangeArrowheads="1"/>
            </p:cNvSpPr>
            <p:nvPr/>
          </p:nvSpPr>
          <p:spPr bwMode="auto">
            <a:xfrm>
              <a:off x="2285" y="2929"/>
              <a:ext cx="463" cy="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5" name="Rectangle 23"/>
            <p:cNvSpPr>
              <a:spLocks noChangeArrowheads="1"/>
            </p:cNvSpPr>
            <p:nvPr/>
          </p:nvSpPr>
          <p:spPr bwMode="auto">
            <a:xfrm>
              <a:off x="3117" y="2934"/>
              <a:ext cx="463" cy="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6" name="Line 24"/>
            <p:cNvSpPr>
              <a:spLocks noChangeShapeType="1"/>
            </p:cNvSpPr>
            <p:nvPr/>
          </p:nvSpPr>
          <p:spPr bwMode="auto">
            <a:xfrm>
              <a:off x="3581" y="3168"/>
              <a:ext cx="3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0" name="Rectangle 28"/>
            <p:cNvSpPr>
              <a:spLocks noChangeArrowheads="1"/>
            </p:cNvSpPr>
            <p:nvPr/>
          </p:nvSpPr>
          <p:spPr bwMode="auto">
            <a:xfrm>
              <a:off x="3946" y="2922"/>
              <a:ext cx="46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1" name="Line 29"/>
            <p:cNvSpPr>
              <a:spLocks noChangeShapeType="1"/>
            </p:cNvSpPr>
            <p:nvPr/>
          </p:nvSpPr>
          <p:spPr bwMode="auto">
            <a:xfrm>
              <a:off x="4410" y="3160"/>
              <a:ext cx="3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4" name="Rectangle 32"/>
            <p:cNvSpPr>
              <a:spLocks noChangeArrowheads="1"/>
            </p:cNvSpPr>
            <p:nvPr/>
          </p:nvSpPr>
          <p:spPr bwMode="auto">
            <a:xfrm>
              <a:off x="4778" y="2927"/>
              <a:ext cx="46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5" name="Line 33"/>
            <p:cNvSpPr>
              <a:spLocks noChangeShapeType="1"/>
            </p:cNvSpPr>
            <p:nvPr/>
          </p:nvSpPr>
          <p:spPr bwMode="auto">
            <a:xfrm>
              <a:off x="5242" y="3165"/>
              <a:ext cx="3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9" name="Line 37"/>
            <p:cNvSpPr>
              <a:spLocks noChangeShapeType="1"/>
            </p:cNvSpPr>
            <p:nvPr/>
          </p:nvSpPr>
          <p:spPr bwMode="auto">
            <a:xfrm flipV="1">
              <a:off x="331" y="2627"/>
              <a:ext cx="0" cy="10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0" name="Line 38"/>
            <p:cNvSpPr>
              <a:spLocks noChangeShapeType="1"/>
            </p:cNvSpPr>
            <p:nvPr/>
          </p:nvSpPr>
          <p:spPr bwMode="auto">
            <a:xfrm>
              <a:off x="331" y="3661"/>
              <a:ext cx="1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1" name="Text Box 39"/>
            <p:cNvSpPr txBox="1">
              <a:spLocks noChangeArrowheads="1"/>
            </p:cNvSpPr>
            <p:nvPr/>
          </p:nvSpPr>
          <p:spPr bwMode="auto">
            <a:xfrm>
              <a:off x="82" y="2917"/>
              <a:ext cx="2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Z</a:t>
              </a:r>
            </a:p>
          </p:txBody>
        </p:sp>
        <p:sp>
          <p:nvSpPr>
            <p:cNvPr id="44072" name="Text Box 40"/>
            <p:cNvSpPr txBox="1">
              <a:spLocks noChangeArrowheads="1"/>
            </p:cNvSpPr>
            <p:nvPr/>
          </p:nvSpPr>
          <p:spPr bwMode="auto">
            <a:xfrm rot="-11402">
              <a:off x="934" y="3681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N</a:t>
              </a:r>
            </a:p>
          </p:txBody>
        </p:sp>
        <p:sp>
          <p:nvSpPr>
            <p:cNvPr id="44073" name="Text Box 41"/>
            <p:cNvSpPr txBox="1">
              <a:spLocks noChangeArrowheads="1"/>
            </p:cNvSpPr>
            <p:nvPr/>
          </p:nvSpPr>
          <p:spPr bwMode="auto">
            <a:xfrm>
              <a:off x="2671" y="2747"/>
              <a:ext cx="46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/>
                <a:t>…</a:t>
              </a:r>
            </a:p>
          </p:txBody>
        </p:sp>
      </p:grpSp>
      <p:grpSp>
        <p:nvGrpSpPr>
          <p:cNvPr id="23" name="Equilibrium" hidden="1"/>
          <p:cNvGrpSpPr>
            <a:grpSpLocks/>
          </p:cNvGrpSpPr>
          <p:nvPr/>
        </p:nvGrpSpPr>
        <p:grpSpPr bwMode="auto">
          <a:xfrm>
            <a:off x="457200" y="3868472"/>
            <a:ext cx="8451849" cy="2185988"/>
            <a:chOff x="561" y="762"/>
            <a:chExt cx="5324" cy="1377"/>
          </a:xfrm>
        </p:grpSpPr>
        <p:pic>
          <p:nvPicPr>
            <p:cNvPr id="24" name="Picture 5" descr="r_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1" y="762"/>
              <a:ext cx="4289" cy="1161"/>
            </a:xfrm>
            <a:prstGeom prst="rect">
              <a:avLst/>
            </a:prstGeom>
            <a:noFill/>
          </p:spPr>
        </p:pic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3249" y="1906"/>
              <a:ext cx="26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>
                  <a:solidFill>
                    <a:schemeClr val="tx2"/>
                  </a:solidFill>
                </a:rPr>
                <a:t>[A. Champagne, RIA Summer School ‘06</a:t>
              </a:r>
              <a:r>
                <a:rPr lang="en-US" sz="1800" dirty="0">
                  <a:solidFill>
                    <a:schemeClr val="tx2"/>
                  </a:solidFill>
                </a:rPr>
                <a:t>]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72705" name="Sn" hidden="1"/>
          <p:cNvGraphicFramePr>
            <a:graphicFrameLocks noChangeAspect="1"/>
          </p:cNvGraphicFramePr>
          <p:nvPr/>
        </p:nvGraphicFramePr>
        <p:xfrm>
          <a:off x="858044" y="4092575"/>
          <a:ext cx="7427912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5" imgW="2209680" imgH="533160" progId="Equation.3">
                  <p:embed/>
                </p:oleObj>
              </mc:Choice>
              <mc:Fallback>
                <p:oleObj name="Equation" r:id="rId5" imgW="22096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4" y="4092575"/>
                        <a:ext cx="7427912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6" name="Saha" hidden="1"/>
          <p:cNvGraphicFramePr>
            <a:graphicFrameLocks noChangeAspect="1"/>
          </p:cNvGraphicFramePr>
          <p:nvPr/>
        </p:nvGraphicFramePr>
        <p:xfrm>
          <a:off x="469900" y="4168775"/>
          <a:ext cx="8204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7" imgW="4101840" imgH="533160" progId="Equation.3">
                  <p:embed/>
                </p:oleObj>
              </mc:Choice>
              <mc:Fallback>
                <p:oleObj name="Equation" r:id="rId7" imgW="41018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4168775"/>
                        <a:ext cx="82042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 hidden="1"/>
          <p:cNvGrpSpPr/>
          <p:nvPr/>
        </p:nvGrpSpPr>
        <p:grpSpPr>
          <a:xfrm>
            <a:off x="6629400" y="2590800"/>
            <a:ext cx="2514600" cy="2552700"/>
            <a:chOff x="6629400" y="2590800"/>
            <a:chExt cx="2514600" cy="2552700"/>
          </a:xfrm>
        </p:grpSpPr>
        <p:sp>
          <p:nvSpPr>
            <p:cNvPr id="28" name="TextBox 27" hidden="1"/>
            <p:cNvSpPr txBox="1"/>
            <p:nvPr/>
          </p:nvSpPr>
          <p:spPr>
            <a:xfrm>
              <a:off x="6629400" y="2590800"/>
              <a:ext cx="2514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5C0426"/>
                  </a:solidFill>
                </a:rPr>
                <a:t>For the conditions above</a:t>
              </a:r>
              <a:endParaRPr lang="en-US" sz="2800" b="1" dirty="0">
                <a:solidFill>
                  <a:srgbClr val="5C0426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648450" y="4381500"/>
              <a:ext cx="1524000" cy="762000"/>
            </a:xfrm>
            <a:prstGeom prst="ellipse">
              <a:avLst/>
            </a:prstGeom>
            <a:noFill/>
            <a:ln w="28575" cap="flat" cmpd="sng" algn="ctr">
              <a:solidFill>
                <a:srgbClr val="5C042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31" name="Straight Arrow Connector 30" hidden="1"/>
            <p:cNvCxnSpPr>
              <a:endCxn id="29" idx="0"/>
            </p:cNvCxnSpPr>
            <p:nvPr/>
          </p:nvCxnSpPr>
          <p:spPr bwMode="auto">
            <a:xfrm>
              <a:off x="7162800" y="3886200"/>
              <a:ext cx="247650" cy="495300"/>
            </a:xfrm>
            <a:prstGeom prst="straightConnector1">
              <a:avLst/>
            </a:prstGeom>
            <a:noFill/>
            <a:ln w="38100" cap="flat" cmpd="sng" algn="ctr">
              <a:solidFill>
                <a:srgbClr val="5C042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3" name="Rectangle 32" hidden="1"/>
          <p:cNvSpPr/>
          <p:nvPr/>
        </p:nvSpPr>
        <p:spPr bwMode="auto">
          <a:xfrm>
            <a:off x="6324600" y="4343400"/>
            <a:ext cx="20574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Date Placeholder 7" hidden="1"/>
          <p:cNvSpPr txBox="1">
            <a:spLocks/>
          </p:cNvSpPr>
          <p:nvPr/>
        </p:nvSpPr>
        <p:spPr bwMode="auto">
          <a:xfrm>
            <a:off x="7315200" y="64960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10/12/2012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9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 smtClean="0"/>
              <a:t>The Astrophysical </a:t>
            </a:r>
            <a:r>
              <a:rPr lang="en-US" sz="3800" i="1" dirty="0" smtClean="0"/>
              <a:t>R</a:t>
            </a:r>
            <a:r>
              <a:rPr lang="en-US" sz="3800" dirty="0" smtClean="0"/>
              <a:t>-Process</a:t>
            </a:r>
            <a:endParaRPr lang="en-US" sz="3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Oct 7, 2015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SFU Nuclear Chemistry - Mass1</a:t>
            </a:r>
            <a:endParaRPr lang="en-US" alt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46C8-9893-4F0D-96CE-D0A3665AAC6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77938"/>
            <a:ext cx="8686800" cy="2684462"/>
          </a:xfrm>
        </p:spPr>
        <p:txBody>
          <a:bodyPr/>
          <a:lstStyle/>
          <a:p>
            <a:pPr marL="323850" indent="-304800"/>
            <a:r>
              <a:rPr lang="en-US" sz="2100" b="1" dirty="0" smtClean="0">
                <a:solidFill>
                  <a:srgbClr val="5C0426"/>
                </a:solidFill>
              </a:rPr>
              <a:t>Temperatures are very high (T~10</a:t>
            </a:r>
            <a:r>
              <a:rPr lang="en-US" sz="2100" b="1" baseline="30000" dirty="0" smtClean="0">
                <a:solidFill>
                  <a:srgbClr val="5C0426"/>
                </a:solidFill>
              </a:rPr>
              <a:t>9</a:t>
            </a:r>
            <a:r>
              <a:rPr lang="en-US" sz="2100" b="1" dirty="0" smtClean="0">
                <a:solidFill>
                  <a:srgbClr val="5C0426"/>
                </a:solidFill>
              </a:rPr>
              <a:t>K)</a:t>
            </a:r>
          </a:p>
          <a:p>
            <a:pPr marL="323850" indent="-304800"/>
            <a:r>
              <a:rPr lang="en-US" sz="2100" b="1" dirty="0" smtClean="0">
                <a:solidFill>
                  <a:srgbClr val="5C0426"/>
                </a:solidFill>
              </a:rPr>
              <a:t>Neutron densities are very high (</a:t>
            </a:r>
            <a:r>
              <a:rPr lang="en-US" sz="2100" b="1" dirty="0" err="1" smtClean="0">
                <a:solidFill>
                  <a:srgbClr val="5C0426"/>
                </a:solidFill>
              </a:rPr>
              <a:t>n</a:t>
            </a:r>
            <a:r>
              <a:rPr lang="en-US" sz="2100" b="1" baseline="-25000" dirty="0" err="1" smtClean="0">
                <a:solidFill>
                  <a:srgbClr val="5C0426"/>
                </a:solidFill>
              </a:rPr>
              <a:t>n</a:t>
            </a:r>
            <a:r>
              <a:rPr lang="en-US" sz="2100" b="1" dirty="0" smtClean="0">
                <a:solidFill>
                  <a:srgbClr val="5C0426"/>
                </a:solidFill>
              </a:rPr>
              <a:t> &gt; 10</a:t>
            </a:r>
            <a:r>
              <a:rPr lang="en-US" sz="2100" b="1" baseline="30000" dirty="0" smtClean="0">
                <a:solidFill>
                  <a:srgbClr val="5C0426"/>
                </a:solidFill>
              </a:rPr>
              <a:t>20</a:t>
            </a:r>
            <a:r>
              <a:rPr lang="en-US" sz="2100" b="1" dirty="0" smtClean="0">
                <a:solidFill>
                  <a:srgbClr val="5C0426"/>
                </a:solidFill>
              </a:rPr>
              <a:t> cm</a:t>
            </a:r>
            <a:r>
              <a:rPr lang="en-US" sz="2100" b="1" baseline="30000" dirty="0" smtClean="0">
                <a:solidFill>
                  <a:srgbClr val="5C0426"/>
                </a:solidFill>
              </a:rPr>
              <a:t>-3</a:t>
            </a:r>
            <a:r>
              <a:rPr lang="en-US" sz="2100" b="1" dirty="0" smtClean="0">
                <a:solidFill>
                  <a:srgbClr val="5C0426"/>
                </a:solidFill>
              </a:rPr>
              <a:t>)</a:t>
            </a:r>
          </a:p>
          <a:p>
            <a:pPr marL="304800" indent="-304800"/>
            <a:r>
              <a:rPr lang="en-US" sz="2100" b="1" dirty="0" smtClean="0">
                <a:solidFill>
                  <a:srgbClr val="5C0426"/>
                </a:solidFill>
              </a:rPr>
              <a:t>(</a:t>
            </a:r>
            <a:r>
              <a:rPr lang="en-US" sz="2100" b="1" dirty="0" err="1" smtClean="0">
                <a:solidFill>
                  <a:srgbClr val="5C0426"/>
                </a:solidFill>
              </a:rPr>
              <a:t>n,</a:t>
            </a:r>
            <a:r>
              <a:rPr lang="en-US" sz="2100" b="1" dirty="0" err="1" smtClean="0">
                <a:solidFill>
                  <a:srgbClr val="5C0426"/>
                </a:solidFill>
                <a:latin typeface="Symbol" pitchFamily="18" charset="2"/>
              </a:rPr>
              <a:t>g</a:t>
            </a:r>
            <a:r>
              <a:rPr lang="en-US" sz="2100" b="1" dirty="0" smtClean="0">
                <a:solidFill>
                  <a:srgbClr val="5C0426"/>
                </a:solidFill>
              </a:rPr>
              <a:t>) rate is high ( &lt; 1 </a:t>
            </a:r>
            <a:r>
              <a:rPr lang="en-US" sz="2100" b="1" dirty="0" smtClean="0">
                <a:solidFill>
                  <a:srgbClr val="5C0426"/>
                </a:solidFill>
                <a:latin typeface="Symbol" pitchFamily="18" charset="2"/>
              </a:rPr>
              <a:t>m</a:t>
            </a:r>
            <a:r>
              <a:rPr lang="en-US" sz="2100" b="1" dirty="0" smtClean="0">
                <a:solidFill>
                  <a:srgbClr val="5C0426"/>
                </a:solidFill>
              </a:rPr>
              <a:t>s/capture )</a:t>
            </a:r>
          </a:p>
          <a:p>
            <a:pPr marL="304800" indent="-304800"/>
            <a:r>
              <a:rPr lang="en-US" sz="2100" b="1" dirty="0" smtClean="0">
                <a:solidFill>
                  <a:srgbClr val="5C0426"/>
                </a:solidFill>
              </a:rPr>
              <a:t>As region of low neutron separation energy (S</a:t>
            </a:r>
            <a:r>
              <a:rPr lang="en-US" sz="2100" b="1" baseline="-25000" dirty="0" smtClean="0">
                <a:solidFill>
                  <a:srgbClr val="5C0426"/>
                </a:solidFill>
              </a:rPr>
              <a:t>n</a:t>
            </a:r>
            <a:r>
              <a:rPr lang="en-US" sz="2100" b="1" dirty="0" smtClean="0">
                <a:solidFill>
                  <a:srgbClr val="5C0426"/>
                </a:solidFill>
              </a:rPr>
              <a:t>) reached (</a:t>
            </a:r>
            <a:r>
              <a:rPr lang="en-US" sz="2100" b="1" dirty="0" err="1" smtClean="0">
                <a:solidFill>
                  <a:srgbClr val="5C0426"/>
                </a:solidFill>
              </a:rPr>
              <a:t>n,</a:t>
            </a:r>
            <a:r>
              <a:rPr lang="en-US" sz="2100" b="1" dirty="0" err="1" smtClean="0">
                <a:solidFill>
                  <a:srgbClr val="5C0426"/>
                </a:solidFill>
                <a:latin typeface="Symbol" pitchFamily="18" charset="2"/>
              </a:rPr>
              <a:t>g</a:t>
            </a:r>
            <a:r>
              <a:rPr lang="en-US" sz="2100" b="1" dirty="0" smtClean="0">
                <a:solidFill>
                  <a:srgbClr val="5C0426"/>
                </a:solidFill>
              </a:rPr>
              <a:t>) &lt;-&gt; (</a:t>
            </a:r>
            <a:r>
              <a:rPr lang="en-US" sz="2100" b="1" dirty="0" err="1" smtClean="0">
                <a:solidFill>
                  <a:srgbClr val="5C0426"/>
                </a:solidFill>
                <a:latin typeface="Symbol" pitchFamily="18" charset="2"/>
              </a:rPr>
              <a:t>g</a:t>
            </a:r>
            <a:r>
              <a:rPr lang="en-US" sz="2100" b="1" dirty="0" err="1" smtClean="0">
                <a:solidFill>
                  <a:srgbClr val="5C0426"/>
                </a:solidFill>
              </a:rPr>
              <a:t>,n</a:t>
            </a:r>
            <a:r>
              <a:rPr lang="en-US" sz="2100" b="1" dirty="0" smtClean="0">
                <a:solidFill>
                  <a:srgbClr val="5C0426"/>
                </a:solidFill>
              </a:rPr>
              <a:t>) equilibrium achieved</a:t>
            </a:r>
          </a:p>
        </p:txBody>
      </p:sp>
      <p:grpSp>
        <p:nvGrpSpPr>
          <p:cNvPr id="2" name="Group 42" hidden="1"/>
          <p:cNvGrpSpPr>
            <a:grpSpLocks/>
          </p:cNvGrpSpPr>
          <p:nvPr/>
        </p:nvGrpSpPr>
        <p:grpSpPr bwMode="auto">
          <a:xfrm>
            <a:off x="130175" y="4189413"/>
            <a:ext cx="8778875" cy="2192337"/>
            <a:chOff x="82" y="2627"/>
            <a:chExt cx="5530" cy="1381"/>
          </a:xfrm>
        </p:grpSpPr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622" y="2922"/>
              <a:ext cx="46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Line 11"/>
            <p:cNvSpPr>
              <a:spLocks noChangeShapeType="1"/>
            </p:cNvSpPr>
            <p:nvPr/>
          </p:nvSpPr>
          <p:spPr bwMode="auto">
            <a:xfrm>
              <a:off x="1086" y="3147"/>
              <a:ext cx="3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Rectangle 14"/>
            <p:cNvSpPr>
              <a:spLocks noChangeArrowheads="1"/>
            </p:cNvSpPr>
            <p:nvPr/>
          </p:nvSpPr>
          <p:spPr bwMode="auto">
            <a:xfrm>
              <a:off x="1454" y="2927"/>
              <a:ext cx="46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>
              <a:off x="1918" y="3165"/>
              <a:ext cx="3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1" name="Rectangle 19"/>
            <p:cNvSpPr>
              <a:spLocks noChangeArrowheads="1"/>
            </p:cNvSpPr>
            <p:nvPr/>
          </p:nvSpPr>
          <p:spPr bwMode="auto">
            <a:xfrm>
              <a:off x="2285" y="2929"/>
              <a:ext cx="463" cy="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5" name="Rectangle 23"/>
            <p:cNvSpPr>
              <a:spLocks noChangeArrowheads="1"/>
            </p:cNvSpPr>
            <p:nvPr/>
          </p:nvSpPr>
          <p:spPr bwMode="auto">
            <a:xfrm>
              <a:off x="3117" y="2934"/>
              <a:ext cx="463" cy="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6" name="Line 24"/>
            <p:cNvSpPr>
              <a:spLocks noChangeShapeType="1"/>
            </p:cNvSpPr>
            <p:nvPr/>
          </p:nvSpPr>
          <p:spPr bwMode="auto">
            <a:xfrm>
              <a:off x="3581" y="3168"/>
              <a:ext cx="3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0" name="Rectangle 28"/>
            <p:cNvSpPr>
              <a:spLocks noChangeArrowheads="1"/>
            </p:cNvSpPr>
            <p:nvPr/>
          </p:nvSpPr>
          <p:spPr bwMode="auto">
            <a:xfrm>
              <a:off x="3946" y="2922"/>
              <a:ext cx="46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1" name="Line 29"/>
            <p:cNvSpPr>
              <a:spLocks noChangeShapeType="1"/>
            </p:cNvSpPr>
            <p:nvPr/>
          </p:nvSpPr>
          <p:spPr bwMode="auto">
            <a:xfrm>
              <a:off x="4410" y="3160"/>
              <a:ext cx="3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4" name="Rectangle 32"/>
            <p:cNvSpPr>
              <a:spLocks noChangeArrowheads="1"/>
            </p:cNvSpPr>
            <p:nvPr/>
          </p:nvSpPr>
          <p:spPr bwMode="auto">
            <a:xfrm>
              <a:off x="4778" y="2927"/>
              <a:ext cx="46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5" name="Line 33"/>
            <p:cNvSpPr>
              <a:spLocks noChangeShapeType="1"/>
            </p:cNvSpPr>
            <p:nvPr/>
          </p:nvSpPr>
          <p:spPr bwMode="auto">
            <a:xfrm>
              <a:off x="5242" y="3165"/>
              <a:ext cx="3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9" name="Line 37"/>
            <p:cNvSpPr>
              <a:spLocks noChangeShapeType="1"/>
            </p:cNvSpPr>
            <p:nvPr/>
          </p:nvSpPr>
          <p:spPr bwMode="auto">
            <a:xfrm flipV="1">
              <a:off x="331" y="2627"/>
              <a:ext cx="0" cy="10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0" name="Line 38"/>
            <p:cNvSpPr>
              <a:spLocks noChangeShapeType="1"/>
            </p:cNvSpPr>
            <p:nvPr/>
          </p:nvSpPr>
          <p:spPr bwMode="auto">
            <a:xfrm>
              <a:off x="331" y="3661"/>
              <a:ext cx="1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1" name="Text Box 39"/>
            <p:cNvSpPr txBox="1">
              <a:spLocks noChangeArrowheads="1"/>
            </p:cNvSpPr>
            <p:nvPr/>
          </p:nvSpPr>
          <p:spPr bwMode="auto">
            <a:xfrm>
              <a:off x="82" y="2917"/>
              <a:ext cx="2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Z</a:t>
              </a:r>
            </a:p>
          </p:txBody>
        </p:sp>
        <p:sp>
          <p:nvSpPr>
            <p:cNvPr id="44072" name="Text Box 40"/>
            <p:cNvSpPr txBox="1">
              <a:spLocks noChangeArrowheads="1"/>
            </p:cNvSpPr>
            <p:nvPr/>
          </p:nvSpPr>
          <p:spPr bwMode="auto">
            <a:xfrm rot="-11402">
              <a:off x="934" y="3681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N</a:t>
              </a:r>
            </a:p>
          </p:txBody>
        </p:sp>
        <p:sp>
          <p:nvSpPr>
            <p:cNvPr id="44073" name="Text Box 41"/>
            <p:cNvSpPr txBox="1">
              <a:spLocks noChangeArrowheads="1"/>
            </p:cNvSpPr>
            <p:nvPr/>
          </p:nvSpPr>
          <p:spPr bwMode="auto">
            <a:xfrm>
              <a:off x="2671" y="2747"/>
              <a:ext cx="46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/>
                <a:t>…</a:t>
              </a:r>
            </a:p>
          </p:txBody>
        </p:sp>
      </p:grpSp>
      <p:grpSp>
        <p:nvGrpSpPr>
          <p:cNvPr id="23" name="Equilibrium"/>
          <p:cNvGrpSpPr>
            <a:grpSpLocks/>
          </p:cNvGrpSpPr>
          <p:nvPr/>
        </p:nvGrpSpPr>
        <p:grpSpPr bwMode="auto">
          <a:xfrm>
            <a:off x="457200" y="3868472"/>
            <a:ext cx="8451849" cy="2185988"/>
            <a:chOff x="561" y="762"/>
            <a:chExt cx="5324" cy="1377"/>
          </a:xfrm>
        </p:grpSpPr>
        <p:pic>
          <p:nvPicPr>
            <p:cNvPr id="24" name="Picture 5" descr="r_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1" y="762"/>
              <a:ext cx="4289" cy="1161"/>
            </a:xfrm>
            <a:prstGeom prst="rect">
              <a:avLst/>
            </a:prstGeom>
            <a:noFill/>
          </p:spPr>
        </p:pic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3249" y="1906"/>
              <a:ext cx="26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>
                  <a:solidFill>
                    <a:schemeClr val="tx2"/>
                  </a:solidFill>
                </a:rPr>
                <a:t>[A. Champagne, RIA Summer School ‘06</a:t>
              </a:r>
              <a:r>
                <a:rPr lang="en-US" sz="1800" dirty="0">
                  <a:solidFill>
                    <a:schemeClr val="tx2"/>
                  </a:solidFill>
                </a:rPr>
                <a:t>]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72705" name="Sn" hidden="1"/>
          <p:cNvGraphicFramePr>
            <a:graphicFrameLocks noChangeAspect="1"/>
          </p:cNvGraphicFramePr>
          <p:nvPr/>
        </p:nvGraphicFramePr>
        <p:xfrm>
          <a:off x="858044" y="4092575"/>
          <a:ext cx="7427912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Equation" r:id="rId5" imgW="2209680" imgH="533160" progId="Equation.3">
                  <p:embed/>
                </p:oleObj>
              </mc:Choice>
              <mc:Fallback>
                <p:oleObj name="Equation" r:id="rId5" imgW="22096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4" y="4092575"/>
                        <a:ext cx="7427912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6" name="Saha" hidden="1"/>
          <p:cNvGraphicFramePr>
            <a:graphicFrameLocks noChangeAspect="1"/>
          </p:cNvGraphicFramePr>
          <p:nvPr/>
        </p:nvGraphicFramePr>
        <p:xfrm>
          <a:off x="469900" y="4168775"/>
          <a:ext cx="8204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Equation" r:id="rId7" imgW="4101840" imgH="533160" progId="Equation.3">
                  <p:embed/>
                </p:oleObj>
              </mc:Choice>
              <mc:Fallback>
                <p:oleObj name="Equation" r:id="rId7" imgW="41018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4168775"/>
                        <a:ext cx="82042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 hidden="1"/>
          <p:cNvGrpSpPr/>
          <p:nvPr/>
        </p:nvGrpSpPr>
        <p:grpSpPr>
          <a:xfrm>
            <a:off x="6629400" y="2590800"/>
            <a:ext cx="2514600" cy="2552700"/>
            <a:chOff x="6629400" y="2590800"/>
            <a:chExt cx="2514600" cy="2552700"/>
          </a:xfrm>
        </p:grpSpPr>
        <p:sp>
          <p:nvSpPr>
            <p:cNvPr id="28" name="TextBox 27" hidden="1"/>
            <p:cNvSpPr txBox="1"/>
            <p:nvPr/>
          </p:nvSpPr>
          <p:spPr>
            <a:xfrm>
              <a:off x="6629400" y="2590800"/>
              <a:ext cx="2514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5C0426"/>
                  </a:solidFill>
                </a:rPr>
                <a:t>For the conditions above</a:t>
              </a:r>
              <a:endParaRPr lang="en-US" sz="2800" b="1" dirty="0">
                <a:solidFill>
                  <a:srgbClr val="5C0426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648450" y="4381500"/>
              <a:ext cx="1524000" cy="762000"/>
            </a:xfrm>
            <a:prstGeom prst="ellipse">
              <a:avLst/>
            </a:prstGeom>
            <a:noFill/>
            <a:ln w="28575" cap="flat" cmpd="sng" algn="ctr">
              <a:solidFill>
                <a:srgbClr val="5C042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31" name="Straight Arrow Connector 30" hidden="1"/>
            <p:cNvCxnSpPr>
              <a:endCxn id="29" idx="0"/>
            </p:cNvCxnSpPr>
            <p:nvPr/>
          </p:nvCxnSpPr>
          <p:spPr bwMode="auto">
            <a:xfrm>
              <a:off x="7162800" y="3886200"/>
              <a:ext cx="247650" cy="495300"/>
            </a:xfrm>
            <a:prstGeom prst="straightConnector1">
              <a:avLst/>
            </a:prstGeom>
            <a:noFill/>
            <a:ln w="38100" cap="flat" cmpd="sng" algn="ctr">
              <a:solidFill>
                <a:srgbClr val="5C042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3" name="Rectangle 32" hidden="1"/>
          <p:cNvSpPr/>
          <p:nvPr/>
        </p:nvSpPr>
        <p:spPr bwMode="auto">
          <a:xfrm>
            <a:off x="6324600" y="4343400"/>
            <a:ext cx="20574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Date Placeholder 7" hidden="1"/>
          <p:cNvSpPr txBox="1">
            <a:spLocks/>
          </p:cNvSpPr>
          <p:nvPr/>
        </p:nvSpPr>
        <p:spPr bwMode="auto">
          <a:xfrm>
            <a:off x="7315200" y="64960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10/12/2012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 smtClean="0"/>
              <a:t>The Astrophysical </a:t>
            </a:r>
            <a:r>
              <a:rPr lang="en-US" sz="3800" i="1" dirty="0" smtClean="0"/>
              <a:t>R</a:t>
            </a:r>
            <a:r>
              <a:rPr lang="en-US" sz="3800" dirty="0" smtClean="0"/>
              <a:t>-Process</a:t>
            </a:r>
            <a:endParaRPr lang="en-US" sz="3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Oct 7, 2015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SFU Nuclear Chemistry - Mass1</a:t>
            </a:r>
            <a:endParaRPr lang="en-US" alt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46C8-9893-4F0D-96CE-D0A3665AAC6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77938"/>
            <a:ext cx="8686800" cy="2684462"/>
          </a:xfrm>
        </p:spPr>
        <p:txBody>
          <a:bodyPr/>
          <a:lstStyle/>
          <a:p>
            <a:pPr marL="323850" indent="-304800"/>
            <a:r>
              <a:rPr lang="en-US" sz="2100" b="1" dirty="0" smtClean="0">
                <a:solidFill>
                  <a:srgbClr val="5C0426"/>
                </a:solidFill>
              </a:rPr>
              <a:t>Temperatures are very high (T~10</a:t>
            </a:r>
            <a:r>
              <a:rPr lang="en-US" sz="2100" b="1" baseline="30000" dirty="0" smtClean="0">
                <a:solidFill>
                  <a:srgbClr val="5C0426"/>
                </a:solidFill>
              </a:rPr>
              <a:t>9</a:t>
            </a:r>
            <a:r>
              <a:rPr lang="en-US" sz="2100" b="1" dirty="0" smtClean="0">
                <a:solidFill>
                  <a:srgbClr val="5C0426"/>
                </a:solidFill>
              </a:rPr>
              <a:t>K)</a:t>
            </a:r>
          </a:p>
          <a:p>
            <a:pPr marL="323850" indent="-304800"/>
            <a:r>
              <a:rPr lang="en-US" sz="2100" b="1" dirty="0" smtClean="0">
                <a:solidFill>
                  <a:srgbClr val="5C0426"/>
                </a:solidFill>
              </a:rPr>
              <a:t>Neutron densities are very high (</a:t>
            </a:r>
            <a:r>
              <a:rPr lang="en-US" sz="2100" b="1" dirty="0" err="1" smtClean="0">
                <a:solidFill>
                  <a:srgbClr val="5C0426"/>
                </a:solidFill>
              </a:rPr>
              <a:t>n</a:t>
            </a:r>
            <a:r>
              <a:rPr lang="en-US" sz="2100" b="1" baseline="-25000" dirty="0" err="1" smtClean="0">
                <a:solidFill>
                  <a:srgbClr val="5C0426"/>
                </a:solidFill>
              </a:rPr>
              <a:t>n</a:t>
            </a:r>
            <a:r>
              <a:rPr lang="en-US" sz="2100" b="1" dirty="0" smtClean="0">
                <a:solidFill>
                  <a:srgbClr val="5C0426"/>
                </a:solidFill>
              </a:rPr>
              <a:t> &gt; 10</a:t>
            </a:r>
            <a:r>
              <a:rPr lang="en-US" sz="2100" b="1" baseline="30000" dirty="0" smtClean="0">
                <a:solidFill>
                  <a:srgbClr val="5C0426"/>
                </a:solidFill>
              </a:rPr>
              <a:t>20</a:t>
            </a:r>
            <a:r>
              <a:rPr lang="en-US" sz="2100" b="1" dirty="0" smtClean="0">
                <a:solidFill>
                  <a:srgbClr val="5C0426"/>
                </a:solidFill>
              </a:rPr>
              <a:t> cm</a:t>
            </a:r>
            <a:r>
              <a:rPr lang="en-US" sz="2100" b="1" baseline="30000" dirty="0" smtClean="0">
                <a:solidFill>
                  <a:srgbClr val="5C0426"/>
                </a:solidFill>
              </a:rPr>
              <a:t>-3</a:t>
            </a:r>
            <a:r>
              <a:rPr lang="en-US" sz="2100" b="1" dirty="0" smtClean="0">
                <a:solidFill>
                  <a:srgbClr val="5C0426"/>
                </a:solidFill>
              </a:rPr>
              <a:t>)</a:t>
            </a:r>
          </a:p>
          <a:p>
            <a:pPr marL="304800" indent="-304800"/>
            <a:r>
              <a:rPr lang="en-US" sz="2100" b="1" dirty="0" smtClean="0">
                <a:solidFill>
                  <a:srgbClr val="5C0426"/>
                </a:solidFill>
              </a:rPr>
              <a:t>(</a:t>
            </a:r>
            <a:r>
              <a:rPr lang="en-US" sz="2100" b="1" dirty="0" err="1" smtClean="0">
                <a:solidFill>
                  <a:srgbClr val="5C0426"/>
                </a:solidFill>
              </a:rPr>
              <a:t>n,</a:t>
            </a:r>
            <a:r>
              <a:rPr lang="en-US" sz="2100" b="1" dirty="0" err="1" smtClean="0">
                <a:solidFill>
                  <a:srgbClr val="5C0426"/>
                </a:solidFill>
                <a:latin typeface="Symbol" pitchFamily="18" charset="2"/>
              </a:rPr>
              <a:t>g</a:t>
            </a:r>
            <a:r>
              <a:rPr lang="en-US" sz="2100" b="1" dirty="0" smtClean="0">
                <a:solidFill>
                  <a:srgbClr val="5C0426"/>
                </a:solidFill>
              </a:rPr>
              <a:t>) rate is high ( &lt; 1 </a:t>
            </a:r>
            <a:r>
              <a:rPr lang="en-US" sz="2100" b="1" dirty="0" smtClean="0">
                <a:solidFill>
                  <a:srgbClr val="5C0426"/>
                </a:solidFill>
                <a:latin typeface="Symbol" pitchFamily="18" charset="2"/>
              </a:rPr>
              <a:t>m</a:t>
            </a:r>
            <a:r>
              <a:rPr lang="en-US" sz="2100" b="1" dirty="0" smtClean="0">
                <a:solidFill>
                  <a:srgbClr val="5C0426"/>
                </a:solidFill>
              </a:rPr>
              <a:t>s/capture )</a:t>
            </a:r>
          </a:p>
          <a:p>
            <a:pPr marL="304800" indent="-304800"/>
            <a:r>
              <a:rPr lang="en-US" sz="2100" b="1" dirty="0" smtClean="0">
                <a:solidFill>
                  <a:srgbClr val="5C0426"/>
                </a:solidFill>
              </a:rPr>
              <a:t>As region of low neutron separation energy (</a:t>
            </a:r>
            <a:r>
              <a:rPr lang="en-US" sz="2100" b="1" dirty="0" err="1" smtClean="0">
                <a:solidFill>
                  <a:srgbClr val="5C0426"/>
                </a:solidFill>
              </a:rPr>
              <a:t>S</a:t>
            </a:r>
            <a:r>
              <a:rPr lang="en-US" sz="2100" b="1" baseline="-25000" dirty="0" err="1" smtClean="0">
                <a:solidFill>
                  <a:srgbClr val="5C0426"/>
                </a:solidFill>
              </a:rPr>
              <a:t>n</a:t>
            </a:r>
            <a:r>
              <a:rPr lang="en-US" sz="2100" b="1" dirty="0" smtClean="0">
                <a:solidFill>
                  <a:srgbClr val="5C0426"/>
                </a:solidFill>
              </a:rPr>
              <a:t>) reached (</a:t>
            </a:r>
            <a:r>
              <a:rPr lang="en-US" sz="2100" b="1" dirty="0" err="1" smtClean="0">
                <a:solidFill>
                  <a:srgbClr val="5C0426"/>
                </a:solidFill>
              </a:rPr>
              <a:t>n,</a:t>
            </a:r>
            <a:r>
              <a:rPr lang="en-US" sz="2100" b="1" dirty="0" err="1" smtClean="0">
                <a:solidFill>
                  <a:srgbClr val="5C0426"/>
                </a:solidFill>
                <a:latin typeface="Symbol" pitchFamily="18" charset="2"/>
              </a:rPr>
              <a:t>g</a:t>
            </a:r>
            <a:r>
              <a:rPr lang="en-US" sz="2100" b="1" dirty="0" smtClean="0">
                <a:solidFill>
                  <a:srgbClr val="5C0426"/>
                </a:solidFill>
              </a:rPr>
              <a:t>) &lt;-&gt; (</a:t>
            </a:r>
            <a:r>
              <a:rPr lang="en-US" sz="2100" b="1" dirty="0" err="1" smtClean="0">
                <a:solidFill>
                  <a:srgbClr val="5C0426"/>
                </a:solidFill>
                <a:latin typeface="Symbol" pitchFamily="18" charset="2"/>
              </a:rPr>
              <a:t>g</a:t>
            </a:r>
            <a:r>
              <a:rPr lang="en-US" sz="2100" b="1" dirty="0" err="1" smtClean="0">
                <a:solidFill>
                  <a:srgbClr val="5C0426"/>
                </a:solidFill>
              </a:rPr>
              <a:t>,n</a:t>
            </a:r>
            <a:r>
              <a:rPr lang="en-US" sz="2100" b="1" dirty="0" smtClean="0">
                <a:solidFill>
                  <a:srgbClr val="5C0426"/>
                </a:solidFill>
              </a:rPr>
              <a:t>) equilibrium achieved</a:t>
            </a:r>
          </a:p>
          <a:p>
            <a:pPr marL="304800" indent="-304800"/>
            <a:r>
              <a:rPr lang="en-US" sz="2100" b="1" dirty="0" smtClean="0">
                <a:solidFill>
                  <a:srgbClr val="5C0426"/>
                </a:solidFill>
              </a:rPr>
              <a:t>Equilibrium point defined by </a:t>
            </a:r>
            <a:r>
              <a:rPr lang="en-US" sz="2100" b="1" dirty="0" err="1" smtClean="0">
                <a:solidFill>
                  <a:srgbClr val="5C0426"/>
                </a:solidFill>
              </a:rPr>
              <a:t>Saha</a:t>
            </a:r>
            <a:r>
              <a:rPr lang="en-US" sz="2100" b="1" dirty="0" smtClean="0">
                <a:solidFill>
                  <a:srgbClr val="5C0426"/>
                </a:solidFill>
              </a:rPr>
              <a:t> Equation</a:t>
            </a:r>
          </a:p>
        </p:txBody>
      </p:sp>
      <p:grpSp>
        <p:nvGrpSpPr>
          <p:cNvPr id="2" name="Group 42" hidden="1"/>
          <p:cNvGrpSpPr>
            <a:grpSpLocks/>
          </p:cNvGrpSpPr>
          <p:nvPr/>
        </p:nvGrpSpPr>
        <p:grpSpPr bwMode="auto">
          <a:xfrm>
            <a:off x="130175" y="4189413"/>
            <a:ext cx="8778875" cy="2192337"/>
            <a:chOff x="82" y="2627"/>
            <a:chExt cx="5530" cy="1381"/>
          </a:xfrm>
        </p:grpSpPr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622" y="2922"/>
              <a:ext cx="46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Line 11"/>
            <p:cNvSpPr>
              <a:spLocks noChangeShapeType="1"/>
            </p:cNvSpPr>
            <p:nvPr/>
          </p:nvSpPr>
          <p:spPr bwMode="auto">
            <a:xfrm>
              <a:off x="1086" y="3147"/>
              <a:ext cx="3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Rectangle 14"/>
            <p:cNvSpPr>
              <a:spLocks noChangeArrowheads="1"/>
            </p:cNvSpPr>
            <p:nvPr/>
          </p:nvSpPr>
          <p:spPr bwMode="auto">
            <a:xfrm>
              <a:off x="1454" y="2927"/>
              <a:ext cx="46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>
              <a:off x="1918" y="3165"/>
              <a:ext cx="3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1" name="Rectangle 19"/>
            <p:cNvSpPr>
              <a:spLocks noChangeArrowheads="1"/>
            </p:cNvSpPr>
            <p:nvPr/>
          </p:nvSpPr>
          <p:spPr bwMode="auto">
            <a:xfrm>
              <a:off x="2285" y="2929"/>
              <a:ext cx="463" cy="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5" name="Rectangle 23"/>
            <p:cNvSpPr>
              <a:spLocks noChangeArrowheads="1"/>
            </p:cNvSpPr>
            <p:nvPr/>
          </p:nvSpPr>
          <p:spPr bwMode="auto">
            <a:xfrm>
              <a:off x="3117" y="2934"/>
              <a:ext cx="463" cy="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6" name="Line 24"/>
            <p:cNvSpPr>
              <a:spLocks noChangeShapeType="1"/>
            </p:cNvSpPr>
            <p:nvPr/>
          </p:nvSpPr>
          <p:spPr bwMode="auto">
            <a:xfrm>
              <a:off x="3581" y="3168"/>
              <a:ext cx="3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0" name="Rectangle 28"/>
            <p:cNvSpPr>
              <a:spLocks noChangeArrowheads="1"/>
            </p:cNvSpPr>
            <p:nvPr/>
          </p:nvSpPr>
          <p:spPr bwMode="auto">
            <a:xfrm>
              <a:off x="3946" y="2922"/>
              <a:ext cx="46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1" name="Line 29"/>
            <p:cNvSpPr>
              <a:spLocks noChangeShapeType="1"/>
            </p:cNvSpPr>
            <p:nvPr/>
          </p:nvSpPr>
          <p:spPr bwMode="auto">
            <a:xfrm>
              <a:off x="4410" y="3160"/>
              <a:ext cx="3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4" name="Rectangle 32"/>
            <p:cNvSpPr>
              <a:spLocks noChangeArrowheads="1"/>
            </p:cNvSpPr>
            <p:nvPr/>
          </p:nvSpPr>
          <p:spPr bwMode="auto">
            <a:xfrm>
              <a:off x="4778" y="2927"/>
              <a:ext cx="46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5" name="Line 33"/>
            <p:cNvSpPr>
              <a:spLocks noChangeShapeType="1"/>
            </p:cNvSpPr>
            <p:nvPr/>
          </p:nvSpPr>
          <p:spPr bwMode="auto">
            <a:xfrm>
              <a:off x="5242" y="3165"/>
              <a:ext cx="3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9" name="Line 37"/>
            <p:cNvSpPr>
              <a:spLocks noChangeShapeType="1"/>
            </p:cNvSpPr>
            <p:nvPr/>
          </p:nvSpPr>
          <p:spPr bwMode="auto">
            <a:xfrm flipV="1">
              <a:off x="331" y="2627"/>
              <a:ext cx="0" cy="10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0" name="Line 38"/>
            <p:cNvSpPr>
              <a:spLocks noChangeShapeType="1"/>
            </p:cNvSpPr>
            <p:nvPr/>
          </p:nvSpPr>
          <p:spPr bwMode="auto">
            <a:xfrm>
              <a:off x="331" y="3661"/>
              <a:ext cx="1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1" name="Text Box 39"/>
            <p:cNvSpPr txBox="1">
              <a:spLocks noChangeArrowheads="1"/>
            </p:cNvSpPr>
            <p:nvPr/>
          </p:nvSpPr>
          <p:spPr bwMode="auto">
            <a:xfrm>
              <a:off x="82" y="2917"/>
              <a:ext cx="2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Z</a:t>
              </a:r>
            </a:p>
          </p:txBody>
        </p:sp>
        <p:sp>
          <p:nvSpPr>
            <p:cNvPr id="44072" name="Text Box 40"/>
            <p:cNvSpPr txBox="1">
              <a:spLocks noChangeArrowheads="1"/>
            </p:cNvSpPr>
            <p:nvPr/>
          </p:nvSpPr>
          <p:spPr bwMode="auto">
            <a:xfrm rot="-11402">
              <a:off x="934" y="3681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N</a:t>
              </a:r>
            </a:p>
          </p:txBody>
        </p:sp>
        <p:sp>
          <p:nvSpPr>
            <p:cNvPr id="44073" name="Text Box 41"/>
            <p:cNvSpPr txBox="1">
              <a:spLocks noChangeArrowheads="1"/>
            </p:cNvSpPr>
            <p:nvPr/>
          </p:nvSpPr>
          <p:spPr bwMode="auto">
            <a:xfrm>
              <a:off x="2671" y="2747"/>
              <a:ext cx="46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/>
                <a:t>…</a:t>
              </a:r>
            </a:p>
          </p:txBody>
        </p:sp>
      </p:grpSp>
      <p:grpSp>
        <p:nvGrpSpPr>
          <p:cNvPr id="23" name="Equilibrium" hidden="1"/>
          <p:cNvGrpSpPr>
            <a:grpSpLocks/>
          </p:cNvGrpSpPr>
          <p:nvPr/>
        </p:nvGrpSpPr>
        <p:grpSpPr bwMode="auto">
          <a:xfrm>
            <a:off x="457200" y="3868472"/>
            <a:ext cx="8451849" cy="2185988"/>
            <a:chOff x="561" y="762"/>
            <a:chExt cx="5324" cy="1377"/>
          </a:xfrm>
        </p:grpSpPr>
        <p:pic>
          <p:nvPicPr>
            <p:cNvPr id="24" name="Picture 5" descr="r_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1" y="762"/>
              <a:ext cx="4289" cy="1161"/>
            </a:xfrm>
            <a:prstGeom prst="rect">
              <a:avLst/>
            </a:prstGeom>
            <a:noFill/>
          </p:spPr>
        </p:pic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3249" y="1906"/>
              <a:ext cx="26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>
                  <a:solidFill>
                    <a:schemeClr val="tx2"/>
                  </a:solidFill>
                </a:rPr>
                <a:t>[A. Champagne, RIA Summer School ‘06</a:t>
              </a:r>
              <a:r>
                <a:rPr lang="en-US" sz="1800" dirty="0">
                  <a:solidFill>
                    <a:schemeClr val="tx2"/>
                  </a:solidFill>
                </a:rPr>
                <a:t>]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72705" name="Sn" hidden="1"/>
          <p:cNvGraphicFramePr>
            <a:graphicFrameLocks noChangeAspect="1"/>
          </p:cNvGraphicFramePr>
          <p:nvPr/>
        </p:nvGraphicFramePr>
        <p:xfrm>
          <a:off x="858044" y="4092575"/>
          <a:ext cx="7427912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Equation" r:id="rId5" imgW="2209680" imgH="533160" progId="Equation.3">
                  <p:embed/>
                </p:oleObj>
              </mc:Choice>
              <mc:Fallback>
                <p:oleObj name="Equation" r:id="rId5" imgW="22096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4" y="4092575"/>
                        <a:ext cx="7427912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6" name="Sah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30717"/>
              </p:ext>
            </p:extLst>
          </p:nvPr>
        </p:nvGraphicFramePr>
        <p:xfrm>
          <a:off x="469900" y="4631900"/>
          <a:ext cx="8204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Equation" r:id="rId7" imgW="4101840" imgH="533160" progId="Equation.3">
                  <p:embed/>
                </p:oleObj>
              </mc:Choice>
              <mc:Fallback>
                <p:oleObj name="Equation" r:id="rId7" imgW="41018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4631900"/>
                        <a:ext cx="82042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 hidden="1"/>
          <p:cNvGrpSpPr/>
          <p:nvPr/>
        </p:nvGrpSpPr>
        <p:grpSpPr>
          <a:xfrm>
            <a:off x="6629400" y="2590800"/>
            <a:ext cx="2514600" cy="2552700"/>
            <a:chOff x="6629400" y="2590800"/>
            <a:chExt cx="2514600" cy="2552700"/>
          </a:xfrm>
        </p:grpSpPr>
        <p:sp>
          <p:nvSpPr>
            <p:cNvPr id="28" name="TextBox 27" hidden="1"/>
            <p:cNvSpPr txBox="1"/>
            <p:nvPr/>
          </p:nvSpPr>
          <p:spPr>
            <a:xfrm>
              <a:off x="6629400" y="2590800"/>
              <a:ext cx="2514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5C0426"/>
                  </a:solidFill>
                </a:rPr>
                <a:t>For the conditions above</a:t>
              </a:r>
              <a:endParaRPr lang="en-US" sz="2800" b="1" dirty="0">
                <a:solidFill>
                  <a:srgbClr val="5C0426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648450" y="4381500"/>
              <a:ext cx="1524000" cy="762000"/>
            </a:xfrm>
            <a:prstGeom prst="ellipse">
              <a:avLst/>
            </a:prstGeom>
            <a:noFill/>
            <a:ln w="28575" cap="flat" cmpd="sng" algn="ctr">
              <a:solidFill>
                <a:srgbClr val="5C042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31" name="Straight Arrow Connector 30" hidden="1"/>
            <p:cNvCxnSpPr>
              <a:endCxn id="29" idx="0"/>
            </p:cNvCxnSpPr>
            <p:nvPr/>
          </p:nvCxnSpPr>
          <p:spPr bwMode="auto">
            <a:xfrm>
              <a:off x="7162800" y="3886200"/>
              <a:ext cx="247650" cy="495300"/>
            </a:xfrm>
            <a:prstGeom prst="straightConnector1">
              <a:avLst/>
            </a:prstGeom>
            <a:noFill/>
            <a:ln w="38100" cap="flat" cmpd="sng" algn="ctr">
              <a:solidFill>
                <a:srgbClr val="5C042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3" name="Rectangle 32" hidden="1"/>
          <p:cNvSpPr/>
          <p:nvPr/>
        </p:nvSpPr>
        <p:spPr bwMode="auto">
          <a:xfrm>
            <a:off x="6324600" y="4343400"/>
            <a:ext cx="20574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Date Placeholder 7" hidden="1"/>
          <p:cNvSpPr txBox="1">
            <a:spLocks/>
          </p:cNvSpPr>
          <p:nvPr/>
        </p:nvSpPr>
        <p:spPr bwMode="auto">
          <a:xfrm>
            <a:off x="7315200" y="64960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10/12/2012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97457" y="5522024"/>
            <a:ext cx="991319" cy="912451"/>
            <a:chOff x="3697457" y="5058899"/>
            <a:chExt cx="991319" cy="912451"/>
          </a:xfrm>
        </p:grpSpPr>
        <p:sp>
          <p:nvSpPr>
            <p:cNvPr id="5" name="Left Brace 4"/>
            <p:cNvSpPr/>
            <p:nvPr/>
          </p:nvSpPr>
          <p:spPr>
            <a:xfrm rot="16200000">
              <a:off x="3888183" y="4868173"/>
              <a:ext cx="609867" cy="991319"/>
            </a:xfrm>
            <a:prstGeom prst="leftBrace">
              <a:avLst/>
            </a:prstGeom>
            <a:ln w="9525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93450" y="5509685"/>
              <a:ext cx="608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</a:rPr>
                <a:t>≈</a:t>
              </a:r>
              <a:r>
                <a:rPr lang="en-US" dirty="0" smtClean="0"/>
                <a:t> 1</a:t>
              </a:r>
              <a:endParaRPr lang="en-US" dirty="0"/>
            </a:p>
          </p:txBody>
        </p:sp>
      </p:grpSp>
      <p:sp>
        <p:nvSpPr>
          <p:cNvPr id="8" name="Line Callout 2 (Accent Bar) 7"/>
          <p:cNvSpPr/>
          <p:nvPr/>
        </p:nvSpPr>
        <p:spPr>
          <a:xfrm>
            <a:off x="9375" y="3681351"/>
            <a:ext cx="4492088" cy="662049"/>
          </a:xfrm>
          <a:prstGeom prst="accentCallout2">
            <a:avLst>
              <a:gd name="adj1" fmla="val 22337"/>
              <a:gd name="adj2" fmla="val 101340"/>
              <a:gd name="adj3" fmla="val 22338"/>
              <a:gd name="adj4" fmla="val 108593"/>
              <a:gd name="adj5" fmla="val 166312"/>
              <a:gd name="adj6" fmla="val 117560"/>
            </a:avLst>
          </a:prstGeom>
          <a:grp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ysClr val="windowText" lastClr="000000"/>
                </a:solidFill>
              </a:rPr>
              <a:t>Partition Function – Ratio can vary between 10</a:t>
            </a:r>
            <a:r>
              <a:rPr lang="en-US" sz="2000" baseline="30000" dirty="0" smtClean="0">
                <a:solidFill>
                  <a:sysClr val="windowText" lastClr="000000"/>
                </a:solidFill>
              </a:rPr>
              <a:t>±4</a:t>
            </a:r>
            <a:r>
              <a:rPr lang="en-US" sz="2000" dirty="0" smtClean="0">
                <a:solidFill>
                  <a:sysClr val="windowText" lastClr="000000"/>
                </a:solidFill>
              </a:rPr>
              <a:t> but normally between 10</a:t>
            </a:r>
            <a:r>
              <a:rPr lang="en-US" sz="2000" baseline="30000" dirty="0" smtClean="0">
                <a:solidFill>
                  <a:sysClr val="windowText" lastClr="000000"/>
                </a:solidFill>
              </a:rPr>
              <a:t>±1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6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 smtClean="0"/>
              <a:t>The Astrophysical </a:t>
            </a:r>
            <a:r>
              <a:rPr lang="en-US" sz="3800" i="1" dirty="0" smtClean="0"/>
              <a:t>R</a:t>
            </a:r>
            <a:r>
              <a:rPr lang="en-US" sz="3800" dirty="0" smtClean="0"/>
              <a:t>-Process</a:t>
            </a:r>
            <a:endParaRPr lang="en-US" sz="3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Oct 7, 2015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SFU Nuclear Chemistry - Mass1</a:t>
            </a:r>
            <a:endParaRPr lang="en-US" alt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46C8-9893-4F0D-96CE-D0A3665AAC6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77938"/>
            <a:ext cx="8686800" cy="2684462"/>
          </a:xfrm>
        </p:spPr>
        <p:txBody>
          <a:bodyPr/>
          <a:lstStyle/>
          <a:p>
            <a:pPr marL="323850" indent="-304800"/>
            <a:r>
              <a:rPr lang="en-US" sz="2100" b="1" dirty="0" smtClean="0">
                <a:solidFill>
                  <a:srgbClr val="5C0426"/>
                </a:solidFill>
              </a:rPr>
              <a:t>Temperatures are very high (T~10</a:t>
            </a:r>
            <a:r>
              <a:rPr lang="en-US" sz="2100" b="1" baseline="30000" dirty="0" smtClean="0">
                <a:solidFill>
                  <a:srgbClr val="5C0426"/>
                </a:solidFill>
              </a:rPr>
              <a:t>9</a:t>
            </a:r>
            <a:r>
              <a:rPr lang="en-US" sz="2100" b="1" dirty="0" smtClean="0">
                <a:solidFill>
                  <a:srgbClr val="5C0426"/>
                </a:solidFill>
              </a:rPr>
              <a:t>K)</a:t>
            </a:r>
          </a:p>
          <a:p>
            <a:pPr marL="323850" indent="-304800"/>
            <a:r>
              <a:rPr lang="en-US" sz="2100" b="1" dirty="0" smtClean="0">
                <a:solidFill>
                  <a:srgbClr val="5C0426"/>
                </a:solidFill>
              </a:rPr>
              <a:t>Neutron densities are very high (</a:t>
            </a:r>
            <a:r>
              <a:rPr lang="en-US" sz="2100" b="1" dirty="0" err="1" smtClean="0">
                <a:solidFill>
                  <a:srgbClr val="5C0426"/>
                </a:solidFill>
              </a:rPr>
              <a:t>n</a:t>
            </a:r>
            <a:r>
              <a:rPr lang="en-US" sz="2100" b="1" baseline="-25000" dirty="0" err="1" smtClean="0">
                <a:solidFill>
                  <a:srgbClr val="5C0426"/>
                </a:solidFill>
              </a:rPr>
              <a:t>n</a:t>
            </a:r>
            <a:r>
              <a:rPr lang="en-US" sz="2100" b="1" dirty="0" smtClean="0">
                <a:solidFill>
                  <a:srgbClr val="5C0426"/>
                </a:solidFill>
              </a:rPr>
              <a:t> &gt; 10</a:t>
            </a:r>
            <a:r>
              <a:rPr lang="en-US" sz="2100" b="1" baseline="30000" dirty="0" smtClean="0">
                <a:solidFill>
                  <a:srgbClr val="5C0426"/>
                </a:solidFill>
              </a:rPr>
              <a:t>20</a:t>
            </a:r>
            <a:r>
              <a:rPr lang="en-US" sz="2100" b="1" dirty="0" smtClean="0">
                <a:solidFill>
                  <a:srgbClr val="5C0426"/>
                </a:solidFill>
              </a:rPr>
              <a:t> cm</a:t>
            </a:r>
            <a:r>
              <a:rPr lang="en-US" sz="2100" b="1" baseline="30000" dirty="0" smtClean="0">
                <a:solidFill>
                  <a:srgbClr val="5C0426"/>
                </a:solidFill>
              </a:rPr>
              <a:t>-3</a:t>
            </a:r>
            <a:r>
              <a:rPr lang="en-US" sz="2100" b="1" dirty="0" smtClean="0">
                <a:solidFill>
                  <a:srgbClr val="5C0426"/>
                </a:solidFill>
              </a:rPr>
              <a:t>)</a:t>
            </a:r>
          </a:p>
          <a:p>
            <a:pPr marL="304800" indent="-304800"/>
            <a:r>
              <a:rPr lang="en-US" sz="2100" b="1" dirty="0" smtClean="0">
                <a:solidFill>
                  <a:srgbClr val="5C0426"/>
                </a:solidFill>
              </a:rPr>
              <a:t>(</a:t>
            </a:r>
            <a:r>
              <a:rPr lang="en-US" sz="2100" b="1" dirty="0" err="1" smtClean="0">
                <a:solidFill>
                  <a:srgbClr val="5C0426"/>
                </a:solidFill>
              </a:rPr>
              <a:t>n,</a:t>
            </a:r>
            <a:r>
              <a:rPr lang="en-US" sz="2100" b="1" dirty="0" err="1" smtClean="0">
                <a:solidFill>
                  <a:srgbClr val="5C0426"/>
                </a:solidFill>
                <a:latin typeface="Symbol" pitchFamily="18" charset="2"/>
              </a:rPr>
              <a:t>g</a:t>
            </a:r>
            <a:r>
              <a:rPr lang="en-US" sz="2100" b="1" dirty="0" smtClean="0">
                <a:solidFill>
                  <a:srgbClr val="5C0426"/>
                </a:solidFill>
              </a:rPr>
              <a:t>) rate is high ( &lt; 1 </a:t>
            </a:r>
            <a:r>
              <a:rPr lang="en-US" sz="2100" b="1" dirty="0" smtClean="0">
                <a:solidFill>
                  <a:srgbClr val="5C0426"/>
                </a:solidFill>
                <a:latin typeface="Symbol" pitchFamily="18" charset="2"/>
              </a:rPr>
              <a:t>m</a:t>
            </a:r>
            <a:r>
              <a:rPr lang="en-US" sz="2100" b="1" dirty="0" smtClean="0">
                <a:solidFill>
                  <a:srgbClr val="5C0426"/>
                </a:solidFill>
              </a:rPr>
              <a:t>s/capture )</a:t>
            </a:r>
          </a:p>
          <a:p>
            <a:pPr marL="304800" indent="-304800"/>
            <a:r>
              <a:rPr lang="en-US" sz="2100" b="1" dirty="0" smtClean="0">
                <a:solidFill>
                  <a:srgbClr val="5C0426"/>
                </a:solidFill>
              </a:rPr>
              <a:t>As region of low neutron separation energy (</a:t>
            </a:r>
            <a:r>
              <a:rPr lang="en-US" sz="2100" b="1" dirty="0" err="1" smtClean="0">
                <a:solidFill>
                  <a:srgbClr val="5C0426"/>
                </a:solidFill>
              </a:rPr>
              <a:t>S</a:t>
            </a:r>
            <a:r>
              <a:rPr lang="en-US" sz="2100" b="1" baseline="-25000" dirty="0" err="1" smtClean="0">
                <a:solidFill>
                  <a:srgbClr val="5C0426"/>
                </a:solidFill>
              </a:rPr>
              <a:t>n</a:t>
            </a:r>
            <a:r>
              <a:rPr lang="en-US" sz="2100" b="1" dirty="0" smtClean="0">
                <a:solidFill>
                  <a:srgbClr val="5C0426"/>
                </a:solidFill>
              </a:rPr>
              <a:t>) reached (</a:t>
            </a:r>
            <a:r>
              <a:rPr lang="en-US" sz="2100" b="1" dirty="0" err="1" smtClean="0">
                <a:solidFill>
                  <a:srgbClr val="5C0426"/>
                </a:solidFill>
              </a:rPr>
              <a:t>n,</a:t>
            </a:r>
            <a:r>
              <a:rPr lang="en-US" sz="2100" b="1" dirty="0" err="1" smtClean="0">
                <a:solidFill>
                  <a:srgbClr val="5C0426"/>
                </a:solidFill>
                <a:latin typeface="Symbol" pitchFamily="18" charset="2"/>
              </a:rPr>
              <a:t>g</a:t>
            </a:r>
            <a:r>
              <a:rPr lang="en-US" sz="2100" b="1" dirty="0" smtClean="0">
                <a:solidFill>
                  <a:srgbClr val="5C0426"/>
                </a:solidFill>
              </a:rPr>
              <a:t>) &lt;-&gt; (</a:t>
            </a:r>
            <a:r>
              <a:rPr lang="en-US" sz="2100" b="1" dirty="0" err="1" smtClean="0">
                <a:solidFill>
                  <a:srgbClr val="5C0426"/>
                </a:solidFill>
                <a:latin typeface="Symbol" pitchFamily="18" charset="2"/>
              </a:rPr>
              <a:t>g</a:t>
            </a:r>
            <a:r>
              <a:rPr lang="en-US" sz="2100" b="1" dirty="0" err="1" smtClean="0">
                <a:solidFill>
                  <a:srgbClr val="5C0426"/>
                </a:solidFill>
              </a:rPr>
              <a:t>,n</a:t>
            </a:r>
            <a:r>
              <a:rPr lang="en-US" sz="2100" b="1" dirty="0" smtClean="0">
                <a:solidFill>
                  <a:srgbClr val="5C0426"/>
                </a:solidFill>
              </a:rPr>
              <a:t>) equilibrium achieved</a:t>
            </a:r>
          </a:p>
          <a:p>
            <a:pPr marL="304800" indent="-304800"/>
            <a:r>
              <a:rPr lang="en-US" sz="2100" b="1" dirty="0" smtClean="0">
                <a:solidFill>
                  <a:srgbClr val="5C0426"/>
                </a:solidFill>
              </a:rPr>
              <a:t>Equilibrium point defined by </a:t>
            </a:r>
            <a:r>
              <a:rPr lang="en-US" sz="2100" b="1" dirty="0" err="1" smtClean="0">
                <a:solidFill>
                  <a:srgbClr val="5C0426"/>
                </a:solidFill>
              </a:rPr>
              <a:t>Saha</a:t>
            </a:r>
            <a:r>
              <a:rPr lang="en-US" sz="2100" b="1" dirty="0" smtClean="0">
                <a:solidFill>
                  <a:srgbClr val="5C0426"/>
                </a:solidFill>
              </a:rPr>
              <a:t> Equation</a:t>
            </a:r>
          </a:p>
        </p:txBody>
      </p:sp>
      <p:grpSp>
        <p:nvGrpSpPr>
          <p:cNvPr id="2" name="Group 42" hidden="1"/>
          <p:cNvGrpSpPr>
            <a:grpSpLocks/>
          </p:cNvGrpSpPr>
          <p:nvPr/>
        </p:nvGrpSpPr>
        <p:grpSpPr bwMode="auto">
          <a:xfrm>
            <a:off x="130175" y="4189413"/>
            <a:ext cx="8778875" cy="2192337"/>
            <a:chOff x="82" y="2627"/>
            <a:chExt cx="5530" cy="1381"/>
          </a:xfrm>
        </p:grpSpPr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622" y="2922"/>
              <a:ext cx="46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Line 11"/>
            <p:cNvSpPr>
              <a:spLocks noChangeShapeType="1"/>
            </p:cNvSpPr>
            <p:nvPr/>
          </p:nvSpPr>
          <p:spPr bwMode="auto">
            <a:xfrm>
              <a:off x="1086" y="3147"/>
              <a:ext cx="3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Rectangle 14"/>
            <p:cNvSpPr>
              <a:spLocks noChangeArrowheads="1"/>
            </p:cNvSpPr>
            <p:nvPr/>
          </p:nvSpPr>
          <p:spPr bwMode="auto">
            <a:xfrm>
              <a:off x="1454" y="2927"/>
              <a:ext cx="46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>
              <a:off x="1918" y="3165"/>
              <a:ext cx="3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1" name="Rectangle 19"/>
            <p:cNvSpPr>
              <a:spLocks noChangeArrowheads="1"/>
            </p:cNvSpPr>
            <p:nvPr/>
          </p:nvSpPr>
          <p:spPr bwMode="auto">
            <a:xfrm>
              <a:off x="2285" y="2929"/>
              <a:ext cx="463" cy="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5" name="Rectangle 23"/>
            <p:cNvSpPr>
              <a:spLocks noChangeArrowheads="1"/>
            </p:cNvSpPr>
            <p:nvPr/>
          </p:nvSpPr>
          <p:spPr bwMode="auto">
            <a:xfrm>
              <a:off x="3117" y="2934"/>
              <a:ext cx="463" cy="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6" name="Line 24"/>
            <p:cNvSpPr>
              <a:spLocks noChangeShapeType="1"/>
            </p:cNvSpPr>
            <p:nvPr/>
          </p:nvSpPr>
          <p:spPr bwMode="auto">
            <a:xfrm>
              <a:off x="3581" y="3168"/>
              <a:ext cx="3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0" name="Rectangle 28"/>
            <p:cNvSpPr>
              <a:spLocks noChangeArrowheads="1"/>
            </p:cNvSpPr>
            <p:nvPr/>
          </p:nvSpPr>
          <p:spPr bwMode="auto">
            <a:xfrm>
              <a:off x="3946" y="2922"/>
              <a:ext cx="46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1" name="Line 29"/>
            <p:cNvSpPr>
              <a:spLocks noChangeShapeType="1"/>
            </p:cNvSpPr>
            <p:nvPr/>
          </p:nvSpPr>
          <p:spPr bwMode="auto">
            <a:xfrm>
              <a:off x="4410" y="3160"/>
              <a:ext cx="3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4" name="Rectangle 32"/>
            <p:cNvSpPr>
              <a:spLocks noChangeArrowheads="1"/>
            </p:cNvSpPr>
            <p:nvPr/>
          </p:nvSpPr>
          <p:spPr bwMode="auto">
            <a:xfrm>
              <a:off x="4778" y="2927"/>
              <a:ext cx="46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5" name="Line 33"/>
            <p:cNvSpPr>
              <a:spLocks noChangeShapeType="1"/>
            </p:cNvSpPr>
            <p:nvPr/>
          </p:nvSpPr>
          <p:spPr bwMode="auto">
            <a:xfrm>
              <a:off x="5242" y="3165"/>
              <a:ext cx="3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9" name="Line 37"/>
            <p:cNvSpPr>
              <a:spLocks noChangeShapeType="1"/>
            </p:cNvSpPr>
            <p:nvPr/>
          </p:nvSpPr>
          <p:spPr bwMode="auto">
            <a:xfrm flipV="1">
              <a:off x="331" y="2627"/>
              <a:ext cx="0" cy="10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0" name="Line 38"/>
            <p:cNvSpPr>
              <a:spLocks noChangeShapeType="1"/>
            </p:cNvSpPr>
            <p:nvPr/>
          </p:nvSpPr>
          <p:spPr bwMode="auto">
            <a:xfrm>
              <a:off x="331" y="3661"/>
              <a:ext cx="1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1" name="Text Box 39"/>
            <p:cNvSpPr txBox="1">
              <a:spLocks noChangeArrowheads="1"/>
            </p:cNvSpPr>
            <p:nvPr/>
          </p:nvSpPr>
          <p:spPr bwMode="auto">
            <a:xfrm>
              <a:off x="82" y="2917"/>
              <a:ext cx="2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Z</a:t>
              </a:r>
            </a:p>
          </p:txBody>
        </p:sp>
        <p:sp>
          <p:nvSpPr>
            <p:cNvPr id="44072" name="Text Box 40"/>
            <p:cNvSpPr txBox="1">
              <a:spLocks noChangeArrowheads="1"/>
            </p:cNvSpPr>
            <p:nvPr/>
          </p:nvSpPr>
          <p:spPr bwMode="auto">
            <a:xfrm rot="-11402">
              <a:off x="934" y="3681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N</a:t>
              </a:r>
            </a:p>
          </p:txBody>
        </p:sp>
        <p:sp>
          <p:nvSpPr>
            <p:cNvPr id="44073" name="Text Box 41"/>
            <p:cNvSpPr txBox="1">
              <a:spLocks noChangeArrowheads="1"/>
            </p:cNvSpPr>
            <p:nvPr/>
          </p:nvSpPr>
          <p:spPr bwMode="auto">
            <a:xfrm>
              <a:off x="2671" y="2747"/>
              <a:ext cx="46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/>
                <a:t>…</a:t>
              </a:r>
            </a:p>
          </p:txBody>
        </p:sp>
      </p:grpSp>
      <p:grpSp>
        <p:nvGrpSpPr>
          <p:cNvPr id="23" name="Equilibrium" hidden="1"/>
          <p:cNvGrpSpPr>
            <a:grpSpLocks/>
          </p:cNvGrpSpPr>
          <p:nvPr/>
        </p:nvGrpSpPr>
        <p:grpSpPr bwMode="auto">
          <a:xfrm>
            <a:off x="457200" y="3868472"/>
            <a:ext cx="8451849" cy="2185988"/>
            <a:chOff x="561" y="762"/>
            <a:chExt cx="5324" cy="1377"/>
          </a:xfrm>
        </p:grpSpPr>
        <p:pic>
          <p:nvPicPr>
            <p:cNvPr id="24" name="Picture 5" descr="r_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1" y="762"/>
              <a:ext cx="4289" cy="1161"/>
            </a:xfrm>
            <a:prstGeom prst="rect">
              <a:avLst/>
            </a:prstGeom>
            <a:noFill/>
          </p:spPr>
        </p:pic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3249" y="1906"/>
              <a:ext cx="26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>
                  <a:solidFill>
                    <a:schemeClr val="tx2"/>
                  </a:solidFill>
                </a:rPr>
                <a:t>[A. Champagne, RIA Summer School ‘06</a:t>
              </a:r>
              <a:r>
                <a:rPr lang="en-US" sz="1800" dirty="0">
                  <a:solidFill>
                    <a:schemeClr val="tx2"/>
                  </a:solidFill>
                </a:rPr>
                <a:t>]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72705" name="Sn"/>
          <p:cNvGraphicFramePr>
            <a:graphicFrameLocks noChangeAspect="1"/>
          </p:cNvGraphicFramePr>
          <p:nvPr/>
        </p:nvGraphicFramePr>
        <p:xfrm>
          <a:off x="858044" y="4092575"/>
          <a:ext cx="7427912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quation" r:id="rId5" imgW="2209680" imgH="533160" progId="Equation.3">
                  <p:embed/>
                </p:oleObj>
              </mc:Choice>
              <mc:Fallback>
                <p:oleObj name="Equation" r:id="rId5" imgW="22096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4" y="4092575"/>
                        <a:ext cx="7427912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6" name="Saha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024784"/>
              </p:ext>
            </p:extLst>
          </p:nvPr>
        </p:nvGraphicFramePr>
        <p:xfrm>
          <a:off x="469900" y="4631900"/>
          <a:ext cx="8204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7" imgW="4101840" imgH="533160" progId="Equation.3">
                  <p:embed/>
                </p:oleObj>
              </mc:Choice>
              <mc:Fallback>
                <p:oleObj name="Equation" r:id="rId7" imgW="41018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4631900"/>
                        <a:ext cx="82042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 hidden="1"/>
          <p:cNvGrpSpPr/>
          <p:nvPr/>
        </p:nvGrpSpPr>
        <p:grpSpPr>
          <a:xfrm>
            <a:off x="6629400" y="2590800"/>
            <a:ext cx="2514600" cy="2552700"/>
            <a:chOff x="6629400" y="2590800"/>
            <a:chExt cx="2514600" cy="2552700"/>
          </a:xfrm>
        </p:grpSpPr>
        <p:sp>
          <p:nvSpPr>
            <p:cNvPr id="28" name="TextBox 27" hidden="1"/>
            <p:cNvSpPr txBox="1"/>
            <p:nvPr/>
          </p:nvSpPr>
          <p:spPr>
            <a:xfrm>
              <a:off x="6629400" y="2590800"/>
              <a:ext cx="2514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5C0426"/>
                  </a:solidFill>
                </a:rPr>
                <a:t>For the conditions above</a:t>
              </a:r>
              <a:endParaRPr lang="en-US" sz="2800" b="1" dirty="0">
                <a:solidFill>
                  <a:srgbClr val="5C0426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648450" y="4381500"/>
              <a:ext cx="1524000" cy="762000"/>
            </a:xfrm>
            <a:prstGeom prst="ellipse">
              <a:avLst/>
            </a:prstGeom>
            <a:noFill/>
            <a:ln w="28575" cap="flat" cmpd="sng" algn="ctr">
              <a:solidFill>
                <a:srgbClr val="5C042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31" name="Straight Arrow Connector 30" hidden="1"/>
            <p:cNvCxnSpPr>
              <a:endCxn id="29" idx="0"/>
            </p:cNvCxnSpPr>
            <p:nvPr/>
          </p:nvCxnSpPr>
          <p:spPr bwMode="auto">
            <a:xfrm>
              <a:off x="7162800" y="3886200"/>
              <a:ext cx="247650" cy="495300"/>
            </a:xfrm>
            <a:prstGeom prst="straightConnector1">
              <a:avLst/>
            </a:prstGeom>
            <a:noFill/>
            <a:ln w="38100" cap="flat" cmpd="sng" algn="ctr">
              <a:solidFill>
                <a:srgbClr val="5C042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6324600" y="4343400"/>
            <a:ext cx="20574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Date Placeholder 7" hidden="1"/>
          <p:cNvSpPr txBox="1">
            <a:spLocks/>
          </p:cNvSpPr>
          <p:nvPr/>
        </p:nvSpPr>
        <p:spPr bwMode="auto">
          <a:xfrm>
            <a:off x="7315200" y="64960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10/12/2012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22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 smtClean="0"/>
              <a:t>The Astrophysical </a:t>
            </a:r>
            <a:r>
              <a:rPr lang="en-US" sz="3800" i="1" dirty="0" smtClean="0"/>
              <a:t>R</a:t>
            </a:r>
            <a:r>
              <a:rPr lang="en-US" sz="3800" dirty="0" smtClean="0"/>
              <a:t>-Process</a:t>
            </a:r>
            <a:endParaRPr lang="en-US" sz="3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Oct 7, 2015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SFU Nuclear Chemistry - Mass1</a:t>
            </a:r>
            <a:endParaRPr lang="en-US" alt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46C8-9893-4F0D-96CE-D0A3665AAC6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77938"/>
            <a:ext cx="8686800" cy="2684462"/>
          </a:xfrm>
        </p:spPr>
        <p:txBody>
          <a:bodyPr/>
          <a:lstStyle/>
          <a:p>
            <a:pPr marL="323850" indent="-304800"/>
            <a:r>
              <a:rPr lang="en-US" sz="2100" b="1" dirty="0" smtClean="0">
                <a:solidFill>
                  <a:srgbClr val="5C0426"/>
                </a:solidFill>
              </a:rPr>
              <a:t>Temperatures are very high (T~10</a:t>
            </a:r>
            <a:r>
              <a:rPr lang="en-US" sz="2100" b="1" baseline="30000" dirty="0" smtClean="0">
                <a:solidFill>
                  <a:srgbClr val="5C0426"/>
                </a:solidFill>
              </a:rPr>
              <a:t>9</a:t>
            </a:r>
            <a:r>
              <a:rPr lang="en-US" sz="2100" b="1" dirty="0" smtClean="0">
                <a:solidFill>
                  <a:srgbClr val="5C0426"/>
                </a:solidFill>
              </a:rPr>
              <a:t>K)</a:t>
            </a:r>
          </a:p>
          <a:p>
            <a:pPr marL="323850" indent="-304800"/>
            <a:r>
              <a:rPr lang="en-US" sz="2100" b="1" dirty="0" smtClean="0">
                <a:solidFill>
                  <a:srgbClr val="5C0426"/>
                </a:solidFill>
              </a:rPr>
              <a:t>Neutron densities are very high (</a:t>
            </a:r>
            <a:r>
              <a:rPr lang="en-US" sz="2100" b="1" dirty="0" err="1" smtClean="0">
                <a:solidFill>
                  <a:srgbClr val="5C0426"/>
                </a:solidFill>
              </a:rPr>
              <a:t>n</a:t>
            </a:r>
            <a:r>
              <a:rPr lang="en-US" sz="2100" b="1" baseline="-25000" dirty="0" err="1" smtClean="0">
                <a:solidFill>
                  <a:srgbClr val="5C0426"/>
                </a:solidFill>
              </a:rPr>
              <a:t>n</a:t>
            </a:r>
            <a:r>
              <a:rPr lang="en-US" sz="2100" b="1" dirty="0" smtClean="0">
                <a:solidFill>
                  <a:srgbClr val="5C0426"/>
                </a:solidFill>
              </a:rPr>
              <a:t> &gt; 10</a:t>
            </a:r>
            <a:r>
              <a:rPr lang="en-US" sz="2100" b="1" baseline="30000" dirty="0" smtClean="0">
                <a:solidFill>
                  <a:srgbClr val="5C0426"/>
                </a:solidFill>
              </a:rPr>
              <a:t>20</a:t>
            </a:r>
            <a:r>
              <a:rPr lang="en-US" sz="2100" b="1" dirty="0" smtClean="0">
                <a:solidFill>
                  <a:srgbClr val="5C0426"/>
                </a:solidFill>
              </a:rPr>
              <a:t> cm</a:t>
            </a:r>
            <a:r>
              <a:rPr lang="en-US" sz="2100" b="1" baseline="30000" dirty="0" smtClean="0">
                <a:solidFill>
                  <a:srgbClr val="5C0426"/>
                </a:solidFill>
              </a:rPr>
              <a:t>-3</a:t>
            </a:r>
            <a:r>
              <a:rPr lang="en-US" sz="2100" b="1" dirty="0" smtClean="0">
                <a:solidFill>
                  <a:srgbClr val="5C0426"/>
                </a:solidFill>
              </a:rPr>
              <a:t>)</a:t>
            </a:r>
          </a:p>
          <a:p>
            <a:pPr marL="304800" indent="-304800"/>
            <a:r>
              <a:rPr lang="en-US" sz="2100" b="1" dirty="0" smtClean="0">
                <a:solidFill>
                  <a:srgbClr val="5C0426"/>
                </a:solidFill>
              </a:rPr>
              <a:t>(</a:t>
            </a:r>
            <a:r>
              <a:rPr lang="en-US" sz="2100" b="1" dirty="0" err="1" smtClean="0">
                <a:solidFill>
                  <a:srgbClr val="5C0426"/>
                </a:solidFill>
              </a:rPr>
              <a:t>n,</a:t>
            </a:r>
            <a:r>
              <a:rPr lang="en-US" sz="2100" b="1" dirty="0" err="1" smtClean="0">
                <a:solidFill>
                  <a:srgbClr val="5C0426"/>
                </a:solidFill>
                <a:latin typeface="Symbol" pitchFamily="18" charset="2"/>
              </a:rPr>
              <a:t>g</a:t>
            </a:r>
            <a:r>
              <a:rPr lang="en-US" sz="2100" b="1" dirty="0" smtClean="0">
                <a:solidFill>
                  <a:srgbClr val="5C0426"/>
                </a:solidFill>
              </a:rPr>
              <a:t>) rate is high ( &lt; 1 </a:t>
            </a:r>
            <a:r>
              <a:rPr lang="en-US" sz="2100" b="1" dirty="0" smtClean="0">
                <a:solidFill>
                  <a:srgbClr val="5C0426"/>
                </a:solidFill>
                <a:latin typeface="Symbol" pitchFamily="18" charset="2"/>
              </a:rPr>
              <a:t>m</a:t>
            </a:r>
            <a:r>
              <a:rPr lang="en-US" sz="2100" b="1" dirty="0" smtClean="0">
                <a:solidFill>
                  <a:srgbClr val="5C0426"/>
                </a:solidFill>
              </a:rPr>
              <a:t>s/capture )</a:t>
            </a:r>
          </a:p>
          <a:p>
            <a:pPr marL="304800" indent="-304800"/>
            <a:r>
              <a:rPr lang="en-US" sz="2100" b="1" dirty="0" smtClean="0">
                <a:solidFill>
                  <a:srgbClr val="5C0426"/>
                </a:solidFill>
              </a:rPr>
              <a:t>As region of low neutron separation energy (</a:t>
            </a:r>
            <a:r>
              <a:rPr lang="en-US" sz="2100" b="1" dirty="0" err="1" smtClean="0">
                <a:solidFill>
                  <a:srgbClr val="5C0426"/>
                </a:solidFill>
              </a:rPr>
              <a:t>S</a:t>
            </a:r>
            <a:r>
              <a:rPr lang="en-US" sz="2100" b="1" baseline="-25000" dirty="0" err="1" smtClean="0">
                <a:solidFill>
                  <a:srgbClr val="5C0426"/>
                </a:solidFill>
              </a:rPr>
              <a:t>n</a:t>
            </a:r>
            <a:r>
              <a:rPr lang="en-US" sz="2100" b="1" dirty="0" smtClean="0">
                <a:solidFill>
                  <a:srgbClr val="5C0426"/>
                </a:solidFill>
              </a:rPr>
              <a:t>) reached (</a:t>
            </a:r>
            <a:r>
              <a:rPr lang="en-US" sz="2100" b="1" dirty="0" err="1" smtClean="0">
                <a:solidFill>
                  <a:srgbClr val="5C0426"/>
                </a:solidFill>
              </a:rPr>
              <a:t>n,</a:t>
            </a:r>
            <a:r>
              <a:rPr lang="en-US" sz="2100" b="1" dirty="0" err="1" smtClean="0">
                <a:solidFill>
                  <a:srgbClr val="5C0426"/>
                </a:solidFill>
                <a:latin typeface="Symbol" pitchFamily="18" charset="2"/>
              </a:rPr>
              <a:t>g</a:t>
            </a:r>
            <a:r>
              <a:rPr lang="en-US" sz="2100" b="1" dirty="0" smtClean="0">
                <a:solidFill>
                  <a:srgbClr val="5C0426"/>
                </a:solidFill>
              </a:rPr>
              <a:t>) &lt;-&gt; (</a:t>
            </a:r>
            <a:r>
              <a:rPr lang="en-US" sz="2100" b="1" dirty="0" err="1" smtClean="0">
                <a:solidFill>
                  <a:srgbClr val="5C0426"/>
                </a:solidFill>
                <a:latin typeface="Symbol" pitchFamily="18" charset="2"/>
              </a:rPr>
              <a:t>g</a:t>
            </a:r>
            <a:r>
              <a:rPr lang="en-US" sz="2100" b="1" dirty="0" err="1" smtClean="0">
                <a:solidFill>
                  <a:srgbClr val="5C0426"/>
                </a:solidFill>
              </a:rPr>
              <a:t>,n</a:t>
            </a:r>
            <a:r>
              <a:rPr lang="en-US" sz="2100" b="1" dirty="0" smtClean="0">
                <a:solidFill>
                  <a:srgbClr val="5C0426"/>
                </a:solidFill>
              </a:rPr>
              <a:t>) equilibrium achieved</a:t>
            </a:r>
          </a:p>
          <a:p>
            <a:pPr marL="304800" indent="-304800"/>
            <a:r>
              <a:rPr lang="en-US" sz="2100" b="1" dirty="0" smtClean="0">
                <a:solidFill>
                  <a:srgbClr val="5C0426"/>
                </a:solidFill>
              </a:rPr>
              <a:t>Equilibrium point defined by </a:t>
            </a:r>
            <a:r>
              <a:rPr lang="en-US" sz="2100" b="1" dirty="0" err="1" smtClean="0">
                <a:solidFill>
                  <a:srgbClr val="5C0426"/>
                </a:solidFill>
              </a:rPr>
              <a:t>Saha</a:t>
            </a:r>
            <a:r>
              <a:rPr lang="en-US" sz="2100" b="1" dirty="0" smtClean="0">
                <a:solidFill>
                  <a:srgbClr val="5C0426"/>
                </a:solidFill>
              </a:rPr>
              <a:t> Equation</a:t>
            </a:r>
          </a:p>
        </p:txBody>
      </p:sp>
      <p:grpSp>
        <p:nvGrpSpPr>
          <p:cNvPr id="2" name="Group 42" hidden="1"/>
          <p:cNvGrpSpPr>
            <a:grpSpLocks/>
          </p:cNvGrpSpPr>
          <p:nvPr/>
        </p:nvGrpSpPr>
        <p:grpSpPr bwMode="auto">
          <a:xfrm>
            <a:off x="130175" y="4189413"/>
            <a:ext cx="8778875" cy="2192337"/>
            <a:chOff x="82" y="2627"/>
            <a:chExt cx="5530" cy="1381"/>
          </a:xfrm>
        </p:grpSpPr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622" y="2922"/>
              <a:ext cx="46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Line 11"/>
            <p:cNvSpPr>
              <a:spLocks noChangeShapeType="1"/>
            </p:cNvSpPr>
            <p:nvPr/>
          </p:nvSpPr>
          <p:spPr bwMode="auto">
            <a:xfrm>
              <a:off x="1086" y="3147"/>
              <a:ext cx="3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Rectangle 14"/>
            <p:cNvSpPr>
              <a:spLocks noChangeArrowheads="1"/>
            </p:cNvSpPr>
            <p:nvPr/>
          </p:nvSpPr>
          <p:spPr bwMode="auto">
            <a:xfrm>
              <a:off x="1454" y="2927"/>
              <a:ext cx="46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>
              <a:off x="1918" y="3165"/>
              <a:ext cx="3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1" name="Rectangle 19"/>
            <p:cNvSpPr>
              <a:spLocks noChangeArrowheads="1"/>
            </p:cNvSpPr>
            <p:nvPr/>
          </p:nvSpPr>
          <p:spPr bwMode="auto">
            <a:xfrm>
              <a:off x="2285" y="2929"/>
              <a:ext cx="463" cy="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5" name="Rectangle 23"/>
            <p:cNvSpPr>
              <a:spLocks noChangeArrowheads="1"/>
            </p:cNvSpPr>
            <p:nvPr/>
          </p:nvSpPr>
          <p:spPr bwMode="auto">
            <a:xfrm>
              <a:off x="3117" y="2934"/>
              <a:ext cx="463" cy="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6" name="Line 24"/>
            <p:cNvSpPr>
              <a:spLocks noChangeShapeType="1"/>
            </p:cNvSpPr>
            <p:nvPr/>
          </p:nvSpPr>
          <p:spPr bwMode="auto">
            <a:xfrm>
              <a:off x="3581" y="3168"/>
              <a:ext cx="3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0" name="Rectangle 28"/>
            <p:cNvSpPr>
              <a:spLocks noChangeArrowheads="1"/>
            </p:cNvSpPr>
            <p:nvPr/>
          </p:nvSpPr>
          <p:spPr bwMode="auto">
            <a:xfrm>
              <a:off x="3946" y="2922"/>
              <a:ext cx="46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1" name="Line 29"/>
            <p:cNvSpPr>
              <a:spLocks noChangeShapeType="1"/>
            </p:cNvSpPr>
            <p:nvPr/>
          </p:nvSpPr>
          <p:spPr bwMode="auto">
            <a:xfrm>
              <a:off x="4410" y="3160"/>
              <a:ext cx="3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4" name="Rectangle 32"/>
            <p:cNvSpPr>
              <a:spLocks noChangeArrowheads="1"/>
            </p:cNvSpPr>
            <p:nvPr/>
          </p:nvSpPr>
          <p:spPr bwMode="auto">
            <a:xfrm>
              <a:off x="4778" y="2927"/>
              <a:ext cx="46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5" name="Line 33"/>
            <p:cNvSpPr>
              <a:spLocks noChangeShapeType="1"/>
            </p:cNvSpPr>
            <p:nvPr/>
          </p:nvSpPr>
          <p:spPr bwMode="auto">
            <a:xfrm>
              <a:off x="5242" y="3165"/>
              <a:ext cx="3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9" name="Line 37"/>
            <p:cNvSpPr>
              <a:spLocks noChangeShapeType="1"/>
            </p:cNvSpPr>
            <p:nvPr/>
          </p:nvSpPr>
          <p:spPr bwMode="auto">
            <a:xfrm flipV="1">
              <a:off x="331" y="2627"/>
              <a:ext cx="0" cy="10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0" name="Line 38"/>
            <p:cNvSpPr>
              <a:spLocks noChangeShapeType="1"/>
            </p:cNvSpPr>
            <p:nvPr/>
          </p:nvSpPr>
          <p:spPr bwMode="auto">
            <a:xfrm>
              <a:off x="331" y="3661"/>
              <a:ext cx="1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1" name="Text Box 39"/>
            <p:cNvSpPr txBox="1">
              <a:spLocks noChangeArrowheads="1"/>
            </p:cNvSpPr>
            <p:nvPr/>
          </p:nvSpPr>
          <p:spPr bwMode="auto">
            <a:xfrm>
              <a:off x="82" y="2917"/>
              <a:ext cx="2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Z</a:t>
              </a:r>
            </a:p>
          </p:txBody>
        </p:sp>
        <p:sp>
          <p:nvSpPr>
            <p:cNvPr id="44072" name="Text Box 40"/>
            <p:cNvSpPr txBox="1">
              <a:spLocks noChangeArrowheads="1"/>
            </p:cNvSpPr>
            <p:nvPr/>
          </p:nvSpPr>
          <p:spPr bwMode="auto">
            <a:xfrm rot="-11402">
              <a:off x="934" y="3681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N</a:t>
              </a:r>
            </a:p>
          </p:txBody>
        </p:sp>
        <p:sp>
          <p:nvSpPr>
            <p:cNvPr id="44073" name="Text Box 41"/>
            <p:cNvSpPr txBox="1">
              <a:spLocks noChangeArrowheads="1"/>
            </p:cNvSpPr>
            <p:nvPr/>
          </p:nvSpPr>
          <p:spPr bwMode="auto">
            <a:xfrm>
              <a:off x="2671" y="2747"/>
              <a:ext cx="46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/>
                <a:t>…</a:t>
              </a:r>
            </a:p>
          </p:txBody>
        </p:sp>
      </p:grpSp>
      <p:grpSp>
        <p:nvGrpSpPr>
          <p:cNvPr id="23" name="Equilibrium" hidden="1"/>
          <p:cNvGrpSpPr>
            <a:grpSpLocks/>
          </p:cNvGrpSpPr>
          <p:nvPr/>
        </p:nvGrpSpPr>
        <p:grpSpPr bwMode="auto">
          <a:xfrm>
            <a:off x="457200" y="3868472"/>
            <a:ext cx="8451849" cy="2185988"/>
            <a:chOff x="561" y="762"/>
            <a:chExt cx="5324" cy="1377"/>
          </a:xfrm>
        </p:grpSpPr>
        <p:pic>
          <p:nvPicPr>
            <p:cNvPr id="24" name="Picture 5" descr="r_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1" y="762"/>
              <a:ext cx="4289" cy="1161"/>
            </a:xfrm>
            <a:prstGeom prst="rect">
              <a:avLst/>
            </a:prstGeom>
            <a:noFill/>
          </p:spPr>
        </p:pic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3249" y="1906"/>
              <a:ext cx="26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>
                  <a:solidFill>
                    <a:schemeClr val="tx2"/>
                  </a:solidFill>
                </a:rPr>
                <a:t>[A. Champagne, RIA Summer School ‘06</a:t>
              </a:r>
              <a:r>
                <a:rPr lang="en-US" sz="1800" dirty="0">
                  <a:solidFill>
                    <a:schemeClr val="tx2"/>
                  </a:solidFill>
                </a:rPr>
                <a:t>]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72705" name="Sn"/>
          <p:cNvGraphicFramePr>
            <a:graphicFrameLocks noChangeAspect="1"/>
          </p:cNvGraphicFramePr>
          <p:nvPr/>
        </p:nvGraphicFramePr>
        <p:xfrm>
          <a:off x="858044" y="4092575"/>
          <a:ext cx="7427912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5" imgW="2209680" imgH="533160" progId="Equation.3">
                  <p:embed/>
                </p:oleObj>
              </mc:Choice>
              <mc:Fallback>
                <p:oleObj name="Equation" r:id="rId5" imgW="22096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4" y="4092575"/>
                        <a:ext cx="7427912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6" name="Saha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052237"/>
              </p:ext>
            </p:extLst>
          </p:nvPr>
        </p:nvGraphicFramePr>
        <p:xfrm>
          <a:off x="469900" y="4631900"/>
          <a:ext cx="8204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Equation" r:id="rId7" imgW="4101840" imgH="533160" progId="Equation.3">
                  <p:embed/>
                </p:oleObj>
              </mc:Choice>
              <mc:Fallback>
                <p:oleObj name="Equation" r:id="rId7" imgW="41018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4631900"/>
                        <a:ext cx="82042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 hidden="1"/>
          <p:cNvGrpSpPr/>
          <p:nvPr/>
        </p:nvGrpSpPr>
        <p:grpSpPr>
          <a:xfrm>
            <a:off x="6629400" y="2590800"/>
            <a:ext cx="2514600" cy="2552700"/>
            <a:chOff x="6629400" y="2590800"/>
            <a:chExt cx="2514600" cy="2552700"/>
          </a:xfrm>
        </p:grpSpPr>
        <p:sp>
          <p:nvSpPr>
            <p:cNvPr id="28" name="TextBox 27" hidden="1"/>
            <p:cNvSpPr txBox="1"/>
            <p:nvPr/>
          </p:nvSpPr>
          <p:spPr>
            <a:xfrm>
              <a:off x="6629400" y="2590800"/>
              <a:ext cx="2514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5C0426"/>
                  </a:solidFill>
                </a:rPr>
                <a:t>For the conditions above</a:t>
              </a:r>
              <a:endParaRPr lang="en-US" sz="2800" b="1" dirty="0">
                <a:solidFill>
                  <a:srgbClr val="5C0426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648450" y="4381500"/>
              <a:ext cx="1524000" cy="762000"/>
            </a:xfrm>
            <a:prstGeom prst="ellipse">
              <a:avLst/>
            </a:prstGeom>
            <a:noFill/>
            <a:ln w="28575" cap="flat" cmpd="sng" algn="ctr">
              <a:solidFill>
                <a:srgbClr val="5C042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31" name="Straight Arrow Connector 30" hidden="1"/>
            <p:cNvCxnSpPr>
              <a:endCxn id="29" idx="0"/>
            </p:cNvCxnSpPr>
            <p:nvPr/>
          </p:nvCxnSpPr>
          <p:spPr bwMode="auto">
            <a:xfrm>
              <a:off x="7162800" y="3886200"/>
              <a:ext cx="247650" cy="495300"/>
            </a:xfrm>
            <a:prstGeom prst="straightConnector1">
              <a:avLst/>
            </a:prstGeom>
            <a:noFill/>
            <a:ln w="38100" cap="flat" cmpd="sng" algn="ctr">
              <a:solidFill>
                <a:srgbClr val="5C042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3" name="Rectangle 32" hidden="1"/>
          <p:cNvSpPr/>
          <p:nvPr/>
        </p:nvSpPr>
        <p:spPr bwMode="auto">
          <a:xfrm>
            <a:off x="6324600" y="4343400"/>
            <a:ext cx="20574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Date Placeholder 7" hidden="1"/>
          <p:cNvSpPr txBox="1">
            <a:spLocks/>
          </p:cNvSpPr>
          <p:nvPr/>
        </p:nvSpPr>
        <p:spPr bwMode="auto">
          <a:xfrm>
            <a:off x="7315200" y="64960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10/12/2012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0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330200"/>
            <a:ext cx="7954963" cy="731838"/>
          </a:xfrm>
        </p:spPr>
        <p:txBody>
          <a:bodyPr/>
          <a:lstStyle/>
          <a:p>
            <a:pPr algn="ctr"/>
            <a:r>
              <a:rPr lang="en-US" sz="5000"/>
              <a:t>So we wait for a </a:t>
            </a:r>
            <a:r>
              <a:rPr lang="en-US" sz="5000">
                <a:latin typeface="Symbol" pitchFamily="18" charset="2"/>
              </a:rPr>
              <a:t>b</a:t>
            </a:r>
            <a:r>
              <a:rPr lang="en-US" sz="5000"/>
              <a:t>-decay</a:t>
            </a:r>
          </a:p>
        </p:txBody>
      </p:sp>
      <p:pic>
        <p:nvPicPr>
          <p:cNvPr id="50179" name="Picture 3" descr="r_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1362075"/>
            <a:ext cx="8253412" cy="2917825"/>
          </a:xfrm>
          <a:prstGeom prst="rect">
            <a:avLst/>
          </a:prstGeom>
          <a:noFill/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4644131"/>
            <a:ext cx="41846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</a:rPr>
              <a:t>The </a:t>
            </a:r>
            <a:r>
              <a:rPr lang="en-US" sz="2800" b="1" dirty="0" err="1">
                <a:solidFill>
                  <a:schemeClr val="tx2"/>
                </a:solidFill>
              </a:rPr>
              <a:t>S</a:t>
            </a:r>
            <a:r>
              <a:rPr lang="en-US" sz="2800" b="1" baseline="-25000" dirty="0" err="1">
                <a:solidFill>
                  <a:schemeClr val="tx2"/>
                </a:solidFill>
              </a:rPr>
              <a:t>n</a:t>
            </a:r>
            <a:r>
              <a:rPr lang="en-US" sz="2800" b="1" dirty="0">
                <a:solidFill>
                  <a:schemeClr val="tx2"/>
                </a:solidFill>
              </a:rPr>
              <a:t> where equilibrium occurs depends only on T and </a:t>
            </a:r>
            <a:r>
              <a:rPr lang="en-US" sz="2800" b="1" dirty="0" err="1">
                <a:solidFill>
                  <a:schemeClr val="tx2"/>
                </a:solidFill>
              </a:rPr>
              <a:t>n</a:t>
            </a:r>
            <a:r>
              <a:rPr lang="en-US" sz="2800" b="1" baseline="-25000" dirty="0" err="1">
                <a:solidFill>
                  <a:schemeClr val="tx2"/>
                </a:solidFill>
              </a:rPr>
              <a:t>n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953000" y="4249738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chemeClr val="tx2"/>
                </a:solidFill>
              </a:rPr>
              <a:t>[A. Champagne, RIA Summer School 06</a:t>
            </a:r>
            <a:r>
              <a:rPr lang="en-US" sz="1800" dirty="0">
                <a:solidFill>
                  <a:schemeClr val="tx2"/>
                </a:solidFill>
              </a:rPr>
              <a:t>]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448175" y="4810125"/>
          <a:ext cx="458152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5" imgW="1638000" imgH="533160" progId="Equation.3">
                  <p:embed/>
                </p:oleObj>
              </mc:Choice>
              <mc:Fallback>
                <p:oleObj name="Equation" r:id="rId5" imgW="16380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175" y="4810125"/>
                        <a:ext cx="4581525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7, 2015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54001" y="370367"/>
            <a:ext cx="8737599" cy="5807075"/>
            <a:chOff x="336" y="528"/>
            <a:chExt cx="4939" cy="3658"/>
          </a:xfrm>
        </p:grpSpPr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336" y="528"/>
              <a:ext cx="4939" cy="3658"/>
              <a:chOff x="336" y="528"/>
              <a:chExt cx="4939" cy="3658"/>
            </a:xfrm>
          </p:grpSpPr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36" y="528"/>
                <a:ext cx="4939" cy="3658"/>
              </a:xfrm>
              <a:prstGeom prst="rect">
                <a:avLst/>
              </a:prstGeom>
              <a:noFill/>
            </p:spPr>
          </p:pic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 flipH="1" flipV="1">
                <a:off x="4368" y="2064"/>
                <a:ext cx="192" cy="72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H="1" flipV="1">
                <a:off x="4272" y="2304"/>
                <a:ext cx="288" cy="4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 flipH="1" flipV="1">
                <a:off x="4272" y="2496"/>
                <a:ext cx="288" cy="2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4176" y="2736"/>
                <a:ext cx="864" cy="7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rgbClr val="FF1919"/>
                    </a:solidFill>
                    <a:latin typeface="Arial" pitchFamily="34" charset="0"/>
                  </a:rPr>
                  <a:t>Some possible </a:t>
                </a:r>
                <a:br>
                  <a:rPr lang="en-US">
                    <a:solidFill>
                      <a:srgbClr val="FF1919"/>
                    </a:solidFill>
                    <a:latin typeface="Arial" pitchFamily="34" charset="0"/>
                  </a:rPr>
                </a:br>
                <a:r>
                  <a:rPr lang="en-US">
                    <a:solidFill>
                      <a:srgbClr val="FF1919"/>
                    </a:solidFill>
                    <a:latin typeface="Arial" pitchFamily="34" charset="0"/>
                  </a:rPr>
                  <a:t>r-process paths</a:t>
                </a:r>
              </a:p>
            </p:txBody>
          </p:sp>
        </p:grp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1488" y="2208"/>
              <a:ext cx="1056" cy="240"/>
            </a:xfrm>
            <a:prstGeom prst="line">
              <a:avLst/>
            </a:prstGeom>
            <a:noFill/>
            <a:ln w="25400">
              <a:solidFill>
                <a:srgbClr val="5033FF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912" y="2064"/>
              <a:ext cx="72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5033FF"/>
                  </a:solidFill>
                  <a:latin typeface="Arial" pitchFamily="34" charset="0"/>
                </a:rPr>
                <a:t>Stability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88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3" y="43240"/>
            <a:ext cx="8401675" cy="624720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7,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kinds of masses</a:t>
            </a:r>
          </a:p>
          <a:p>
            <a:r>
              <a:rPr lang="en-US" dirty="0"/>
              <a:t>Precision</a:t>
            </a:r>
          </a:p>
          <a:p>
            <a:pPr lvl="1"/>
            <a:r>
              <a:rPr lang="en-US" dirty="0"/>
              <a:t>Precision v. accuracy</a:t>
            </a:r>
          </a:p>
          <a:p>
            <a:pPr lvl="1"/>
            <a:r>
              <a:rPr lang="en-US" dirty="0"/>
              <a:t>Precision </a:t>
            </a:r>
            <a:r>
              <a:rPr lang="en-US" dirty="0" smtClean="0"/>
              <a:t>required</a:t>
            </a:r>
          </a:p>
          <a:p>
            <a:r>
              <a:rPr lang="en-US" dirty="0" smtClean="0"/>
              <a:t>Why measure masses?</a:t>
            </a:r>
          </a:p>
          <a:p>
            <a:r>
              <a:rPr lang="en-US" dirty="0" smtClean="0"/>
              <a:t>How can we measure masses?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2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From Elemental Abundances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7, 2015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SFU Nuclear Chemistry - Mass1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788" y="1354138"/>
            <a:ext cx="5264150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9111" name="Group 23"/>
          <p:cNvGraphicFramePr>
            <a:graphicFrameLocks noGrp="1"/>
          </p:cNvGraphicFramePr>
          <p:nvPr/>
        </p:nvGraphicFramePr>
        <p:xfrm>
          <a:off x="5967413" y="1077913"/>
          <a:ext cx="2825750" cy="3951287"/>
        </p:xfrm>
        <a:graphic>
          <a:graphicData uri="http://schemas.openxmlformats.org/drawingml/2006/table">
            <a:tbl>
              <a:tblPr/>
              <a:tblGrid>
                <a:gridCol w="1412875"/>
                <a:gridCol w="1412875"/>
              </a:tblGrid>
              <a:tr h="13454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0426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0426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39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C0426"/>
                          </a:solidFill>
                          <a:effectLst/>
                          <a:latin typeface="Arial" charset="0"/>
                        </a:rPr>
                        <a:t>195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C0426"/>
                          </a:solidFill>
                          <a:effectLst/>
                          <a:latin typeface="Arial" charset="0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8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C0426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0426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331788" y="5534463"/>
            <a:ext cx="495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5C0426"/>
                </a:solidFill>
              </a:rPr>
              <a:t>Y.-Z. </a:t>
            </a:r>
            <a:r>
              <a:rPr lang="en-US" b="1" dirty="0" err="1" smtClean="0">
                <a:solidFill>
                  <a:srgbClr val="5C0426"/>
                </a:solidFill>
              </a:rPr>
              <a:t>Qian</a:t>
            </a:r>
            <a:r>
              <a:rPr lang="en-US" b="1" dirty="0" smtClean="0">
                <a:solidFill>
                  <a:srgbClr val="5C0426"/>
                </a:solidFill>
              </a:rPr>
              <a:t>, </a:t>
            </a:r>
            <a:r>
              <a:rPr lang="en-US" b="1" i="1" dirty="0" err="1" smtClean="0">
                <a:solidFill>
                  <a:srgbClr val="5C0426"/>
                </a:solidFill>
              </a:rPr>
              <a:t>Prog</a:t>
            </a:r>
            <a:r>
              <a:rPr lang="en-US" b="1" i="1" dirty="0" smtClean="0">
                <a:solidFill>
                  <a:srgbClr val="5C0426"/>
                </a:solidFill>
              </a:rPr>
              <a:t>. Part. </a:t>
            </a:r>
            <a:r>
              <a:rPr lang="en-US" b="1" i="1" dirty="0" err="1" smtClean="0">
                <a:solidFill>
                  <a:srgbClr val="5C0426"/>
                </a:solidFill>
              </a:rPr>
              <a:t>Nucl</a:t>
            </a:r>
            <a:r>
              <a:rPr lang="en-US" b="1" i="1" dirty="0" smtClean="0">
                <a:solidFill>
                  <a:srgbClr val="5C0426"/>
                </a:solidFill>
              </a:rPr>
              <a:t>. Phys.</a:t>
            </a:r>
            <a:r>
              <a:rPr lang="en-US" b="1" dirty="0" smtClean="0">
                <a:solidFill>
                  <a:srgbClr val="5C0426"/>
                </a:solidFill>
              </a:rPr>
              <a:t>, 50 (2003) 153</a:t>
            </a:r>
            <a:endParaRPr lang="en-US" b="1" dirty="0">
              <a:solidFill>
                <a:srgbClr val="5C0426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4876800" y="2514600"/>
            <a:ext cx="1066800" cy="457200"/>
          </a:xfrm>
          <a:prstGeom prst="straightConnector1">
            <a:avLst/>
          </a:prstGeom>
          <a:noFill/>
          <a:ln w="76200" cap="flat" cmpd="sng" algn="ctr">
            <a:solidFill>
              <a:srgbClr val="5C042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2667000" y="1828800"/>
            <a:ext cx="3276600" cy="2514600"/>
          </a:xfrm>
          <a:prstGeom prst="straightConnector1">
            <a:avLst/>
          </a:prstGeom>
          <a:noFill/>
          <a:ln w="76200" cap="flat" cmpd="sng" algn="ctr">
            <a:solidFill>
              <a:srgbClr val="5C042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0986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separation energy and mass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755946"/>
              </p:ext>
            </p:extLst>
          </p:nvPr>
        </p:nvGraphicFramePr>
        <p:xfrm>
          <a:off x="709613" y="2371342"/>
          <a:ext cx="772477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3" imgW="2184400" imgH="228600" progId="Equation.3">
                  <p:embed/>
                </p:oleObj>
              </mc:Choice>
              <mc:Fallback>
                <p:oleObj name="Equation" r:id="rId3" imgW="21844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2371342"/>
                        <a:ext cx="7724775" cy="80803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33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of nuclear mass models…</a:t>
            </a:r>
            <a:r>
              <a:rPr lang="en-US" sz="1600" dirty="0" smtClean="0"/>
              <a:t>(Hint: They stink!)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05" y="949220"/>
            <a:ext cx="8019790" cy="543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0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06311" y="503712"/>
            <a:ext cx="4040188" cy="639762"/>
          </a:xfrm>
        </p:spPr>
        <p:txBody>
          <a:bodyPr/>
          <a:lstStyle/>
          <a:p>
            <a:r>
              <a:rPr lang="en-US" dirty="0" smtClean="0"/>
              <a:t>Dipole mass spectrometry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06310" y="1143473"/>
                <a:ext cx="4295553" cy="4429773"/>
              </a:xfrm>
            </p:spPr>
            <p:txBody>
              <a:bodyPr/>
              <a:lstStyle/>
              <a:p>
                <a:r>
                  <a:rPr lang="en-US" dirty="0" smtClean="0"/>
                  <a:t>Charged particle in a uniform magnetic field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 smtClean="0"/>
                  <a:t> (Magnetic force)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i="1" smtClean="0">
                        <a:latin typeface="Cambria Math"/>
                        <a:ea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 smtClean="0"/>
                  <a:t> (F is a centripetal force)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Magnetic Rigidity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):</a:t>
                </a:r>
              </a:p>
              <a:p>
                <a:endParaRPr lang="en-US" dirty="0"/>
              </a:p>
              <a:p>
                <a:r>
                  <a:rPr lang="en-US" dirty="0" smtClean="0"/>
                  <a:t>Best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−5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6310" y="1143473"/>
                <a:ext cx="4295553" cy="4429773"/>
              </a:xfrm>
              <a:blipFill rotWithShape="1">
                <a:blip r:embed="rId2"/>
                <a:stretch>
                  <a:fillRect l="-1844" t="-964" b="-12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1174"/>
            <a:ext cx="8229600" cy="605977"/>
          </a:xfrm>
        </p:spPr>
        <p:txBody>
          <a:bodyPr/>
          <a:lstStyle/>
          <a:p>
            <a:r>
              <a:rPr lang="en-US" dirty="0" smtClean="0"/>
              <a:t>How to measure masses?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5238028" y="-788227"/>
            <a:ext cx="2921956" cy="3086210"/>
            <a:chOff x="5163597" y="572797"/>
            <a:chExt cx="2921956" cy="3086210"/>
          </a:xfrm>
        </p:grpSpPr>
        <p:grpSp>
          <p:nvGrpSpPr>
            <p:cNvPr id="46" name="Group 45"/>
            <p:cNvGrpSpPr/>
            <p:nvPr/>
          </p:nvGrpSpPr>
          <p:grpSpPr>
            <a:xfrm>
              <a:off x="5163597" y="572797"/>
              <a:ext cx="2921956" cy="3086210"/>
              <a:chOff x="4270987" y="-467861"/>
              <a:chExt cx="2921956" cy="3086210"/>
            </a:xfrm>
          </p:grpSpPr>
          <p:sp>
            <p:nvSpPr>
              <p:cNvPr id="26" name="Arc 25"/>
              <p:cNvSpPr>
                <a:spLocks noChangeAspect="1"/>
              </p:cNvSpPr>
              <p:nvPr/>
            </p:nvSpPr>
            <p:spPr>
              <a:xfrm>
                <a:off x="4270987" y="-467861"/>
                <a:ext cx="2743200" cy="2743200"/>
              </a:xfrm>
              <a:prstGeom prst="arc">
                <a:avLst>
                  <a:gd name="adj1" fmla="val 2430564"/>
                  <a:gd name="adj2" fmla="val 5451095"/>
                </a:avLst>
              </a:prstGeom>
              <a:ln w="952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4752631" y="437325"/>
                <a:ext cx="2440312" cy="2181024"/>
                <a:chOff x="4752631" y="426692"/>
                <a:chExt cx="2440312" cy="218102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5136189" y="993991"/>
                  <a:ext cx="2056754" cy="1613725"/>
                  <a:chOff x="5136189" y="993991"/>
                  <a:chExt cx="2056754" cy="1613725"/>
                </a:xfrm>
              </p:grpSpPr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5136189" y="1586233"/>
                    <a:ext cx="1022147" cy="1021483"/>
                    <a:chOff x="6135691" y="1511802"/>
                    <a:chExt cx="1022147" cy="1021483"/>
                  </a:xfrm>
                </p:grpSpPr>
                <p:cxnSp>
                  <p:nvCxnSpPr>
                    <p:cNvPr id="13" name="Straight Arrow Connector 12"/>
                    <p:cNvCxnSpPr/>
                    <p:nvPr/>
                  </p:nvCxnSpPr>
                  <p:spPr>
                    <a:xfrm flipV="1">
                      <a:off x="6517758" y="1573619"/>
                      <a:ext cx="0" cy="64008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Straight Arrow Connector 13"/>
                    <p:cNvCxnSpPr/>
                    <p:nvPr/>
                  </p:nvCxnSpPr>
                  <p:spPr>
                    <a:xfrm>
                      <a:off x="6517758" y="2213699"/>
                      <a:ext cx="640080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6381629" y="2030838"/>
                      <a:ext cx="263688" cy="338554"/>
                      <a:chOff x="6785683" y="903740"/>
                      <a:chExt cx="263688" cy="338554"/>
                    </a:xfrm>
                  </p:grpSpPr>
                  <p:sp>
                    <p:nvSpPr>
                      <p:cNvPr id="17" name="Oval 16"/>
                      <p:cNvSpPr/>
                      <p:nvPr/>
                    </p:nvSpPr>
                    <p:spPr>
                      <a:xfrm>
                        <a:off x="6837798" y="982976"/>
                        <a:ext cx="182880" cy="1828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" name="TextBox 17"/>
                      <p:cNvSpPr txBox="1"/>
                      <p:nvPr/>
                    </p:nvSpPr>
                    <p:spPr>
                      <a:xfrm>
                        <a:off x="6785683" y="903740"/>
                        <a:ext cx="263688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dirty="0" smtClean="0"/>
                          <a:t>+</a:t>
                        </a:r>
                        <a:endParaRPr lang="en-US" sz="1600" dirty="0"/>
                      </a:p>
                    </p:txBody>
                  </p: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1" name="TextBox 20"/>
                        <p:cNvSpPr txBox="1"/>
                        <p:nvPr/>
                      </p:nvSpPr>
                      <p:spPr>
                        <a:xfrm>
                          <a:off x="6135691" y="1511802"/>
                          <a:ext cx="398892" cy="40293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800" dirty="0"/>
                        </a:p>
                      </p:txBody>
                    </p:sp>
                  </mc:Choice>
                  <mc:Fallback xmlns="">
                    <p:sp>
                      <p:nvSpPr>
                        <p:cNvPr id="21" name="TextBox 20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135691" y="1511802"/>
                          <a:ext cx="398892" cy="402931"/>
                        </a:xfrm>
                        <a:prstGeom prst="rect">
                          <a:avLst/>
                        </a:prstGeom>
                        <a:blipFill rotWithShape="1">
                          <a:blip r:embed="rId3"/>
                          <a:stretch>
                            <a:fillRect t="-21212" r="-3030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2" name="TextBox 21"/>
                        <p:cNvSpPr txBox="1"/>
                        <p:nvPr/>
                      </p:nvSpPr>
                      <p:spPr>
                        <a:xfrm>
                          <a:off x="6745310" y="2163953"/>
                          <a:ext cx="38055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800" dirty="0"/>
                        </a:p>
                      </p:txBody>
                    </p:sp>
                  </mc:Choice>
                  <mc:Fallback xmlns="">
                    <p:sp>
                      <p:nvSpPr>
                        <p:cNvPr id="22" name="TextBox 2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745310" y="2163953"/>
                          <a:ext cx="380552" cy="369332"/>
                        </a:xfrm>
                        <a:prstGeom prst="rect">
                          <a:avLst/>
                        </a:prstGeom>
                        <a:blipFill rotWithShape="1">
                          <a:blip r:embed="rId4"/>
                          <a:stretch>
                            <a:fillRect t="-21311" r="-26984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7" name="Group 26"/>
                  <p:cNvGrpSpPr/>
                  <p:nvPr/>
                </p:nvGrpSpPr>
                <p:grpSpPr>
                  <a:xfrm rot="18409709">
                    <a:off x="6171128" y="994323"/>
                    <a:ext cx="1022147" cy="1021483"/>
                    <a:chOff x="6135691" y="1511802"/>
                    <a:chExt cx="1022147" cy="1021483"/>
                  </a:xfrm>
                </p:grpSpPr>
                <p:cxnSp>
                  <p:nvCxnSpPr>
                    <p:cNvPr id="28" name="Straight Arrow Connector 27"/>
                    <p:cNvCxnSpPr/>
                    <p:nvPr/>
                  </p:nvCxnSpPr>
                  <p:spPr>
                    <a:xfrm flipV="1">
                      <a:off x="6517758" y="1573619"/>
                      <a:ext cx="0" cy="64008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Arrow Connector 28"/>
                    <p:cNvCxnSpPr/>
                    <p:nvPr/>
                  </p:nvCxnSpPr>
                  <p:spPr>
                    <a:xfrm>
                      <a:off x="6517758" y="2213699"/>
                      <a:ext cx="640080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0" name="Group 29"/>
                    <p:cNvGrpSpPr/>
                    <p:nvPr/>
                  </p:nvGrpSpPr>
                  <p:grpSpPr>
                    <a:xfrm>
                      <a:off x="6381629" y="2030838"/>
                      <a:ext cx="263688" cy="338554"/>
                      <a:chOff x="6785683" y="903740"/>
                      <a:chExt cx="263688" cy="338554"/>
                    </a:xfrm>
                  </p:grpSpPr>
                  <p:sp>
                    <p:nvSpPr>
                      <p:cNvPr id="33" name="Oval 32"/>
                      <p:cNvSpPr/>
                      <p:nvPr/>
                    </p:nvSpPr>
                    <p:spPr>
                      <a:xfrm>
                        <a:off x="6837798" y="982976"/>
                        <a:ext cx="182880" cy="1828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" name="TextBox 33"/>
                      <p:cNvSpPr txBox="1"/>
                      <p:nvPr/>
                    </p:nvSpPr>
                    <p:spPr>
                      <a:xfrm>
                        <a:off x="6785683" y="903740"/>
                        <a:ext cx="263688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dirty="0" smtClean="0"/>
                          <a:t>+</a:t>
                        </a:r>
                        <a:endParaRPr lang="en-US" sz="1600" dirty="0"/>
                      </a:p>
                    </p:txBody>
                  </p: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1" name="TextBox 30"/>
                        <p:cNvSpPr txBox="1"/>
                        <p:nvPr/>
                      </p:nvSpPr>
                      <p:spPr>
                        <a:xfrm>
                          <a:off x="6135691" y="1511802"/>
                          <a:ext cx="398892" cy="40293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800" dirty="0"/>
                        </a:p>
                      </p:txBody>
                    </p:sp>
                  </mc:Choice>
                  <mc:Fallback xmlns="">
                    <p:sp>
                      <p:nvSpPr>
                        <p:cNvPr id="31" name="TextBox 30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135691" y="1511802"/>
                          <a:ext cx="398892" cy="402931"/>
                        </a:xfrm>
                        <a:prstGeom prst="rect">
                          <a:avLst/>
                        </a:prstGeom>
                        <a:blipFill rotWithShape="1">
                          <a:blip r:embed="rId5"/>
                          <a:stretch>
                            <a:fillRect l="-5376" t="-25806" r="-430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2" name="TextBox 31"/>
                        <p:cNvSpPr txBox="1"/>
                        <p:nvPr/>
                      </p:nvSpPr>
                      <p:spPr>
                        <a:xfrm>
                          <a:off x="6745310" y="2163953"/>
                          <a:ext cx="38055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800" dirty="0"/>
                        </a:p>
                      </p:txBody>
                    </p:sp>
                  </mc:Choice>
                  <mc:Fallback xmlns="">
                    <p:sp>
                      <p:nvSpPr>
                        <p:cNvPr id="32" name="TextBox 3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745310" y="2163953"/>
                          <a:ext cx="380552" cy="369332"/>
                        </a:xfrm>
                        <a:prstGeom prst="rect">
                          <a:avLst/>
                        </a:prstGeom>
                        <a:blipFill rotWithShape="1">
                          <a:blip r:embed="rId6"/>
                          <a:stretch>
                            <a:fillRect l="-6977" t="-24138" r="-930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sp>
              <p:nvSpPr>
                <p:cNvPr id="36" name="Oval 35"/>
                <p:cNvSpPr/>
                <p:nvPr/>
              </p:nvSpPr>
              <p:spPr>
                <a:xfrm>
                  <a:off x="5159922" y="517427"/>
                  <a:ext cx="365760" cy="365760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" name="Straight Connector 40"/>
                <p:cNvCxnSpPr>
                  <a:stCxn id="36" idx="3"/>
                  <a:endCxn id="36" idx="7"/>
                </p:cNvCxnSpPr>
                <p:nvPr/>
              </p:nvCxnSpPr>
              <p:spPr>
                <a:xfrm flipV="1">
                  <a:off x="5213486" y="570991"/>
                  <a:ext cx="258632" cy="2586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>
                  <a:stCxn id="36" idx="1"/>
                  <a:endCxn id="36" idx="5"/>
                </p:cNvCxnSpPr>
                <p:nvPr/>
              </p:nvCxnSpPr>
              <p:spPr>
                <a:xfrm>
                  <a:off x="5213486" y="570991"/>
                  <a:ext cx="258632" cy="2586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4752631" y="426692"/>
                      <a:ext cx="407291" cy="4029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sz="18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44" name="TextBox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52631" y="426692"/>
                      <a:ext cx="407291" cy="402931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50" name="Straight Connector 49"/>
            <p:cNvCxnSpPr/>
            <p:nvPr/>
          </p:nvCxnSpPr>
          <p:spPr>
            <a:xfrm flipH="1" flipV="1">
              <a:off x="6638418" y="2257633"/>
              <a:ext cx="502042" cy="898927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6389563" y="2136452"/>
                  <a:ext cx="3814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𝜌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9563" y="2136452"/>
                  <a:ext cx="38145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45252" y="3588459"/>
                <a:ext cx="1822615" cy="895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𝑞𝑣𝐵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52" y="3588459"/>
                <a:ext cx="1822615" cy="89569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Line Callout 2 (Accent Bar) 54"/>
          <p:cNvSpPr/>
          <p:nvPr/>
        </p:nvSpPr>
        <p:spPr>
          <a:xfrm>
            <a:off x="3147210" y="3753265"/>
            <a:ext cx="1562986" cy="616688"/>
          </a:xfrm>
          <a:prstGeom prst="accentCallout2">
            <a:avLst>
              <a:gd name="adj1" fmla="val 20164"/>
              <a:gd name="adj2" fmla="val -6293"/>
              <a:gd name="adj3" fmla="val 79985"/>
              <a:gd name="adj4" fmla="val -22109"/>
              <a:gd name="adj5" fmla="val 83575"/>
              <a:gd name="adj6" fmla="val -48027"/>
            </a:avLst>
          </a:prstGeom>
          <a:grp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Radius of curvature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767867" y="4900505"/>
                <a:ext cx="1223988" cy="787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867" y="4900505"/>
                <a:ext cx="1223988" cy="7870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12"/>
          <a:stretch/>
        </p:blipFill>
        <p:spPr bwMode="auto">
          <a:xfrm>
            <a:off x="4862740" y="2110127"/>
            <a:ext cx="2040385" cy="204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34" y="3894120"/>
            <a:ext cx="4060471" cy="249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5"/>
          <a:stretch/>
        </p:blipFill>
        <p:spPr bwMode="auto">
          <a:xfrm>
            <a:off x="7086600" y="2106589"/>
            <a:ext cx="1961704" cy="204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06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06310" y="918399"/>
            <a:ext cx="5018583" cy="639762"/>
          </a:xfrm>
        </p:spPr>
        <p:txBody>
          <a:bodyPr/>
          <a:lstStyle/>
          <a:p>
            <a:r>
              <a:rPr lang="en-US" dirty="0" smtClean="0"/>
              <a:t>Time of flight mass spectrometry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06310" y="1558160"/>
            <a:ext cx="4295553" cy="4429773"/>
          </a:xfrm>
        </p:spPr>
        <p:txBody>
          <a:bodyPr/>
          <a:lstStyle/>
          <a:p>
            <a:r>
              <a:rPr lang="en-US" dirty="0" smtClean="0"/>
              <a:t>Measure the time that an ion at known energy will travel a known distance.</a:t>
            </a:r>
          </a:p>
          <a:p>
            <a:r>
              <a:rPr lang="en-US" dirty="0" smtClean="0"/>
              <a:t>Can be linear</a:t>
            </a:r>
          </a:p>
          <a:p>
            <a:pPr lvl="1"/>
            <a:r>
              <a:rPr lang="en-US" dirty="0" smtClean="0"/>
              <a:t>Space limitation</a:t>
            </a:r>
          </a:p>
          <a:p>
            <a:r>
              <a:rPr lang="en-US" dirty="0" smtClean="0"/>
              <a:t>Storage rings better</a:t>
            </a:r>
          </a:p>
          <a:p>
            <a:pPr lvl="1"/>
            <a:r>
              <a:rPr lang="en-US" dirty="0" smtClean="0"/>
              <a:t>Distance unlimited</a:t>
            </a:r>
          </a:p>
          <a:p>
            <a:r>
              <a:rPr lang="en-US" dirty="0" smtClean="0"/>
              <a:t>Best precision: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masses?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284380" y="1743737"/>
            <a:ext cx="365760" cy="365760"/>
          </a:xfrm>
          <a:prstGeom prst="ellipse">
            <a:avLst/>
          </a:prstGeom>
          <a:solidFill>
            <a:srgbClr val="A02A1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650139" y="1190844"/>
            <a:ext cx="1" cy="128016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444492" y="1190844"/>
            <a:ext cx="2903" cy="128016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63114" y="2401519"/>
                <a:ext cx="775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𝑡</m:t>
                      </m:r>
                      <m:r>
                        <a:rPr lang="en-US" sz="1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114" y="2401519"/>
                <a:ext cx="775405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>
          <a:xfrm rot="5400000">
            <a:off x="6787414" y="-466230"/>
            <a:ext cx="519801" cy="2794353"/>
          </a:xfrm>
          <a:prstGeom prst="leftBrace">
            <a:avLst/>
          </a:prstGeom>
          <a:ln w="9525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35084" y="362989"/>
                <a:ext cx="3769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084" y="362989"/>
                <a:ext cx="37696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059482" y="2401519"/>
                <a:ext cx="680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𝑡</m:t>
                      </m:r>
                      <m:r>
                        <a:rPr lang="en-US" sz="18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482" y="2401519"/>
                <a:ext cx="68082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71" name="Group 7170"/>
          <p:cNvGrpSpPr/>
          <p:nvPr/>
        </p:nvGrpSpPr>
        <p:grpSpPr>
          <a:xfrm>
            <a:off x="5124893" y="2794946"/>
            <a:ext cx="3357982" cy="3593537"/>
            <a:chOff x="5124893" y="2794946"/>
            <a:chExt cx="3357982" cy="359353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" r="2308"/>
            <a:stretch/>
          </p:blipFill>
          <p:spPr bwMode="auto">
            <a:xfrm>
              <a:off x="5124893" y="2794946"/>
              <a:ext cx="3357982" cy="354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9" name="Rectangle 7168"/>
            <p:cNvSpPr/>
            <p:nvPr/>
          </p:nvSpPr>
          <p:spPr>
            <a:xfrm>
              <a:off x="5467261" y="6088957"/>
              <a:ext cx="864828" cy="299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306138" y="3905144"/>
              <a:ext cx="176737" cy="299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TextBox 7171"/>
              <p:cNvSpPr txBox="1"/>
              <p:nvPr/>
            </p:nvSpPr>
            <p:spPr>
              <a:xfrm>
                <a:off x="1117158" y="4882101"/>
                <a:ext cx="1614929" cy="794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2" name="TextBox 7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158" y="4882101"/>
                <a:ext cx="1614929" cy="7945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07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0555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" grpId="0" animBg="1"/>
      <p:bldP spid="49" grpId="0"/>
      <p:bldP spid="71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Actually we need</a:t>
                </a:r>
              </a:p>
              <a:p>
                <a:pPr lvl="1"/>
                <a:r>
                  <a:rPr lang="en-US" dirty="0" smtClean="0"/>
                  <a:t>For nuclear astrophysics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minimum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For fundamental symmetries: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minimum</a:t>
                </a:r>
              </a:p>
              <a:p>
                <a:r>
                  <a:rPr lang="en-US" sz="4800" dirty="0" smtClean="0"/>
                  <a:t>What is the physical quantity that we can measure to the highest precision?</a:t>
                </a:r>
                <a:endParaRPr lang="en-US" sz="4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03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can do better than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𝜹</m:t>
                        </m:r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~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852" t="-2020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4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78130" y="909965"/>
                <a:ext cx="4317670" cy="5299324"/>
              </a:xfrm>
            </p:spPr>
            <p:txBody>
              <a:bodyPr/>
              <a:lstStyle/>
              <a:p>
                <a:r>
                  <a:rPr lang="en-US" dirty="0" smtClean="0"/>
                  <a:t>Time is the physical quantity we can measure most precisely</a:t>
                </a:r>
              </a:p>
              <a:p>
                <a:r>
                  <a:rPr lang="en-US" dirty="0" smtClean="0"/>
                  <a:t>For this clock:</a:t>
                </a:r>
              </a:p>
              <a:p>
                <a:r>
                  <a:rPr lang="en-US" dirty="0" smtClean="0"/>
                  <a:t>We can do better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−15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When making a precision measurement, the goal is to measure time (frequency)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8130" y="909965"/>
                <a:ext cx="4317670" cy="5299324"/>
              </a:xfrm>
              <a:blipFill rotWithShape="1">
                <a:blip r:embed="rId3"/>
                <a:stretch>
                  <a:fillRect l="-2398" t="-1149" r="-1693" b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3895106"/>
            <a:ext cx="4038600" cy="22310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next class:</a:t>
            </a:r>
          </a:p>
          <a:p>
            <a:r>
              <a:rPr lang="en-US" dirty="0" smtClean="0"/>
              <a:t>How can you relate a time (frequency) measurement to mass?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5749"/>
            <a:ext cx="8229600" cy="605977"/>
          </a:xfrm>
        </p:spPr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4" t="21964" r="37258" b="54333"/>
          <a:stretch/>
        </p:blipFill>
        <p:spPr bwMode="auto">
          <a:xfrm>
            <a:off x="4495800" y="868853"/>
            <a:ext cx="4508206" cy="175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0" t="10870" r="45208" b="83333"/>
          <a:stretch/>
        </p:blipFill>
        <p:spPr bwMode="auto">
          <a:xfrm>
            <a:off x="5377275" y="137893"/>
            <a:ext cx="2745256" cy="87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75838" y="2588828"/>
                <a:ext cx="1610762" cy="794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838" y="2588828"/>
                <a:ext cx="1610762" cy="7944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83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9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64192605"/>
                  </p:ext>
                </p:extLst>
              </p:nvPr>
            </p:nvGraphicFramePr>
            <p:xfrm>
              <a:off x="936012" y="1295400"/>
              <a:ext cx="6762613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4416"/>
                    <a:gridCol w="1275907"/>
                    <a:gridCol w="2456774"/>
                    <a:gridCol w="160551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Mass</a:t>
                          </a:r>
                          <a:br>
                            <a:rPr lang="en-US" sz="2400" dirty="0" smtClean="0">
                              <a:latin typeface="+mn-lt"/>
                            </a:rPr>
                          </a:br>
                          <a:r>
                            <a:rPr lang="en-US" sz="2400" dirty="0" smtClean="0">
                              <a:latin typeface="+mn-lt"/>
                            </a:rPr>
                            <a:t>(AMU)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>
                              <a:latin typeface="+mn-lt"/>
                            </a:rPr>
                            <a:t>Δ</a:t>
                          </a:r>
                          <a:r>
                            <a:rPr lang="en-US" sz="2400" dirty="0" smtClean="0">
                              <a:latin typeface="+mn-lt"/>
                            </a:rPr>
                            <a:t> (Mass</a:t>
                          </a:r>
                          <a:r>
                            <a:rPr lang="en-US" sz="2400" baseline="0" dirty="0" smtClean="0">
                              <a:latin typeface="+mn-lt"/>
                            </a:rPr>
                            <a:t> – 180u</a:t>
                          </a:r>
                          <a:r>
                            <a:rPr lang="en-US" sz="2400" dirty="0" smtClean="0">
                              <a:latin typeface="+mn-lt"/>
                            </a:rPr>
                            <a:t>)</a:t>
                          </a:r>
                          <a:br>
                            <a:rPr lang="en-US" sz="2400" dirty="0" smtClean="0">
                              <a:latin typeface="+mn-lt"/>
                            </a:rPr>
                          </a:br>
                          <a:r>
                            <a:rPr lang="en-US" sz="2400" dirty="0" smtClean="0">
                              <a:latin typeface="+mn-lt"/>
                            </a:rPr>
                            <a:t>(AMU)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𝜹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aseline="30000" dirty="0" smtClean="0"/>
                            <a:t>180</a:t>
                          </a:r>
                          <a:r>
                            <a:rPr lang="en-US" sz="2400" baseline="0" dirty="0" smtClean="0"/>
                            <a:t>Hf</a:t>
                          </a:r>
                          <a:endParaRPr lang="en-US" sz="2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179.9466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-0.05344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1.13 x 10</a:t>
                          </a:r>
                          <a:r>
                            <a:rPr lang="en-US" sz="2400" baseline="30000" dirty="0" smtClean="0"/>
                            <a:t>-8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aseline="30000" dirty="0" smtClean="0"/>
                            <a:t>179</a:t>
                          </a:r>
                          <a:r>
                            <a:rPr lang="en-US" sz="2400" baseline="0" dirty="0" smtClean="0"/>
                            <a:t>HfH</a:t>
                          </a:r>
                          <a:endParaRPr lang="en-US" sz="2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179.9538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-0.04624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1.14 x 10</a:t>
                          </a:r>
                          <a:r>
                            <a:rPr lang="en-US" sz="2400" baseline="30000" dirty="0" smtClean="0"/>
                            <a:t>-8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</a:t>
                          </a:r>
                          <a:r>
                            <a:rPr lang="en-US" sz="2400" baseline="-25000" dirty="0" smtClean="0"/>
                            <a:t>6</a:t>
                          </a:r>
                          <a:r>
                            <a:rPr lang="en-US" sz="2400" dirty="0" smtClean="0"/>
                            <a:t>H</a:t>
                          </a:r>
                          <a:r>
                            <a:rPr lang="en-US" sz="2400" baseline="-25000" dirty="0" smtClean="0"/>
                            <a:t>12</a:t>
                          </a:r>
                          <a:r>
                            <a:rPr lang="en-US" sz="2400" dirty="0" smtClean="0"/>
                            <a:t>O</a:t>
                          </a:r>
                          <a:r>
                            <a:rPr lang="en-US" sz="2400" baseline="-25000" dirty="0" smtClean="0"/>
                            <a:t>6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180.0648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0.064768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1.00 x 10</a:t>
                          </a:r>
                          <a:r>
                            <a:rPr lang="en-US" sz="2400" baseline="30000" dirty="0" smtClean="0"/>
                            <a:t>-10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</a:t>
                          </a:r>
                          <a:r>
                            <a:rPr lang="en-US" sz="2400" baseline="-25000" dirty="0" smtClean="0"/>
                            <a:t>9</a:t>
                          </a:r>
                          <a:r>
                            <a:rPr lang="en-US" sz="2400" dirty="0" smtClean="0"/>
                            <a:t>H</a:t>
                          </a:r>
                          <a:r>
                            <a:rPr lang="en-US" sz="2400" baseline="-25000" dirty="0" smtClean="0"/>
                            <a:t>8</a:t>
                          </a:r>
                          <a:r>
                            <a:rPr lang="en-US" sz="2400" dirty="0" smtClean="0"/>
                            <a:t>O</a:t>
                          </a:r>
                          <a:r>
                            <a:rPr lang="en-US" sz="2400" baseline="-25000" dirty="0" smtClean="0"/>
                            <a:t>4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180.0432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0.043178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1.00 x 10</a:t>
                          </a:r>
                          <a:r>
                            <a:rPr lang="en-US" sz="2400" baseline="30000" dirty="0" smtClean="0"/>
                            <a:t>-10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</a:t>
                          </a:r>
                          <a:r>
                            <a:rPr lang="en-US" sz="2400" baseline="-25000" dirty="0" smtClean="0"/>
                            <a:t>10</a:t>
                          </a:r>
                          <a:r>
                            <a:rPr lang="en-US" sz="2400" dirty="0" smtClean="0"/>
                            <a:t>H</a:t>
                          </a:r>
                          <a:r>
                            <a:rPr lang="en-US" sz="2400" baseline="-25000" dirty="0" smtClean="0"/>
                            <a:t>12</a:t>
                          </a:r>
                          <a:r>
                            <a:rPr lang="en-US" sz="2400" dirty="0" smtClean="0"/>
                            <a:t>O</a:t>
                          </a:r>
                          <a:r>
                            <a:rPr lang="en-US" sz="2400" baseline="-25000" dirty="0" smtClean="0"/>
                            <a:t>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180.0800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0.080024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1.00 x 10</a:t>
                          </a:r>
                          <a:r>
                            <a:rPr lang="en-US" sz="2400" baseline="30000" dirty="0" smtClean="0"/>
                            <a:t>-10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</a:t>
                          </a:r>
                          <a:r>
                            <a:rPr lang="en-US" sz="2400" baseline="-25000" dirty="0" smtClean="0"/>
                            <a:t>7</a:t>
                          </a:r>
                          <a:r>
                            <a:rPr lang="en-US" sz="2400" dirty="0" smtClean="0"/>
                            <a:t>H</a:t>
                          </a:r>
                          <a:r>
                            <a:rPr lang="en-US" sz="2400" baseline="-25000" dirty="0" smtClean="0"/>
                            <a:t>7</a:t>
                          </a:r>
                          <a:r>
                            <a:rPr lang="en-US" sz="2400" dirty="0" smtClean="0"/>
                            <a:t>F</a:t>
                          </a:r>
                          <a:r>
                            <a:rPr lang="en-US" sz="2400" baseline="-25000" dirty="0" smtClean="0"/>
                            <a:t>3</a:t>
                          </a:r>
                          <a:r>
                            <a:rPr lang="en-US" sz="2400" dirty="0" smtClean="0"/>
                            <a:t>O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180.0406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0.040619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1.48 x 10</a:t>
                          </a:r>
                          <a:r>
                            <a:rPr lang="en-US" sz="2400" baseline="30000" dirty="0" smtClean="0"/>
                            <a:t>-10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08031091"/>
                  </p:ext>
                </p:extLst>
              </p:nvPr>
            </p:nvGraphicFramePr>
            <p:xfrm>
              <a:off x="936012" y="1295400"/>
              <a:ext cx="6762613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4416"/>
                    <a:gridCol w="1275907"/>
                    <a:gridCol w="2456774"/>
                    <a:gridCol w="1605516"/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Mass</a:t>
                          </a:r>
                          <a:br>
                            <a:rPr lang="en-US" sz="2400" dirty="0" smtClean="0">
                              <a:latin typeface="+mn-lt"/>
                            </a:rPr>
                          </a:br>
                          <a:r>
                            <a:rPr lang="en-US" sz="2400" dirty="0" smtClean="0">
                              <a:latin typeface="+mn-lt"/>
                            </a:rPr>
                            <a:t>(AMU)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>
                              <a:latin typeface="+mn-lt"/>
                            </a:rPr>
                            <a:t>Δ</a:t>
                          </a:r>
                          <a:r>
                            <a:rPr lang="en-US" sz="2400" dirty="0" smtClean="0">
                              <a:latin typeface="+mn-lt"/>
                            </a:rPr>
                            <a:t> (Mass</a:t>
                          </a:r>
                          <a:r>
                            <a:rPr lang="en-US" sz="2400" baseline="0" dirty="0" smtClean="0">
                              <a:latin typeface="+mn-lt"/>
                            </a:rPr>
                            <a:t> – 180u</a:t>
                          </a:r>
                          <a:r>
                            <a:rPr lang="en-US" sz="2400" dirty="0" smtClean="0">
                              <a:latin typeface="+mn-lt"/>
                            </a:rPr>
                            <a:t>)</a:t>
                          </a:r>
                          <a:br>
                            <a:rPr lang="en-US" sz="2400" dirty="0" smtClean="0">
                              <a:latin typeface="+mn-lt"/>
                            </a:rPr>
                          </a:br>
                          <a:r>
                            <a:rPr lang="en-US" sz="2400" dirty="0" smtClean="0">
                              <a:latin typeface="+mn-lt"/>
                            </a:rPr>
                            <a:t>(AMU)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2053" t="-7407" b="-355556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aseline="30000" dirty="0" smtClean="0"/>
                            <a:t>180</a:t>
                          </a:r>
                          <a:r>
                            <a:rPr lang="en-US" sz="2400" baseline="0" dirty="0" smtClean="0"/>
                            <a:t>Hf</a:t>
                          </a:r>
                          <a:endParaRPr lang="en-US" sz="2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179.9466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-0.05344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1.13 x 10</a:t>
                          </a:r>
                          <a:r>
                            <a:rPr lang="en-US" sz="2400" baseline="30000" dirty="0" smtClean="0"/>
                            <a:t>-8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aseline="30000" dirty="0" smtClean="0"/>
                            <a:t>179</a:t>
                          </a:r>
                          <a:r>
                            <a:rPr lang="en-US" sz="2400" baseline="0" dirty="0" smtClean="0"/>
                            <a:t>HfH</a:t>
                          </a:r>
                          <a:endParaRPr lang="en-US" sz="2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179.9538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-0.04624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1.14 x 10</a:t>
                          </a:r>
                          <a:r>
                            <a:rPr lang="en-US" sz="2400" baseline="30000" dirty="0" smtClean="0"/>
                            <a:t>-8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</a:t>
                          </a:r>
                          <a:r>
                            <a:rPr lang="en-US" sz="2400" baseline="-25000" dirty="0" smtClean="0"/>
                            <a:t>6</a:t>
                          </a:r>
                          <a:r>
                            <a:rPr lang="en-US" sz="2400" dirty="0" smtClean="0"/>
                            <a:t>H</a:t>
                          </a:r>
                          <a:r>
                            <a:rPr lang="en-US" sz="2400" baseline="-25000" dirty="0" smtClean="0"/>
                            <a:t>12</a:t>
                          </a:r>
                          <a:r>
                            <a:rPr lang="en-US" sz="2400" dirty="0" smtClean="0"/>
                            <a:t>O</a:t>
                          </a:r>
                          <a:r>
                            <a:rPr lang="en-US" sz="2400" baseline="-25000" dirty="0" smtClean="0"/>
                            <a:t>6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180.0648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0.064768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1.00 x 10</a:t>
                          </a:r>
                          <a:r>
                            <a:rPr lang="en-US" sz="2400" baseline="30000" dirty="0" smtClean="0"/>
                            <a:t>-10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</a:t>
                          </a:r>
                          <a:r>
                            <a:rPr lang="en-US" sz="2400" baseline="-25000" dirty="0" smtClean="0"/>
                            <a:t>9</a:t>
                          </a:r>
                          <a:r>
                            <a:rPr lang="en-US" sz="2400" dirty="0" smtClean="0"/>
                            <a:t>H</a:t>
                          </a:r>
                          <a:r>
                            <a:rPr lang="en-US" sz="2400" baseline="-25000" dirty="0" smtClean="0"/>
                            <a:t>8</a:t>
                          </a:r>
                          <a:r>
                            <a:rPr lang="en-US" sz="2400" dirty="0" smtClean="0"/>
                            <a:t>O</a:t>
                          </a:r>
                          <a:r>
                            <a:rPr lang="en-US" sz="2400" baseline="-25000" dirty="0" smtClean="0"/>
                            <a:t>4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180.0432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0.043178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1.00 x 10</a:t>
                          </a:r>
                          <a:r>
                            <a:rPr lang="en-US" sz="2400" baseline="30000" dirty="0" smtClean="0"/>
                            <a:t>-10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</a:t>
                          </a:r>
                          <a:r>
                            <a:rPr lang="en-US" sz="2400" baseline="-25000" dirty="0" smtClean="0"/>
                            <a:t>10</a:t>
                          </a:r>
                          <a:r>
                            <a:rPr lang="en-US" sz="2400" dirty="0" smtClean="0"/>
                            <a:t>H</a:t>
                          </a:r>
                          <a:r>
                            <a:rPr lang="en-US" sz="2400" baseline="-25000" dirty="0" smtClean="0"/>
                            <a:t>12</a:t>
                          </a:r>
                          <a:r>
                            <a:rPr lang="en-US" sz="2400" dirty="0" smtClean="0"/>
                            <a:t>O</a:t>
                          </a:r>
                          <a:r>
                            <a:rPr lang="en-US" sz="2400" baseline="-25000" dirty="0" smtClean="0"/>
                            <a:t>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180.0800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0.080024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1.00 x 10</a:t>
                          </a:r>
                          <a:r>
                            <a:rPr lang="en-US" sz="2400" baseline="30000" dirty="0" smtClean="0"/>
                            <a:t>-10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</a:t>
                          </a:r>
                          <a:r>
                            <a:rPr lang="en-US" sz="2400" baseline="-25000" dirty="0" smtClean="0"/>
                            <a:t>7</a:t>
                          </a:r>
                          <a:r>
                            <a:rPr lang="en-US" sz="2400" dirty="0" smtClean="0"/>
                            <a:t>H</a:t>
                          </a:r>
                          <a:r>
                            <a:rPr lang="en-US" sz="2400" baseline="-25000" dirty="0" smtClean="0"/>
                            <a:t>7</a:t>
                          </a:r>
                          <a:r>
                            <a:rPr lang="en-US" sz="2400" dirty="0" smtClean="0"/>
                            <a:t>F</a:t>
                          </a:r>
                          <a:r>
                            <a:rPr lang="en-US" sz="2400" baseline="-25000" dirty="0" smtClean="0"/>
                            <a:t>3</a:t>
                          </a:r>
                          <a:r>
                            <a:rPr lang="en-US" sz="2400" dirty="0" smtClean="0"/>
                            <a:t>O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180.0406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0.040619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1.48 x 10</a:t>
                          </a:r>
                          <a:r>
                            <a:rPr lang="en-US" sz="2400" baseline="30000" dirty="0" smtClean="0"/>
                            <a:t>-10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measure masses?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v. Accuracy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1520481" y="3866217"/>
            <a:ext cx="1828800" cy="2451622"/>
            <a:chOff x="1520481" y="3866217"/>
            <a:chExt cx="1828800" cy="2451622"/>
          </a:xfrm>
        </p:grpSpPr>
        <p:grpSp>
          <p:nvGrpSpPr>
            <p:cNvPr id="43" name="Group 42"/>
            <p:cNvGrpSpPr/>
            <p:nvPr/>
          </p:nvGrpSpPr>
          <p:grpSpPr>
            <a:xfrm>
              <a:off x="1520481" y="3866217"/>
              <a:ext cx="1828800" cy="1828800"/>
              <a:chOff x="882501" y="1467292"/>
              <a:chExt cx="1828800" cy="1828800"/>
            </a:xfrm>
          </p:grpSpPr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882501" y="1467292"/>
                <a:ext cx="1828800" cy="1828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1202541" y="1787332"/>
                <a:ext cx="1188720" cy="11887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1568301" y="2153092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583121" y="5609953"/>
              <a:ext cx="17479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Not Accurate</a:t>
              </a:r>
              <a:endParaRPr lang="en-US" sz="2000" dirty="0"/>
            </a:p>
            <a:p>
              <a:r>
                <a:rPr lang="en-US" sz="2000" dirty="0" smtClean="0"/>
                <a:t>Precise</a:t>
              </a:r>
              <a:endParaRPr lang="en-US" sz="2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48656" y="4119085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769157" y="4218320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66365" y="4285656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84839" y="4236029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37239" y="4143870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751410" y="4317536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16719" y="4331707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801018" y="4356511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36455" y="4243086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691131" y="4395486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268913" y="3866217"/>
            <a:ext cx="1828800" cy="2451622"/>
            <a:chOff x="5268913" y="3866217"/>
            <a:chExt cx="1828800" cy="2451622"/>
          </a:xfrm>
        </p:grpSpPr>
        <p:grpSp>
          <p:nvGrpSpPr>
            <p:cNvPr id="58" name="Group 57"/>
            <p:cNvGrpSpPr/>
            <p:nvPr/>
          </p:nvGrpSpPr>
          <p:grpSpPr>
            <a:xfrm>
              <a:off x="5268913" y="3866217"/>
              <a:ext cx="1828800" cy="1828800"/>
              <a:chOff x="882501" y="1467292"/>
              <a:chExt cx="1828800" cy="1828800"/>
            </a:xfrm>
          </p:grpSpPr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882501" y="1467292"/>
                <a:ext cx="1828800" cy="1828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1202541" y="1787332"/>
                <a:ext cx="1188720" cy="11887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1568301" y="2153092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342666" y="5609953"/>
              <a:ext cx="17479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Accurate</a:t>
              </a:r>
              <a:endParaRPr lang="en-US" sz="2000" dirty="0"/>
            </a:p>
            <a:p>
              <a:r>
                <a:rPr lang="en-US" sz="2000" dirty="0" smtClean="0"/>
                <a:t>Precise</a:t>
              </a:r>
              <a:endParaRPr lang="en-US" sz="2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959057" y="4441613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79558" y="4540848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976766" y="4608184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95240" y="4558557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047640" y="4466398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061811" y="4640064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927120" y="4654235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11419" y="4679039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46856" y="4565614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268913" y="1144129"/>
            <a:ext cx="1828800" cy="2540859"/>
            <a:chOff x="5268913" y="1144129"/>
            <a:chExt cx="1828800" cy="2540859"/>
          </a:xfrm>
        </p:grpSpPr>
        <p:grpSp>
          <p:nvGrpSpPr>
            <p:cNvPr id="27" name="Group 26"/>
            <p:cNvGrpSpPr/>
            <p:nvPr/>
          </p:nvGrpSpPr>
          <p:grpSpPr>
            <a:xfrm>
              <a:off x="5268913" y="1233366"/>
              <a:ext cx="1828800" cy="1828800"/>
              <a:chOff x="882501" y="1467292"/>
              <a:chExt cx="1828800" cy="1828800"/>
            </a:xfrm>
          </p:grpSpPr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882501" y="1467292"/>
                <a:ext cx="1828800" cy="1828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1202541" y="1787332"/>
                <a:ext cx="1188720" cy="11887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1568301" y="2153092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320440" y="2977102"/>
              <a:ext cx="17479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Accurate</a:t>
              </a:r>
              <a:endParaRPr lang="en-US" sz="2000" dirty="0"/>
            </a:p>
            <a:p>
              <a:r>
                <a:rPr lang="en-US" sz="2000" dirty="0" smtClean="0"/>
                <a:t>Not Precise</a:t>
              </a:r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69671" y="1573082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885869" y="1736115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17003" y="1580158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80285" y="1923952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34712" y="2065719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93442" y="1931028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61027" y="2147226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94188" y="1757343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40258" y="2186201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92658" y="1626190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58216" y="2384671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3920" y="1948718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84798" y="2409475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478201" y="2402380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269079" y="1597810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793634" y="1144129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275657" y="1296529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200793" y="965011"/>
            <a:ext cx="2148488" cy="2719977"/>
            <a:chOff x="1200793" y="965011"/>
            <a:chExt cx="2148488" cy="2719977"/>
          </a:xfrm>
        </p:grpSpPr>
        <p:grpSp>
          <p:nvGrpSpPr>
            <p:cNvPr id="9" name="Group 8"/>
            <p:cNvGrpSpPr/>
            <p:nvPr/>
          </p:nvGrpSpPr>
          <p:grpSpPr>
            <a:xfrm>
              <a:off x="1520481" y="1233366"/>
              <a:ext cx="1828800" cy="1828800"/>
              <a:chOff x="882501" y="1467292"/>
              <a:chExt cx="1828800" cy="1828800"/>
            </a:xfrm>
          </p:grpSpPr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882501" y="1467292"/>
                <a:ext cx="1828800" cy="1828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1202541" y="1787332"/>
                <a:ext cx="1188720" cy="11887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1568301" y="2153092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940467" y="1514271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96981" y="1719111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10431" y="2019130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65915" y="1233366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56698" y="1153831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78836" y="1433425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09902" y="1834070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11077" y="1741239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63477" y="1404521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05244" y="1099702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49038" y="965011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83121" y="2977102"/>
              <a:ext cx="17479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Not Accurate</a:t>
              </a:r>
              <a:endParaRPr lang="en-US" sz="2000" dirty="0"/>
            </a:p>
            <a:p>
              <a:r>
                <a:rPr lang="en-US" sz="2000" dirty="0" smtClean="0"/>
                <a:t>Not Precise</a:t>
              </a:r>
              <a:endParaRPr lang="en-US" sz="20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431181" y="2033301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200793" y="1122401"/>
              <a:ext cx="287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474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82976"/>
            <a:ext cx="4038600" cy="5143187"/>
          </a:xfrm>
        </p:spPr>
        <p:txBody>
          <a:bodyPr/>
          <a:lstStyle/>
          <a:p>
            <a:r>
              <a:rPr lang="en-US" dirty="0" smtClean="0"/>
              <a:t>The property of a body to attract another body via gravitation</a:t>
            </a:r>
          </a:p>
          <a:p>
            <a:pPr lvl="1"/>
            <a:r>
              <a:rPr lang="en-US" dirty="0" smtClean="0"/>
              <a:t>Gravitational mass</a:t>
            </a:r>
          </a:p>
          <a:p>
            <a:r>
              <a:rPr lang="en-US" dirty="0" smtClean="0"/>
              <a:t>Object’s resistance to  changing acceleration</a:t>
            </a:r>
          </a:p>
          <a:p>
            <a:pPr lvl="1"/>
            <a:r>
              <a:rPr lang="en-US" dirty="0" smtClean="0"/>
              <a:t>Inertial mass</a:t>
            </a:r>
          </a:p>
          <a:p>
            <a:r>
              <a:rPr lang="en-US" dirty="0" smtClean="0"/>
              <a:t>The sum of all the rest energy in a body</a:t>
            </a:r>
          </a:p>
          <a:p>
            <a:pPr lvl="1"/>
            <a:r>
              <a:rPr lang="en-US" dirty="0" smtClean="0"/>
              <a:t>Mass-energy relation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28290" y="1970698"/>
                <a:ext cx="1871153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290" y="1970698"/>
                <a:ext cx="1871153" cy="7838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5800" y="4689147"/>
                <a:ext cx="4192430" cy="1471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)−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689147"/>
                <a:ext cx="4192430" cy="14719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28290" y="3679033"/>
                <a:ext cx="1311769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290" y="3679033"/>
                <a:ext cx="1311769" cy="5064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06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3885"/>
                <a:ext cx="82296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Molar mass</a:t>
                </a:r>
              </a:p>
              <a:p>
                <a:pPr lvl="1"/>
                <a:r>
                  <a:rPr lang="en-US" dirty="0" smtClean="0"/>
                  <a:t>35.453 ± 0.002 g/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35.453(2) g/</a:t>
                </a:r>
                <a:r>
                  <a:rPr lang="en-US" dirty="0" err="1" smtClean="0"/>
                  <a:t>mol</a:t>
                </a:r>
                <a:endParaRPr lang="en-US" b="0" i="1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0.002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35.453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≈6×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−5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=6.022140857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74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dirty="0" smtClean="0"/>
                  <a:t> particles/mol</a:t>
                </a:r>
                <a:endParaRPr lang="en-US" i="1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0.000000074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6.022140857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≈1.2×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−8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you measure out 35.453 g </a:t>
                </a:r>
                <a:r>
                  <a:rPr lang="en-US" i="1" dirty="0" smtClean="0"/>
                  <a:t>precisely</a:t>
                </a:r>
                <a:endParaRPr lang="en-US" dirty="0" smtClean="0"/>
              </a:p>
              <a:p>
                <a:pPr marL="909638" lvl="2"/>
                <a:r>
                  <a:rPr lang="en-US" dirty="0" smtClean="0"/>
                  <a:t>6.02214(34) x 10</a:t>
                </a:r>
                <a:r>
                  <a:rPr lang="en-US" baseline="30000" dirty="0" smtClean="0"/>
                  <a:t>23 </a:t>
                </a:r>
                <a:r>
                  <a:rPr lang="en-US" dirty="0" smtClean="0"/>
                  <a:t>atoms</a:t>
                </a:r>
              </a:p>
              <a:p>
                <a:pPr lvl="1"/>
                <a:r>
                  <a:rPr lang="en-US" b="1" dirty="0" smtClean="0"/>
                  <a:t>Does it matter?</a:t>
                </a:r>
              </a:p>
              <a:p>
                <a:pPr lvl="2"/>
                <a:r>
                  <a:rPr lang="en-US" b="1" dirty="0" smtClean="0"/>
                  <a:t>Depends on the application</a:t>
                </a: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3885"/>
                <a:ext cx="8229600" cy="4800600"/>
              </a:xfrm>
              <a:blipFill rotWithShape="1">
                <a:blip r:embed="rId3"/>
                <a:stretch>
                  <a:fillRect l="-1259"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measure masses?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03072" y="964865"/>
                <a:ext cx="2647507" cy="2377440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7200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7200" b="0" i="1" smtClean="0">
                              <a:latin typeface="Cambria Math"/>
                            </a:rPr>
                            <m:t>17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7200" b="1" i="0" smtClean="0">
                              <a:latin typeface="Cambria Math"/>
                            </a:rPr>
                            <m:t>Cl</m:t>
                          </m:r>
                        </m:e>
                      </m:sPre>
                      <m:r>
                        <a:rPr lang="en-US" sz="7200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5400" b="0" dirty="0" smtClean="0"/>
              </a:p>
              <a:p>
                <a:pPr algn="ctr"/>
                <a:r>
                  <a:rPr lang="en-US" sz="3600" dirty="0" smtClean="0"/>
                  <a:t>Chlorine</a:t>
                </a:r>
              </a:p>
              <a:p>
                <a:pPr algn="ctr"/>
                <a:r>
                  <a:rPr lang="en-US" sz="3600" dirty="0" smtClean="0"/>
                  <a:t>35.453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072" y="964865"/>
                <a:ext cx="2647507" cy="2377440"/>
              </a:xfrm>
              <a:prstGeom prst="rect">
                <a:avLst/>
              </a:prstGeom>
              <a:blipFill rotWithShape="1">
                <a:blip r:embed="rId4"/>
                <a:stretch>
                  <a:fillRect b="-505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91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Particle/molecular identification</a:t>
            </a:r>
          </a:p>
          <a:p>
            <a:pPr lvl="1"/>
            <a:r>
              <a:rPr lang="en-US" dirty="0" smtClean="0"/>
              <a:t>What is the difference between:</a:t>
            </a:r>
          </a:p>
          <a:p>
            <a:pPr lvl="2"/>
            <a:r>
              <a:rPr lang="en-US" baseline="30000" dirty="0" smtClean="0"/>
              <a:t>180</a:t>
            </a:r>
            <a:r>
              <a:rPr lang="en-US" dirty="0" smtClean="0"/>
              <a:t>Hf</a:t>
            </a:r>
          </a:p>
          <a:p>
            <a:pPr lvl="2"/>
            <a:r>
              <a:rPr lang="en-US" baseline="30000" dirty="0" smtClean="0"/>
              <a:t>179</a:t>
            </a:r>
            <a:r>
              <a:rPr lang="en-US" dirty="0" smtClean="0"/>
              <a:t>HfH</a:t>
            </a:r>
            <a:endParaRPr lang="en-US" baseline="30000" dirty="0" smtClean="0"/>
          </a:p>
          <a:p>
            <a:pPr lvl="2"/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– Glucose</a:t>
            </a:r>
          </a:p>
          <a:p>
            <a:pPr lvl="2"/>
            <a:r>
              <a:rPr lang="en-US" dirty="0" smtClean="0"/>
              <a:t>C</a:t>
            </a:r>
            <a:r>
              <a:rPr lang="en-US" baseline="-25000" dirty="0" smtClean="0"/>
              <a:t>9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 – </a:t>
            </a:r>
            <a:r>
              <a:rPr lang="en-US" dirty="0" err="1" smtClean="0"/>
              <a:t>Caffeic</a:t>
            </a:r>
            <a:r>
              <a:rPr lang="en-US" dirty="0" smtClean="0"/>
              <a:t> Acid (Aspirin)</a:t>
            </a:r>
          </a:p>
          <a:p>
            <a:pPr lvl="2"/>
            <a:r>
              <a:rPr lang="en-US" dirty="0" smtClean="0"/>
              <a:t>C</a:t>
            </a:r>
            <a:r>
              <a:rPr lang="en-US" baseline="-25000" dirty="0" smtClean="0"/>
              <a:t>10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/>
              <a:t> - </a:t>
            </a:r>
            <a:r>
              <a:rPr lang="en-US" dirty="0" err="1"/>
              <a:t>Tyrosol</a:t>
            </a:r>
            <a:r>
              <a:rPr lang="en-US" dirty="0"/>
              <a:t>, acetate</a:t>
            </a:r>
            <a:endParaRPr lang="en-US" dirty="0" smtClean="0"/>
          </a:p>
          <a:p>
            <a:pPr lvl="2"/>
            <a:r>
              <a:rPr lang="en-US" dirty="0" smtClean="0"/>
              <a:t>C</a:t>
            </a:r>
            <a:r>
              <a:rPr lang="en-US" baseline="-25000" dirty="0" smtClean="0"/>
              <a:t>7</a:t>
            </a:r>
            <a:r>
              <a:rPr lang="en-US" dirty="0" smtClean="0"/>
              <a:t>H</a:t>
            </a:r>
            <a:r>
              <a:rPr lang="en-US" baseline="-25000" dirty="0" smtClean="0"/>
              <a:t>7</a:t>
            </a:r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– No idea but it exists in nature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measure masses?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37961472"/>
                  </p:ext>
                </p:extLst>
              </p:nvPr>
            </p:nvGraphicFramePr>
            <p:xfrm>
              <a:off x="616580" y="1295400"/>
              <a:ext cx="7910840" cy="4053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268"/>
                    <a:gridCol w="1492544"/>
                    <a:gridCol w="2873911"/>
                    <a:gridCol w="187811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+mn-lt"/>
                            </a:rPr>
                            <a:t>Mass</a:t>
                          </a:r>
                          <a:br>
                            <a:rPr lang="en-US" sz="2800" dirty="0" smtClean="0">
                              <a:latin typeface="+mn-lt"/>
                            </a:rPr>
                          </a:br>
                          <a:r>
                            <a:rPr lang="en-US" sz="2800" dirty="0" smtClean="0">
                              <a:latin typeface="+mn-lt"/>
                            </a:rPr>
                            <a:t>(AMU)</a:t>
                          </a:r>
                          <a:endParaRPr lang="en-US" sz="28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+mn-lt"/>
                            </a:rPr>
                            <a:t>m - M(</a:t>
                          </a:r>
                          <a:r>
                            <a:rPr lang="en-US" sz="2800" baseline="30000" dirty="0" smtClean="0">
                              <a:latin typeface="+mn-lt"/>
                            </a:rPr>
                            <a:t>180</a:t>
                          </a:r>
                          <a:r>
                            <a:rPr lang="en-US" sz="2800" baseline="0" dirty="0" smtClean="0">
                              <a:latin typeface="+mn-lt"/>
                            </a:rPr>
                            <a:t>Hf)</a:t>
                          </a:r>
                          <a:r>
                            <a:rPr lang="en-US" sz="2800" dirty="0" smtClean="0">
                              <a:latin typeface="+mn-lt"/>
                            </a:rPr>
                            <a:t/>
                          </a:r>
                          <a:br>
                            <a:rPr lang="en-US" sz="2800" dirty="0" smtClean="0">
                              <a:latin typeface="+mn-lt"/>
                            </a:rPr>
                          </a:br>
                          <a:r>
                            <a:rPr lang="en-US" sz="2800" dirty="0" smtClean="0">
                              <a:latin typeface="+mn-lt"/>
                            </a:rPr>
                            <a:t>(AMU)</a:t>
                          </a:r>
                          <a:endParaRPr lang="en-US" sz="28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0" smtClean="0">
                                        <a:latin typeface="Cambria Math"/>
                                      </a:rPr>
                                      <m:t>𝚫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𝑴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aseline="30000" dirty="0" smtClean="0"/>
                            <a:t>180</a:t>
                          </a:r>
                          <a:r>
                            <a:rPr lang="en-US" sz="2800" baseline="0" dirty="0" smtClean="0"/>
                            <a:t>Hf</a:t>
                          </a:r>
                          <a:endParaRPr lang="en-US" sz="28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179.9466</a:t>
                          </a:r>
                          <a:endParaRPr lang="en-US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--</a:t>
                          </a:r>
                          <a:endParaRPr lang="en-US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--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aseline="30000" dirty="0" smtClean="0"/>
                            <a:t>179</a:t>
                          </a:r>
                          <a:r>
                            <a:rPr lang="en-US" sz="2800" baseline="0" dirty="0" smtClean="0"/>
                            <a:t>HfH</a:t>
                          </a:r>
                          <a:endParaRPr lang="en-US" sz="28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179.9538</a:t>
                          </a:r>
                          <a:endParaRPr lang="en-US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0.0071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3.94 x 10</a:t>
                          </a:r>
                          <a:r>
                            <a:rPr lang="en-US" sz="2800" baseline="30000" dirty="0" smtClean="0"/>
                            <a:t>-5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C</a:t>
                          </a:r>
                          <a:r>
                            <a:rPr lang="en-US" sz="2800" baseline="-25000" dirty="0" smtClean="0"/>
                            <a:t>6</a:t>
                          </a:r>
                          <a:r>
                            <a:rPr lang="en-US" sz="2800" dirty="0" smtClean="0"/>
                            <a:t>H</a:t>
                          </a:r>
                          <a:r>
                            <a:rPr lang="en-US" sz="2800" baseline="-25000" dirty="0" smtClean="0"/>
                            <a:t>12</a:t>
                          </a:r>
                          <a:r>
                            <a:rPr lang="en-US" sz="2800" dirty="0" smtClean="0"/>
                            <a:t>O</a:t>
                          </a:r>
                          <a:r>
                            <a:rPr lang="en-US" sz="2800" baseline="-25000" dirty="0" smtClean="0"/>
                            <a:t>6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180.0648</a:t>
                          </a:r>
                          <a:endParaRPr lang="en-US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0.1168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6.49 x 10</a:t>
                          </a:r>
                          <a:r>
                            <a:rPr lang="en-US" sz="2800" baseline="30000" dirty="0" smtClean="0"/>
                            <a:t>-4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C</a:t>
                          </a:r>
                          <a:r>
                            <a:rPr lang="en-US" sz="2800" baseline="-25000" dirty="0" smtClean="0"/>
                            <a:t>9</a:t>
                          </a:r>
                          <a:r>
                            <a:rPr lang="en-US" sz="2800" dirty="0" smtClean="0"/>
                            <a:t>H</a:t>
                          </a:r>
                          <a:r>
                            <a:rPr lang="en-US" sz="2800" baseline="-25000" dirty="0" smtClean="0"/>
                            <a:t>8</a:t>
                          </a:r>
                          <a:r>
                            <a:rPr lang="en-US" sz="2800" dirty="0" smtClean="0"/>
                            <a:t>O</a:t>
                          </a:r>
                          <a:r>
                            <a:rPr lang="en-US" sz="2800" baseline="-25000" dirty="0" smtClean="0"/>
                            <a:t>4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180.0432</a:t>
                          </a:r>
                          <a:endParaRPr lang="en-US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0.0957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5.32 x 10</a:t>
                          </a:r>
                          <a:r>
                            <a:rPr lang="en-US" sz="2800" baseline="30000" dirty="0" smtClean="0"/>
                            <a:t>-4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C</a:t>
                          </a:r>
                          <a:r>
                            <a:rPr lang="en-US" sz="2800" baseline="-25000" dirty="0" smtClean="0"/>
                            <a:t>10</a:t>
                          </a:r>
                          <a:r>
                            <a:rPr lang="en-US" sz="2800" dirty="0" smtClean="0"/>
                            <a:t>H</a:t>
                          </a:r>
                          <a:r>
                            <a:rPr lang="en-US" sz="2800" baseline="-25000" dirty="0" smtClean="0"/>
                            <a:t>12</a:t>
                          </a:r>
                          <a:r>
                            <a:rPr lang="en-US" sz="2800" dirty="0" smtClean="0"/>
                            <a:t>O</a:t>
                          </a:r>
                          <a:r>
                            <a:rPr lang="en-US" sz="2800" baseline="-25000" dirty="0" smtClean="0"/>
                            <a:t>3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180.0800</a:t>
                          </a:r>
                          <a:endParaRPr lang="en-US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0.1321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7.34 x 10</a:t>
                          </a:r>
                          <a:r>
                            <a:rPr lang="en-US" sz="2800" baseline="30000" dirty="0" smtClean="0"/>
                            <a:t>-4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C</a:t>
                          </a:r>
                          <a:r>
                            <a:rPr lang="en-US" sz="2800" baseline="-25000" dirty="0" smtClean="0"/>
                            <a:t>7</a:t>
                          </a:r>
                          <a:r>
                            <a:rPr lang="en-US" sz="2800" dirty="0" smtClean="0"/>
                            <a:t>H</a:t>
                          </a:r>
                          <a:r>
                            <a:rPr lang="en-US" sz="2800" baseline="-25000" dirty="0" smtClean="0"/>
                            <a:t>7</a:t>
                          </a:r>
                          <a:r>
                            <a:rPr lang="en-US" sz="2800" dirty="0" smtClean="0"/>
                            <a:t>F</a:t>
                          </a:r>
                          <a:r>
                            <a:rPr lang="en-US" sz="2800" baseline="-25000" dirty="0" smtClean="0"/>
                            <a:t>3</a:t>
                          </a:r>
                          <a:r>
                            <a:rPr lang="en-US" sz="2800" dirty="0" smtClean="0"/>
                            <a:t>O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180.0406</a:t>
                          </a:r>
                          <a:endParaRPr lang="en-US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0.0933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5.18 x 10</a:t>
                          </a:r>
                          <a:r>
                            <a:rPr lang="en-US" sz="2800" baseline="30000" dirty="0" smtClean="0"/>
                            <a:t>-4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37961472"/>
                  </p:ext>
                </p:extLst>
              </p:nvPr>
            </p:nvGraphicFramePr>
            <p:xfrm>
              <a:off x="616580" y="1295400"/>
              <a:ext cx="7910840" cy="4053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268"/>
                    <a:gridCol w="1492544"/>
                    <a:gridCol w="2873911"/>
                    <a:gridCol w="1878117"/>
                  </a:tblGrid>
                  <a:tr h="944880"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+mn-lt"/>
                            </a:rPr>
                            <a:t>Mass</a:t>
                          </a:r>
                          <a:br>
                            <a:rPr lang="en-US" sz="2800" dirty="0" smtClean="0">
                              <a:latin typeface="+mn-lt"/>
                            </a:rPr>
                          </a:br>
                          <a:r>
                            <a:rPr lang="en-US" sz="2800" dirty="0" smtClean="0">
                              <a:latin typeface="+mn-lt"/>
                            </a:rPr>
                            <a:t>(AMU)</a:t>
                          </a:r>
                          <a:endParaRPr lang="en-US" sz="28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+mn-lt"/>
                            </a:rPr>
                            <a:t>m - M(</a:t>
                          </a:r>
                          <a:r>
                            <a:rPr lang="en-US" sz="2800" baseline="30000" dirty="0" smtClean="0">
                              <a:latin typeface="+mn-lt"/>
                            </a:rPr>
                            <a:t>180</a:t>
                          </a:r>
                          <a:r>
                            <a:rPr lang="en-US" sz="2800" baseline="0" dirty="0" smtClean="0">
                              <a:latin typeface="+mn-lt"/>
                            </a:rPr>
                            <a:t>Hf)</a:t>
                          </a:r>
                          <a:r>
                            <a:rPr lang="en-US" sz="2800" dirty="0" smtClean="0">
                              <a:latin typeface="+mn-lt"/>
                            </a:rPr>
                            <a:t/>
                          </a:r>
                          <a:br>
                            <a:rPr lang="en-US" sz="2800" dirty="0" smtClean="0">
                              <a:latin typeface="+mn-lt"/>
                            </a:rPr>
                          </a:br>
                          <a:r>
                            <a:rPr lang="en-US" sz="2800" dirty="0" smtClean="0">
                              <a:latin typeface="+mn-lt"/>
                            </a:rPr>
                            <a:t>(AMU)</a:t>
                          </a:r>
                          <a:endParaRPr lang="en-US" sz="28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1429" t="-6452" b="-35225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baseline="30000" dirty="0" smtClean="0"/>
                            <a:t>180</a:t>
                          </a:r>
                          <a:r>
                            <a:rPr lang="en-US" sz="2800" baseline="0" dirty="0" smtClean="0"/>
                            <a:t>Hf</a:t>
                          </a:r>
                          <a:endParaRPr lang="en-US" sz="28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179.9466</a:t>
                          </a:r>
                          <a:endParaRPr lang="en-US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--</a:t>
                          </a:r>
                          <a:endParaRPr lang="en-US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--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baseline="30000" dirty="0" smtClean="0"/>
                            <a:t>179</a:t>
                          </a:r>
                          <a:r>
                            <a:rPr lang="en-US" sz="2800" baseline="0" dirty="0" smtClean="0"/>
                            <a:t>HfH</a:t>
                          </a:r>
                          <a:endParaRPr lang="en-US" sz="28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179.9538</a:t>
                          </a:r>
                          <a:endParaRPr lang="en-US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0.0071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3.94 </a:t>
                          </a:r>
                          <a:r>
                            <a:rPr lang="en-US" sz="2800" dirty="0" smtClean="0"/>
                            <a:t>x </a:t>
                          </a:r>
                          <a:r>
                            <a:rPr lang="en-US" sz="2800" dirty="0" smtClean="0"/>
                            <a:t>10</a:t>
                          </a:r>
                          <a:r>
                            <a:rPr lang="en-US" sz="2800" baseline="30000" dirty="0" smtClean="0"/>
                            <a:t>-5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C</a:t>
                          </a:r>
                          <a:r>
                            <a:rPr lang="en-US" sz="2800" baseline="-25000" dirty="0" smtClean="0"/>
                            <a:t>6</a:t>
                          </a:r>
                          <a:r>
                            <a:rPr lang="en-US" sz="2800" dirty="0" smtClean="0"/>
                            <a:t>H</a:t>
                          </a:r>
                          <a:r>
                            <a:rPr lang="en-US" sz="2800" baseline="-25000" dirty="0" smtClean="0"/>
                            <a:t>12</a:t>
                          </a:r>
                          <a:r>
                            <a:rPr lang="en-US" sz="2800" dirty="0" smtClean="0"/>
                            <a:t>O</a:t>
                          </a:r>
                          <a:r>
                            <a:rPr lang="en-US" sz="2800" baseline="-25000" dirty="0" smtClean="0"/>
                            <a:t>6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180.0648</a:t>
                          </a:r>
                          <a:endParaRPr lang="en-US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0.1168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6.49 </a:t>
                          </a:r>
                          <a:r>
                            <a:rPr lang="en-US" sz="2800" dirty="0" smtClean="0"/>
                            <a:t>x </a:t>
                          </a:r>
                          <a:r>
                            <a:rPr lang="en-US" sz="2800" dirty="0" smtClean="0"/>
                            <a:t>10</a:t>
                          </a:r>
                          <a:r>
                            <a:rPr lang="en-US" sz="2800" baseline="30000" dirty="0" smtClean="0"/>
                            <a:t>-4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C</a:t>
                          </a:r>
                          <a:r>
                            <a:rPr lang="en-US" sz="2800" baseline="-25000" dirty="0" smtClean="0"/>
                            <a:t>9</a:t>
                          </a:r>
                          <a:r>
                            <a:rPr lang="en-US" sz="2800" dirty="0" smtClean="0"/>
                            <a:t>H</a:t>
                          </a:r>
                          <a:r>
                            <a:rPr lang="en-US" sz="2800" baseline="-25000" dirty="0" smtClean="0"/>
                            <a:t>8</a:t>
                          </a:r>
                          <a:r>
                            <a:rPr lang="en-US" sz="2800" dirty="0" smtClean="0"/>
                            <a:t>O</a:t>
                          </a:r>
                          <a:r>
                            <a:rPr lang="en-US" sz="2800" baseline="-25000" dirty="0" smtClean="0"/>
                            <a:t>4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180.0432</a:t>
                          </a:r>
                          <a:endParaRPr lang="en-US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0.0957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5.32 </a:t>
                          </a:r>
                          <a:r>
                            <a:rPr lang="en-US" sz="2800" dirty="0" smtClean="0"/>
                            <a:t>x </a:t>
                          </a:r>
                          <a:r>
                            <a:rPr lang="en-US" sz="2800" dirty="0" smtClean="0"/>
                            <a:t>10</a:t>
                          </a:r>
                          <a:r>
                            <a:rPr lang="en-US" sz="2800" baseline="30000" dirty="0" smtClean="0"/>
                            <a:t>-4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C</a:t>
                          </a:r>
                          <a:r>
                            <a:rPr lang="en-US" sz="2800" baseline="-25000" dirty="0" smtClean="0"/>
                            <a:t>10</a:t>
                          </a:r>
                          <a:r>
                            <a:rPr lang="en-US" sz="2800" dirty="0" smtClean="0"/>
                            <a:t>H</a:t>
                          </a:r>
                          <a:r>
                            <a:rPr lang="en-US" sz="2800" baseline="-25000" dirty="0" smtClean="0"/>
                            <a:t>12</a:t>
                          </a:r>
                          <a:r>
                            <a:rPr lang="en-US" sz="2800" dirty="0" smtClean="0"/>
                            <a:t>O</a:t>
                          </a:r>
                          <a:r>
                            <a:rPr lang="en-US" sz="2800" baseline="-25000" dirty="0" smtClean="0"/>
                            <a:t>3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180.0800</a:t>
                          </a:r>
                          <a:endParaRPr lang="en-US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0.1321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7.34 </a:t>
                          </a:r>
                          <a:r>
                            <a:rPr lang="en-US" sz="2800" dirty="0" smtClean="0"/>
                            <a:t>x </a:t>
                          </a:r>
                          <a:r>
                            <a:rPr lang="en-US" sz="2800" dirty="0" smtClean="0"/>
                            <a:t>10</a:t>
                          </a:r>
                          <a:r>
                            <a:rPr lang="en-US" sz="2800" baseline="30000" dirty="0" smtClean="0"/>
                            <a:t>-4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C</a:t>
                          </a:r>
                          <a:r>
                            <a:rPr lang="en-US" sz="2800" baseline="-25000" dirty="0" smtClean="0"/>
                            <a:t>7</a:t>
                          </a:r>
                          <a:r>
                            <a:rPr lang="en-US" sz="2800" dirty="0" smtClean="0"/>
                            <a:t>H</a:t>
                          </a:r>
                          <a:r>
                            <a:rPr lang="en-US" sz="2800" baseline="-25000" dirty="0" smtClean="0"/>
                            <a:t>7</a:t>
                          </a:r>
                          <a:r>
                            <a:rPr lang="en-US" sz="2800" dirty="0" smtClean="0"/>
                            <a:t>F</a:t>
                          </a:r>
                          <a:r>
                            <a:rPr lang="en-US" sz="2800" baseline="-25000" dirty="0" smtClean="0"/>
                            <a:t>3</a:t>
                          </a:r>
                          <a:r>
                            <a:rPr lang="en-US" sz="2800" dirty="0" smtClean="0"/>
                            <a:t>O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180.0406</a:t>
                          </a:r>
                          <a:endParaRPr lang="en-US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0.0933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5.18 </a:t>
                          </a:r>
                          <a:r>
                            <a:rPr lang="en-US" sz="2800" dirty="0" smtClean="0"/>
                            <a:t>x </a:t>
                          </a:r>
                          <a:r>
                            <a:rPr lang="en-US" sz="2800" dirty="0" smtClean="0"/>
                            <a:t>10</a:t>
                          </a:r>
                          <a:r>
                            <a:rPr lang="en-US" sz="2800" baseline="30000" dirty="0" smtClean="0"/>
                            <a:t>-4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measure masses?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0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and nuclear masses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01" y="864133"/>
            <a:ext cx="774679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858540"/>
            <a:ext cx="2317898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Slide courtesy of K. </a:t>
            </a:r>
            <a:r>
              <a:rPr lang="en-US" sz="1400" dirty="0" err="1" smtClean="0">
                <a:solidFill>
                  <a:srgbClr val="FF0000"/>
                </a:solidFill>
              </a:rPr>
              <a:t>Blaum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i="1" dirty="0" smtClean="0">
                <a:solidFill>
                  <a:srgbClr val="FF0000"/>
                </a:solidFill>
              </a:rPr>
              <a:t>TRIUMF Summer Institute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physics and chemistry</a:t>
            </a:r>
          </a:p>
          <a:p>
            <a:r>
              <a:rPr lang="en-US" dirty="0" smtClean="0"/>
              <a:t>Nuclear structure physics</a:t>
            </a:r>
          </a:p>
          <a:p>
            <a:r>
              <a:rPr lang="en-US" dirty="0" smtClean="0"/>
              <a:t>Astrophysics</a:t>
            </a:r>
          </a:p>
          <a:p>
            <a:r>
              <a:rPr lang="en-US" dirty="0" smtClean="0"/>
              <a:t>Weak interaction studies</a:t>
            </a:r>
          </a:p>
          <a:p>
            <a:r>
              <a:rPr lang="en-US" dirty="0" smtClean="0"/>
              <a:t>Fundamental neutrino physics</a:t>
            </a:r>
          </a:p>
          <a:p>
            <a:r>
              <a:rPr lang="en-US" smtClean="0"/>
              <a:t>Fundamental </a:t>
            </a:r>
            <a:r>
              <a:rPr lang="en-US" smtClean="0"/>
              <a:t>symmetries</a:t>
            </a:r>
            <a:endParaRPr lang="en-US" dirty="0" smtClean="0"/>
          </a:p>
          <a:p>
            <a:r>
              <a:rPr lang="en-US" dirty="0" smtClean="0"/>
              <a:t>Tests of QED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of physics requires masses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scar_TRIUMF_Template">
  <a:themeElements>
    <a:clrScheme name="TRIUMF">
      <a:dk1>
        <a:srgbClr val="000000"/>
      </a:dk1>
      <a:lt1>
        <a:sysClr val="window" lastClr="FFFFFF"/>
      </a:lt1>
      <a:dk2>
        <a:srgbClr val="6E615D"/>
      </a:dk2>
      <a:lt2>
        <a:srgbClr val="EAE6E3"/>
      </a:lt2>
      <a:accent1>
        <a:srgbClr val="005BA8"/>
      </a:accent1>
      <a:accent2>
        <a:srgbClr val="A02A17"/>
      </a:accent2>
      <a:accent3>
        <a:srgbClr val="689550"/>
      </a:accent3>
      <a:accent4>
        <a:srgbClr val="F47B29"/>
      </a:accent4>
      <a:accent5>
        <a:srgbClr val="6E615D"/>
      </a:accent5>
      <a:accent6>
        <a:srgbClr val="AFA9A6"/>
      </a:accent6>
      <a:hlink>
        <a:srgbClr val="0000FF"/>
      </a:hlink>
      <a:folHlink>
        <a:srgbClr val="AFA9A6"/>
      </a:folHlink>
    </a:clrScheme>
    <a:fontScheme name="TRIUMF Preferred">
      <a:majorFont>
        <a:latin typeface="Myriad Pro"/>
        <a:ea typeface=""/>
        <a:cs typeface=""/>
        <a:font script="Grek"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aramond"/>
        <a:ea typeface=""/>
        <a:cs typeface=""/>
        <a:font script="Grek" typeface="Times New Roman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IUMF_PPT_07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Lascar_TRIUMF_Template</Template>
  <TotalTime>9872</TotalTime>
  <Words>2139</Words>
  <Application>Microsoft Office PowerPoint</Application>
  <PresentationFormat>On-screen Show (4:3)</PresentationFormat>
  <Paragraphs>444</Paragraphs>
  <Slides>28</Slides>
  <Notes>13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Lascar_TRIUMF_Template</vt:lpstr>
      <vt:lpstr>Equation</vt:lpstr>
      <vt:lpstr>PowerPoint Presentation</vt:lpstr>
      <vt:lpstr>Outline</vt:lpstr>
      <vt:lpstr>Precision v. Accuracy</vt:lpstr>
      <vt:lpstr>Mass</vt:lpstr>
      <vt:lpstr>Why measure masses?</vt:lpstr>
      <vt:lpstr>Why measure masses?</vt:lpstr>
      <vt:lpstr>Why measure masses?</vt:lpstr>
      <vt:lpstr>Atomic and nuclear masses</vt:lpstr>
      <vt:lpstr>Most of physics requires masses</vt:lpstr>
      <vt:lpstr>Nuclear Astrophysics</vt:lpstr>
      <vt:lpstr>Neutron separation energy and mass</vt:lpstr>
      <vt:lpstr>The Astrophysical R-Process</vt:lpstr>
      <vt:lpstr>The Astrophysical R-Process</vt:lpstr>
      <vt:lpstr>The Astrophysical R-Process</vt:lpstr>
      <vt:lpstr>The Astrophysical R-Process</vt:lpstr>
      <vt:lpstr>The Astrophysical R-Process</vt:lpstr>
      <vt:lpstr>So we wait for a b-decay</vt:lpstr>
      <vt:lpstr>PowerPoint Presentation</vt:lpstr>
      <vt:lpstr>PowerPoint Presentation</vt:lpstr>
      <vt:lpstr>Evidence From Elemental Abundances</vt:lpstr>
      <vt:lpstr>Neutron separation energy and mass</vt:lpstr>
      <vt:lpstr>Test of nuclear mass models…(Hint: They stink!)</vt:lpstr>
      <vt:lpstr>How to measure masses?</vt:lpstr>
      <vt:lpstr>How to measure masses?</vt:lpstr>
      <vt:lpstr>We can do better than δm⁄m~10^(-6)</vt:lpstr>
      <vt:lpstr>Time</vt:lpstr>
      <vt:lpstr>PowerPoint Presentation</vt:lpstr>
      <vt:lpstr>Why measure masses?</vt:lpstr>
    </vt:vector>
  </TitlesOfParts>
  <Company>TRIUMF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Lascar</dc:creator>
  <cp:lastModifiedBy>Daniel Lascar</cp:lastModifiedBy>
  <cp:revision>284</cp:revision>
  <dcterms:created xsi:type="dcterms:W3CDTF">2015-08-10T20:28:33Z</dcterms:created>
  <dcterms:modified xsi:type="dcterms:W3CDTF">2016-02-26T20:50:15Z</dcterms:modified>
</cp:coreProperties>
</file>